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71" r:id="rId3"/>
    <p:sldId id="292" r:id="rId4"/>
    <p:sldId id="293" r:id="rId5"/>
    <p:sldId id="294" r:id="rId6"/>
    <p:sldId id="295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F"/>
    <a:srgbClr val="F6F7FC"/>
    <a:srgbClr val="162585"/>
    <a:srgbClr val="EBF0FB"/>
    <a:srgbClr val="10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5"/>
  </p:normalViewPr>
  <p:slideViewPr>
    <p:cSldViewPr snapToGrid="0" snapToObjects="1" showGuides="1">
      <p:cViewPr>
        <p:scale>
          <a:sx n="81" d="100"/>
          <a:sy n="81" d="100"/>
        </p:scale>
        <p:origin x="-1644" y="-22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D419C-A1A4-6040-974B-60C1407AF306}" type="doc">
      <dgm:prSet loTypeId="urn:microsoft.com/office/officeart/2005/8/layout/cycle5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7AA4FC9-EACA-B843-A8DA-170ED9DCC7AF}">
      <dgm:prSet phldrT="[Texte]" custT="1"/>
      <dgm:spPr/>
      <dgm:t>
        <a:bodyPr/>
        <a:lstStyle/>
        <a:p>
          <a:r>
            <a:rPr lang="fr-FR" sz="2000" b="1" dirty="0" smtClean="0"/>
            <a:t>OBJECTIFS</a:t>
          </a:r>
        </a:p>
        <a:p>
          <a:r>
            <a:rPr lang="fr-FR" sz="1700" dirty="0" smtClean="0"/>
            <a:t>Quels sont vos objectifs d’apprentissage ?</a:t>
          </a:r>
          <a:endParaRPr lang="fr-FR" sz="1700" dirty="0"/>
        </a:p>
      </dgm:t>
    </dgm:pt>
    <dgm:pt modelId="{D4F41285-C5DD-C649-BEC5-3B9B5E192394}" type="parTrans" cxnId="{A9ED7564-4DF8-134A-9E64-EDB29441EAA6}">
      <dgm:prSet/>
      <dgm:spPr/>
      <dgm:t>
        <a:bodyPr/>
        <a:lstStyle/>
        <a:p>
          <a:endParaRPr lang="fr-FR"/>
        </a:p>
      </dgm:t>
    </dgm:pt>
    <dgm:pt modelId="{0182CCED-F97D-A649-9DBE-14BC73D0678D}" type="sibTrans" cxnId="{A9ED7564-4DF8-134A-9E64-EDB29441EAA6}">
      <dgm:prSet/>
      <dgm:spPr/>
      <dgm:t>
        <a:bodyPr/>
        <a:lstStyle/>
        <a:p>
          <a:endParaRPr lang="fr-FR"/>
        </a:p>
      </dgm:t>
    </dgm:pt>
    <dgm:pt modelId="{EEADE4FE-884E-164F-A5FF-7416D410A40C}">
      <dgm:prSet phldrT="[Texte]" custT="1"/>
      <dgm:spPr/>
      <dgm:t>
        <a:bodyPr/>
        <a:lstStyle/>
        <a:p>
          <a:r>
            <a:rPr lang="fr-FR" sz="2000" b="1" dirty="0" smtClean="0"/>
            <a:t>COMPETENCES</a:t>
          </a:r>
        </a:p>
        <a:p>
          <a:r>
            <a:rPr lang="fr-FR" sz="1900" dirty="0" smtClean="0"/>
            <a:t>Quelles sont les compétences que les étudiants vont développer dans votre formation ?</a:t>
          </a:r>
        </a:p>
      </dgm:t>
    </dgm:pt>
    <dgm:pt modelId="{9C78AD1F-3116-CC44-B4A6-04FB42B4787B}" type="parTrans" cxnId="{C1B1BF67-EEF3-D14C-880E-CB4139FD228D}">
      <dgm:prSet/>
      <dgm:spPr/>
      <dgm:t>
        <a:bodyPr/>
        <a:lstStyle/>
        <a:p>
          <a:endParaRPr lang="fr-FR"/>
        </a:p>
      </dgm:t>
    </dgm:pt>
    <dgm:pt modelId="{2C93FFB2-6544-9446-A4C7-A23A8FB4A68A}" type="sibTrans" cxnId="{C1B1BF67-EEF3-D14C-880E-CB4139FD228D}">
      <dgm:prSet/>
      <dgm:spPr/>
      <dgm:t>
        <a:bodyPr/>
        <a:lstStyle/>
        <a:p>
          <a:endParaRPr lang="fr-FR"/>
        </a:p>
      </dgm:t>
    </dgm:pt>
    <dgm:pt modelId="{03DDEF83-0666-5440-BF55-2BE53BA33AF2}">
      <dgm:prSet phldrT="[Texte]" custT="1"/>
      <dgm:spPr/>
      <dgm:t>
        <a:bodyPr/>
        <a:lstStyle/>
        <a:p>
          <a:r>
            <a:rPr lang="fr-FR" sz="2000" b="1" dirty="0" smtClean="0"/>
            <a:t>PROGRAMME</a:t>
          </a:r>
        </a:p>
        <a:p>
          <a:r>
            <a:rPr lang="fr-FR" sz="1900" dirty="0" smtClean="0"/>
            <a:t>Quels contenus allez-vous mobiliser pour atteindre vos objectifs ?</a:t>
          </a:r>
          <a:endParaRPr lang="fr-FR" sz="1900" dirty="0"/>
        </a:p>
      </dgm:t>
    </dgm:pt>
    <dgm:pt modelId="{CDB080DF-ACF6-3047-94D6-2CD99FE5BB05}" type="parTrans" cxnId="{82FAED09-5DA1-1644-9B8F-D943DDDE11EB}">
      <dgm:prSet/>
      <dgm:spPr/>
      <dgm:t>
        <a:bodyPr/>
        <a:lstStyle/>
        <a:p>
          <a:endParaRPr lang="fr-FR"/>
        </a:p>
      </dgm:t>
    </dgm:pt>
    <dgm:pt modelId="{C0C7A064-C1FF-EA4B-AF46-DFB4E048AC1A}" type="sibTrans" cxnId="{82FAED09-5DA1-1644-9B8F-D943DDDE11EB}">
      <dgm:prSet/>
      <dgm:spPr/>
      <dgm:t>
        <a:bodyPr/>
        <a:lstStyle/>
        <a:p>
          <a:endParaRPr lang="fr-FR"/>
        </a:p>
      </dgm:t>
    </dgm:pt>
    <dgm:pt modelId="{361CF03F-366D-A64A-B779-7B815D67E74E}">
      <dgm:prSet phldrT="[Texte]" custT="1"/>
      <dgm:spPr/>
      <dgm:t>
        <a:bodyPr/>
        <a:lstStyle/>
        <a:p>
          <a:r>
            <a:rPr lang="fr-FR" sz="2000" b="1" dirty="0" smtClean="0"/>
            <a:t>STRATEGIE PEDAGOGIQUE</a:t>
          </a:r>
        </a:p>
        <a:p>
          <a:r>
            <a:rPr lang="fr-FR" sz="1900" dirty="0" smtClean="0"/>
            <a:t>Comment allez-vous organiser l’apprentissage ?</a:t>
          </a:r>
          <a:endParaRPr lang="fr-FR" sz="1900" dirty="0"/>
        </a:p>
      </dgm:t>
    </dgm:pt>
    <dgm:pt modelId="{52A5438C-EFA6-084A-92EA-933772E4C799}" type="parTrans" cxnId="{688C26DB-3326-1F48-83DF-C502A06D58E6}">
      <dgm:prSet/>
      <dgm:spPr/>
      <dgm:t>
        <a:bodyPr/>
        <a:lstStyle/>
        <a:p>
          <a:endParaRPr lang="fr-FR"/>
        </a:p>
      </dgm:t>
    </dgm:pt>
    <dgm:pt modelId="{7788C3B2-5905-E140-8903-A2B015DAF8C2}" type="sibTrans" cxnId="{688C26DB-3326-1F48-83DF-C502A06D58E6}">
      <dgm:prSet/>
      <dgm:spPr/>
      <dgm:t>
        <a:bodyPr/>
        <a:lstStyle/>
        <a:p>
          <a:endParaRPr lang="fr-FR"/>
        </a:p>
      </dgm:t>
    </dgm:pt>
    <dgm:pt modelId="{FBE96A95-BF48-444D-960D-2D3B00B4AA14}">
      <dgm:prSet phldrT="[Texte]" custT="1"/>
      <dgm:spPr/>
      <dgm:t>
        <a:bodyPr/>
        <a:lstStyle/>
        <a:p>
          <a:r>
            <a:rPr lang="fr-FR" sz="2000" b="1" dirty="0" smtClean="0"/>
            <a:t>EVALUATION </a:t>
          </a:r>
        </a:p>
        <a:p>
          <a:r>
            <a:rPr lang="fr-FR" sz="1800" dirty="0" smtClean="0"/>
            <a:t>Comment allez-vous mettre en évidence les acquis des apprenants ? </a:t>
          </a:r>
          <a:endParaRPr lang="fr-FR" sz="1800" dirty="0"/>
        </a:p>
      </dgm:t>
    </dgm:pt>
    <dgm:pt modelId="{55F18084-7FE8-C341-BEE1-6BE0189306ED}" type="parTrans" cxnId="{EABD0C2A-05A3-624D-A857-C0FC674AA838}">
      <dgm:prSet/>
      <dgm:spPr/>
      <dgm:t>
        <a:bodyPr/>
        <a:lstStyle/>
        <a:p>
          <a:endParaRPr lang="fr-FR"/>
        </a:p>
      </dgm:t>
    </dgm:pt>
    <dgm:pt modelId="{0A6AC57A-260C-674C-B213-813D864BFB0F}" type="sibTrans" cxnId="{EABD0C2A-05A3-624D-A857-C0FC674AA838}">
      <dgm:prSet/>
      <dgm:spPr/>
      <dgm:t>
        <a:bodyPr/>
        <a:lstStyle/>
        <a:p>
          <a:endParaRPr lang="fr-FR"/>
        </a:p>
      </dgm:t>
    </dgm:pt>
    <dgm:pt modelId="{09BC6B1C-5505-8743-8D5D-58A1632E6303}" type="pres">
      <dgm:prSet presAssocID="{544D419C-A1A4-6040-974B-60C1407AF3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D27396-8812-994F-80F6-0A02FEA1FC3C}" type="pres">
      <dgm:prSet presAssocID="{97AA4FC9-EACA-B843-A8DA-170ED9DCC7AF}" presName="node" presStyleLbl="node1" presStyleIdx="0" presStyleCnt="5" custScaleX="117802" custScaleY="1394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AEB862-8EAD-5947-9DCF-E798CEEBF57B}" type="pres">
      <dgm:prSet presAssocID="{97AA4FC9-EACA-B843-A8DA-170ED9DCC7AF}" presName="spNode" presStyleCnt="0"/>
      <dgm:spPr/>
    </dgm:pt>
    <dgm:pt modelId="{95311B54-21EC-084C-BB36-1898B72575D7}" type="pres">
      <dgm:prSet presAssocID="{0182CCED-F97D-A649-9DBE-14BC73D0678D}" presName="sibTrans" presStyleLbl="sibTrans1D1" presStyleIdx="0" presStyleCnt="5"/>
      <dgm:spPr/>
      <dgm:t>
        <a:bodyPr/>
        <a:lstStyle/>
        <a:p>
          <a:endParaRPr lang="fr-FR"/>
        </a:p>
      </dgm:t>
    </dgm:pt>
    <dgm:pt modelId="{66B6B2FC-29CF-B149-AD9F-6F799264DC7F}" type="pres">
      <dgm:prSet presAssocID="{EEADE4FE-884E-164F-A5FF-7416D410A40C}" presName="node" presStyleLbl="node1" presStyleIdx="1" presStyleCnt="5" custScaleX="128330" custScaleY="147854" custRadScaleRad="101496" custRadScaleInc="285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E9FFA0-6153-2E47-80D4-1869A956DF1E}" type="pres">
      <dgm:prSet presAssocID="{EEADE4FE-884E-164F-A5FF-7416D410A40C}" presName="spNode" presStyleCnt="0"/>
      <dgm:spPr/>
    </dgm:pt>
    <dgm:pt modelId="{038C293D-916F-0D4A-BB7D-04FFF4E5AB00}" type="pres">
      <dgm:prSet presAssocID="{2C93FFB2-6544-9446-A4C7-A23A8FB4A68A}" presName="sibTrans" presStyleLbl="sibTrans1D1" presStyleIdx="1" presStyleCnt="5"/>
      <dgm:spPr/>
      <dgm:t>
        <a:bodyPr/>
        <a:lstStyle/>
        <a:p>
          <a:endParaRPr lang="fr-FR"/>
        </a:p>
      </dgm:t>
    </dgm:pt>
    <dgm:pt modelId="{CE9B11E1-D5FB-A641-881D-C4675FE91FFD}" type="pres">
      <dgm:prSet presAssocID="{03DDEF83-0666-5440-BF55-2BE53BA33AF2}" presName="node" presStyleLbl="node1" presStyleIdx="2" presStyleCnt="5" custScaleX="131030" custScaleY="1281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38446C-7CCB-C847-80E4-D054765FBE1F}" type="pres">
      <dgm:prSet presAssocID="{03DDEF83-0666-5440-BF55-2BE53BA33AF2}" presName="spNode" presStyleCnt="0"/>
      <dgm:spPr/>
    </dgm:pt>
    <dgm:pt modelId="{C752CF33-CBAA-554E-AD01-9A5BB1178156}" type="pres">
      <dgm:prSet presAssocID="{C0C7A064-C1FF-EA4B-AF46-DFB4E048AC1A}" presName="sibTrans" presStyleLbl="sibTrans1D1" presStyleIdx="2" presStyleCnt="5"/>
      <dgm:spPr/>
      <dgm:t>
        <a:bodyPr/>
        <a:lstStyle/>
        <a:p>
          <a:endParaRPr lang="fr-FR"/>
        </a:p>
      </dgm:t>
    </dgm:pt>
    <dgm:pt modelId="{159D8CEC-0458-D64D-8AAF-03A6B9CF81B4}" type="pres">
      <dgm:prSet presAssocID="{361CF03F-366D-A64A-B779-7B815D67E74E}" presName="node" presStyleLbl="node1" presStyleIdx="3" presStyleCnt="5" custScaleX="131892" custScaleY="1334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BECE6C-BFEE-AC43-A67D-F4807D99BE6C}" type="pres">
      <dgm:prSet presAssocID="{361CF03F-366D-A64A-B779-7B815D67E74E}" presName="spNode" presStyleCnt="0"/>
      <dgm:spPr/>
    </dgm:pt>
    <dgm:pt modelId="{49683735-BBFB-6448-9635-AE76C2779EB5}" type="pres">
      <dgm:prSet presAssocID="{7788C3B2-5905-E140-8903-A2B015DAF8C2}" presName="sibTrans" presStyleLbl="sibTrans1D1" presStyleIdx="3" presStyleCnt="5"/>
      <dgm:spPr/>
      <dgm:t>
        <a:bodyPr/>
        <a:lstStyle/>
        <a:p>
          <a:endParaRPr lang="fr-FR"/>
        </a:p>
      </dgm:t>
    </dgm:pt>
    <dgm:pt modelId="{668D86B9-F3B2-F04D-9372-71C12A07E46B}" type="pres">
      <dgm:prSet presAssocID="{FBE96A95-BF48-444D-960D-2D3B00B4AA14}" presName="node" presStyleLbl="node1" presStyleIdx="4" presStyleCnt="5" custScaleX="122908" custScaleY="141782" custRadScaleRad="104360" custRadScaleInc="-333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4EC772-8D6D-A145-8316-C77027054A02}" type="pres">
      <dgm:prSet presAssocID="{FBE96A95-BF48-444D-960D-2D3B00B4AA14}" presName="spNode" presStyleCnt="0"/>
      <dgm:spPr/>
    </dgm:pt>
    <dgm:pt modelId="{A20374D1-E783-8A47-B21B-58244E4C04C3}" type="pres">
      <dgm:prSet presAssocID="{0A6AC57A-260C-674C-B213-813D864BFB0F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688C26DB-3326-1F48-83DF-C502A06D58E6}" srcId="{544D419C-A1A4-6040-974B-60C1407AF306}" destId="{361CF03F-366D-A64A-B779-7B815D67E74E}" srcOrd="3" destOrd="0" parTransId="{52A5438C-EFA6-084A-92EA-933772E4C799}" sibTransId="{7788C3B2-5905-E140-8903-A2B015DAF8C2}"/>
    <dgm:cxn modelId="{723E2304-C7DC-314A-9A17-804A854FEF52}" type="presOf" srcId="{0182CCED-F97D-A649-9DBE-14BC73D0678D}" destId="{95311B54-21EC-084C-BB36-1898B72575D7}" srcOrd="0" destOrd="0" presId="urn:microsoft.com/office/officeart/2005/8/layout/cycle5"/>
    <dgm:cxn modelId="{C1B1BF67-EEF3-D14C-880E-CB4139FD228D}" srcId="{544D419C-A1A4-6040-974B-60C1407AF306}" destId="{EEADE4FE-884E-164F-A5FF-7416D410A40C}" srcOrd="1" destOrd="0" parTransId="{9C78AD1F-3116-CC44-B4A6-04FB42B4787B}" sibTransId="{2C93FFB2-6544-9446-A4C7-A23A8FB4A68A}"/>
    <dgm:cxn modelId="{A2D06BD3-A067-7F49-B281-05D4E9252594}" type="presOf" srcId="{544D419C-A1A4-6040-974B-60C1407AF306}" destId="{09BC6B1C-5505-8743-8D5D-58A1632E6303}" srcOrd="0" destOrd="0" presId="urn:microsoft.com/office/officeart/2005/8/layout/cycle5"/>
    <dgm:cxn modelId="{CC2E2268-0CF9-4E4B-A5CA-6F8A5E5D0F53}" type="presOf" srcId="{FBE96A95-BF48-444D-960D-2D3B00B4AA14}" destId="{668D86B9-F3B2-F04D-9372-71C12A07E46B}" srcOrd="0" destOrd="0" presId="urn:microsoft.com/office/officeart/2005/8/layout/cycle5"/>
    <dgm:cxn modelId="{4B6CF46A-1E50-C645-9DEA-06B187F06B45}" type="presOf" srcId="{361CF03F-366D-A64A-B779-7B815D67E74E}" destId="{159D8CEC-0458-D64D-8AAF-03A6B9CF81B4}" srcOrd="0" destOrd="0" presId="urn:microsoft.com/office/officeart/2005/8/layout/cycle5"/>
    <dgm:cxn modelId="{82FAED09-5DA1-1644-9B8F-D943DDDE11EB}" srcId="{544D419C-A1A4-6040-974B-60C1407AF306}" destId="{03DDEF83-0666-5440-BF55-2BE53BA33AF2}" srcOrd="2" destOrd="0" parTransId="{CDB080DF-ACF6-3047-94D6-2CD99FE5BB05}" sibTransId="{C0C7A064-C1FF-EA4B-AF46-DFB4E048AC1A}"/>
    <dgm:cxn modelId="{AAA29F3B-E6D0-8245-9D07-EE9A853235C2}" type="presOf" srcId="{EEADE4FE-884E-164F-A5FF-7416D410A40C}" destId="{66B6B2FC-29CF-B149-AD9F-6F799264DC7F}" srcOrd="0" destOrd="0" presId="urn:microsoft.com/office/officeart/2005/8/layout/cycle5"/>
    <dgm:cxn modelId="{0DB9EA98-67D3-594C-9F19-0BA8E037CEC9}" type="presOf" srcId="{0A6AC57A-260C-674C-B213-813D864BFB0F}" destId="{A20374D1-E783-8A47-B21B-58244E4C04C3}" srcOrd="0" destOrd="0" presId="urn:microsoft.com/office/officeart/2005/8/layout/cycle5"/>
    <dgm:cxn modelId="{EABD0C2A-05A3-624D-A857-C0FC674AA838}" srcId="{544D419C-A1A4-6040-974B-60C1407AF306}" destId="{FBE96A95-BF48-444D-960D-2D3B00B4AA14}" srcOrd="4" destOrd="0" parTransId="{55F18084-7FE8-C341-BEE1-6BE0189306ED}" sibTransId="{0A6AC57A-260C-674C-B213-813D864BFB0F}"/>
    <dgm:cxn modelId="{DBC10642-8BAD-5249-867A-9BE2C490B9A9}" type="presOf" srcId="{2C93FFB2-6544-9446-A4C7-A23A8FB4A68A}" destId="{038C293D-916F-0D4A-BB7D-04FFF4E5AB00}" srcOrd="0" destOrd="0" presId="urn:microsoft.com/office/officeart/2005/8/layout/cycle5"/>
    <dgm:cxn modelId="{A9ED7564-4DF8-134A-9E64-EDB29441EAA6}" srcId="{544D419C-A1A4-6040-974B-60C1407AF306}" destId="{97AA4FC9-EACA-B843-A8DA-170ED9DCC7AF}" srcOrd="0" destOrd="0" parTransId="{D4F41285-C5DD-C649-BEC5-3B9B5E192394}" sibTransId="{0182CCED-F97D-A649-9DBE-14BC73D0678D}"/>
    <dgm:cxn modelId="{6E4D97CF-5208-2D4B-A69C-2151D4308B7F}" type="presOf" srcId="{C0C7A064-C1FF-EA4B-AF46-DFB4E048AC1A}" destId="{C752CF33-CBAA-554E-AD01-9A5BB1178156}" srcOrd="0" destOrd="0" presId="urn:microsoft.com/office/officeart/2005/8/layout/cycle5"/>
    <dgm:cxn modelId="{91438B4F-5C11-7749-AA0D-62602F1A90E3}" type="presOf" srcId="{7788C3B2-5905-E140-8903-A2B015DAF8C2}" destId="{49683735-BBFB-6448-9635-AE76C2779EB5}" srcOrd="0" destOrd="0" presId="urn:microsoft.com/office/officeart/2005/8/layout/cycle5"/>
    <dgm:cxn modelId="{98CCD3AA-8F66-9A44-85A7-E8D05F90938D}" type="presOf" srcId="{03DDEF83-0666-5440-BF55-2BE53BA33AF2}" destId="{CE9B11E1-D5FB-A641-881D-C4675FE91FFD}" srcOrd="0" destOrd="0" presId="urn:microsoft.com/office/officeart/2005/8/layout/cycle5"/>
    <dgm:cxn modelId="{676115AF-A0DC-B842-B120-D426B303F87C}" type="presOf" srcId="{97AA4FC9-EACA-B843-A8DA-170ED9DCC7AF}" destId="{7BD27396-8812-994F-80F6-0A02FEA1FC3C}" srcOrd="0" destOrd="0" presId="urn:microsoft.com/office/officeart/2005/8/layout/cycle5"/>
    <dgm:cxn modelId="{5B70F388-51DC-6247-BA9C-BE6F3D013D96}" type="presParOf" srcId="{09BC6B1C-5505-8743-8D5D-58A1632E6303}" destId="{7BD27396-8812-994F-80F6-0A02FEA1FC3C}" srcOrd="0" destOrd="0" presId="urn:microsoft.com/office/officeart/2005/8/layout/cycle5"/>
    <dgm:cxn modelId="{E6B6047C-5865-764D-ABAA-3635AF84BC2D}" type="presParOf" srcId="{09BC6B1C-5505-8743-8D5D-58A1632E6303}" destId="{78AEB862-8EAD-5947-9DCF-E798CEEBF57B}" srcOrd="1" destOrd="0" presId="urn:microsoft.com/office/officeart/2005/8/layout/cycle5"/>
    <dgm:cxn modelId="{32AB074B-5D8D-2741-8DC7-D04125B84AD3}" type="presParOf" srcId="{09BC6B1C-5505-8743-8D5D-58A1632E6303}" destId="{95311B54-21EC-084C-BB36-1898B72575D7}" srcOrd="2" destOrd="0" presId="urn:microsoft.com/office/officeart/2005/8/layout/cycle5"/>
    <dgm:cxn modelId="{37687CBC-26A3-E741-8889-1709F88E98AF}" type="presParOf" srcId="{09BC6B1C-5505-8743-8D5D-58A1632E6303}" destId="{66B6B2FC-29CF-B149-AD9F-6F799264DC7F}" srcOrd="3" destOrd="0" presId="urn:microsoft.com/office/officeart/2005/8/layout/cycle5"/>
    <dgm:cxn modelId="{2096099C-C76A-2044-9332-62DDA71396CA}" type="presParOf" srcId="{09BC6B1C-5505-8743-8D5D-58A1632E6303}" destId="{83E9FFA0-6153-2E47-80D4-1869A956DF1E}" srcOrd="4" destOrd="0" presId="urn:microsoft.com/office/officeart/2005/8/layout/cycle5"/>
    <dgm:cxn modelId="{77DF1053-98F4-5141-86A3-34843D573526}" type="presParOf" srcId="{09BC6B1C-5505-8743-8D5D-58A1632E6303}" destId="{038C293D-916F-0D4A-BB7D-04FFF4E5AB00}" srcOrd="5" destOrd="0" presId="urn:microsoft.com/office/officeart/2005/8/layout/cycle5"/>
    <dgm:cxn modelId="{E9FA26F3-ACB5-7643-AF46-E30375E0ABE5}" type="presParOf" srcId="{09BC6B1C-5505-8743-8D5D-58A1632E6303}" destId="{CE9B11E1-D5FB-A641-881D-C4675FE91FFD}" srcOrd="6" destOrd="0" presId="urn:microsoft.com/office/officeart/2005/8/layout/cycle5"/>
    <dgm:cxn modelId="{4B61E624-25F6-984A-9E6D-E45596E012A7}" type="presParOf" srcId="{09BC6B1C-5505-8743-8D5D-58A1632E6303}" destId="{3C38446C-7CCB-C847-80E4-D054765FBE1F}" srcOrd="7" destOrd="0" presId="urn:microsoft.com/office/officeart/2005/8/layout/cycle5"/>
    <dgm:cxn modelId="{C9A1986E-9EFA-A149-A279-08A1FE4C57C6}" type="presParOf" srcId="{09BC6B1C-5505-8743-8D5D-58A1632E6303}" destId="{C752CF33-CBAA-554E-AD01-9A5BB1178156}" srcOrd="8" destOrd="0" presId="urn:microsoft.com/office/officeart/2005/8/layout/cycle5"/>
    <dgm:cxn modelId="{FB316903-16DF-F346-8773-3A7E76AADBF0}" type="presParOf" srcId="{09BC6B1C-5505-8743-8D5D-58A1632E6303}" destId="{159D8CEC-0458-D64D-8AAF-03A6B9CF81B4}" srcOrd="9" destOrd="0" presId="urn:microsoft.com/office/officeart/2005/8/layout/cycle5"/>
    <dgm:cxn modelId="{CFEEE844-9384-7B4A-81D1-CA52CA5359D7}" type="presParOf" srcId="{09BC6B1C-5505-8743-8D5D-58A1632E6303}" destId="{F1BECE6C-BFEE-AC43-A67D-F4807D99BE6C}" srcOrd="10" destOrd="0" presId="urn:microsoft.com/office/officeart/2005/8/layout/cycle5"/>
    <dgm:cxn modelId="{C3F93244-290C-4F43-94B2-319AE64C7AD2}" type="presParOf" srcId="{09BC6B1C-5505-8743-8D5D-58A1632E6303}" destId="{49683735-BBFB-6448-9635-AE76C2779EB5}" srcOrd="11" destOrd="0" presId="urn:microsoft.com/office/officeart/2005/8/layout/cycle5"/>
    <dgm:cxn modelId="{57360CC0-CE19-5D45-97CC-4C9F9B6E87EB}" type="presParOf" srcId="{09BC6B1C-5505-8743-8D5D-58A1632E6303}" destId="{668D86B9-F3B2-F04D-9372-71C12A07E46B}" srcOrd="12" destOrd="0" presId="urn:microsoft.com/office/officeart/2005/8/layout/cycle5"/>
    <dgm:cxn modelId="{ACD49F82-0B47-F648-927D-348DCB7259D1}" type="presParOf" srcId="{09BC6B1C-5505-8743-8D5D-58A1632E6303}" destId="{E24EC772-8D6D-A145-8316-C77027054A02}" srcOrd="13" destOrd="0" presId="urn:microsoft.com/office/officeart/2005/8/layout/cycle5"/>
    <dgm:cxn modelId="{F894C4A0-98A9-4C4F-B2D9-3C9406B017A6}" type="presParOf" srcId="{09BC6B1C-5505-8743-8D5D-58A1632E6303}" destId="{A20374D1-E783-8A47-B21B-58244E4C04C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27396-8812-994F-80F6-0A02FEA1FC3C}">
      <dsp:nvSpPr>
        <dsp:cNvPr id="0" name=""/>
        <dsp:cNvSpPr/>
      </dsp:nvSpPr>
      <dsp:spPr>
        <a:xfrm>
          <a:off x="2843107" y="-194071"/>
          <a:ext cx="2403408" cy="18497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OBJECTIFS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Quels sont vos objectifs d’apprentissage ?</a:t>
          </a:r>
          <a:endParaRPr lang="fr-FR" sz="1700" kern="1200" dirty="0"/>
        </a:p>
      </dsp:txBody>
      <dsp:txXfrm>
        <a:off x="2933402" y="-103776"/>
        <a:ext cx="2222818" cy="1669118"/>
      </dsp:txXfrm>
    </dsp:sp>
    <dsp:sp modelId="{95311B54-21EC-084C-BB36-1898B72575D7}">
      <dsp:nvSpPr>
        <dsp:cNvPr id="0" name=""/>
        <dsp:cNvSpPr/>
      </dsp:nvSpPr>
      <dsp:spPr>
        <a:xfrm>
          <a:off x="1468205" y="766490"/>
          <a:ext cx="5299021" cy="5299021"/>
        </a:xfrm>
        <a:custGeom>
          <a:avLst/>
          <a:gdLst/>
          <a:ahLst/>
          <a:cxnLst/>
          <a:rect l="0" t="0" r="0" b="0"/>
          <a:pathLst>
            <a:path>
              <a:moveTo>
                <a:pt x="4014934" y="378932"/>
              </a:moveTo>
              <a:arcTo wR="2649510" hR="2649510" stAng="18061248" swAng="106393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6B2FC-29CF-B149-AD9F-6F799264DC7F}">
      <dsp:nvSpPr>
        <dsp:cNvPr id="0" name=""/>
        <dsp:cNvSpPr/>
      </dsp:nvSpPr>
      <dsp:spPr>
        <a:xfrm>
          <a:off x="5374036" y="1879581"/>
          <a:ext cx="2618201" cy="19607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COMPETENCES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Quelles sont les compétences que les étudiants vont développer dans votre formation ?</a:t>
          </a:r>
        </a:p>
      </dsp:txBody>
      <dsp:txXfrm>
        <a:off x="5469752" y="1975297"/>
        <a:ext cx="2426769" cy="1769314"/>
      </dsp:txXfrm>
    </dsp:sp>
    <dsp:sp modelId="{038C293D-916F-0D4A-BB7D-04FFF4E5AB00}">
      <dsp:nvSpPr>
        <dsp:cNvPr id="0" name=""/>
        <dsp:cNvSpPr/>
      </dsp:nvSpPr>
      <dsp:spPr>
        <a:xfrm>
          <a:off x="1455685" y="628360"/>
          <a:ext cx="5299021" cy="5299021"/>
        </a:xfrm>
        <a:custGeom>
          <a:avLst/>
          <a:gdLst/>
          <a:ahLst/>
          <a:cxnLst/>
          <a:rect l="0" t="0" r="0" b="0"/>
          <a:pathLst>
            <a:path>
              <a:moveTo>
                <a:pt x="5194493" y="3386379"/>
              </a:moveTo>
              <a:arcTo wR="2649510" hR="2649510" stAng="968863" swAng="70612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B11E1-D5FB-A641-881D-C4675FE91FFD}">
      <dsp:nvSpPr>
        <dsp:cNvPr id="0" name=""/>
        <dsp:cNvSpPr/>
      </dsp:nvSpPr>
      <dsp:spPr>
        <a:xfrm>
          <a:off x="4265511" y="4674349"/>
          <a:ext cx="2673287" cy="16988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PROGRAMME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Quels contenus allez-vous mobiliser pour atteindre vos objectifs ?</a:t>
          </a:r>
          <a:endParaRPr lang="fr-FR" sz="1900" kern="1200" dirty="0"/>
        </a:p>
      </dsp:txBody>
      <dsp:txXfrm>
        <a:off x="4348444" y="4757282"/>
        <a:ext cx="2507421" cy="1533021"/>
      </dsp:txXfrm>
    </dsp:sp>
    <dsp:sp modelId="{C752CF33-CBAA-554E-AD01-9A5BB1178156}">
      <dsp:nvSpPr>
        <dsp:cNvPr id="0" name=""/>
        <dsp:cNvSpPr/>
      </dsp:nvSpPr>
      <dsp:spPr>
        <a:xfrm>
          <a:off x="1395300" y="730783"/>
          <a:ext cx="5299021" cy="5299021"/>
        </a:xfrm>
        <a:custGeom>
          <a:avLst/>
          <a:gdLst/>
          <a:ahLst/>
          <a:cxnLst/>
          <a:rect l="0" t="0" r="0" b="0"/>
          <a:pathLst>
            <a:path>
              <a:moveTo>
                <a:pt x="2783887" y="5295612"/>
              </a:moveTo>
              <a:arcTo wR="2649510" hR="2649510" stAng="5225571" swAng="3374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D8CEC-0458-D64D-8AAF-03A6B9CF81B4}">
      <dsp:nvSpPr>
        <dsp:cNvPr id="0" name=""/>
        <dsp:cNvSpPr/>
      </dsp:nvSpPr>
      <dsp:spPr>
        <a:xfrm>
          <a:off x="1142030" y="4638981"/>
          <a:ext cx="2690874" cy="176962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STRATEGIE PEDAGOGIQUE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Comment allez-vous organiser l’apprentissage ?</a:t>
          </a:r>
          <a:endParaRPr lang="fr-FR" sz="1900" kern="1200" dirty="0"/>
        </a:p>
      </dsp:txBody>
      <dsp:txXfrm>
        <a:off x="1228416" y="4725367"/>
        <a:ext cx="2518102" cy="1596851"/>
      </dsp:txXfrm>
    </dsp:sp>
    <dsp:sp modelId="{49683735-BBFB-6448-9635-AE76C2779EB5}">
      <dsp:nvSpPr>
        <dsp:cNvPr id="0" name=""/>
        <dsp:cNvSpPr/>
      </dsp:nvSpPr>
      <dsp:spPr>
        <a:xfrm>
          <a:off x="1207378" y="432153"/>
          <a:ext cx="5299021" cy="5299021"/>
        </a:xfrm>
        <a:custGeom>
          <a:avLst/>
          <a:gdLst/>
          <a:ahLst/>
          <a:cxnLst/>
          <a:rect l="0" t="0" r="0" b="0"/>
          <a:pathLst>
            <a:path>
              <a:moveTo>
                <a:pt x="406174" y="4059244"/>
              </a:moveTo>
              <a:arcTo wR="2649510" hR="2649510" stAng="8871262" swAng="69917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86B9-F3B2-F04D-9372-71C12A07E46B}">
      <dsp:nvSpPr>
        <dsp:cNvPr id="0" name=""/>
        <dsp:cNvSpPr/>
      </dsp:nvSpPr>
      <dsp:spPr>
        <a:xfrm>
          <a:off x="67986" y="1960104"/>
          <a:ext cx="2507581" cy="188022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EVALUATION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Comment allez-vous mettre en évidence les acquis des apprenants ? </a:t>
          </a:r>
          <a:endParaRPr lang="fr-FR" sz="1800" kern="1200" dirty="0"/>
        </a:p>
      </dsp:txBody>
      <dsp:txXfrm>
        <a:off x="159771" y="2051889"/>
        <a:ext cx="2324011" cy="1696653"/>
      </dsp:txXfrm>
    </dsp:sp>
    <dsp:sp modelId="{A20374D1-E783-8A47-B21B-58244E4C04C3}">
      <dsp:nvSpPr>
        <dsp:cNvPr id="0" name=""/>
        <dsp:cNvSpPr/>
      </dsp:nvSpPr>
      <dsp:spPr>
        <a:xfrm>
          <a:off x="1200155" y="820333"/>
          <a:ext cx="5299021" cy="5299021"/>
        </a:xfrm>
        <a:custGeom>
          <a:avLst/>
          <a:gdLst/>
          <a:ahLst/>
          <a:cxnLst/>
          <a:rect l="0" t="0" r="0" b="0"/>
          <a:pathLst>
            <a:path>
              <a:moveTo>
                <a:pt x="657020" y="903117"/>
              </a:moveTo>
              <a:arcTo wR="2649510" hR="2649510" stAng="13274051" swAng="119648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7D50-6E7D-445A-87A2-50F46CAD37C5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B342-4E28-4956-8A7E-3B1A2779D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135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519B-8BB2-6F4C-B2DB-BD5A65ABD7FA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D799D-3ED2-654A-AFDF-732C9EEB24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50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84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68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91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62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2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6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05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61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05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C0C1-811B-6F4D-BB3A-61FADC604652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B6C4A-B083-CB49-8C53-86344BA9C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33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ltW6gSS4tv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erie-etage-North.jpg"/>
          <p:cNvPicPr>
            <a:picLocks noChangeAspect="1"/>
          </p:cNvPicPr>
          <p:nvPr/>
        </p:nvPicPr>
        <p:blipFill rotWithShape="1">
          <a:blip r:embed="rId3">
            <a:grayscl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t="5314" r="20100"/>
          <a:stretch/>
        </p:blipFill>
        <p:spPr>
          <a:xfrm>
            <a:off x="0" y="-1"/>
            <a:ext cx="8421172" cy="68564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1588"/>
            <a:ext cx="5856600" cy="3463926"/>
          </a:xfrm>
          <a:prstGeom prst="rect">
            <a:avLst/>
          </a:prstGeom>
          <a:solidFill>
            <a:srgbClr val="162585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0909" y="579389"/>
            <a:ext cx="5354782" cy="187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3600" b="1" dirty="0" smtClean="0">
                <a:solidFill>
                  <a:schemeClr val="bg1"/>
                </a:solidFill>
              </a:rPr>
              <a:t>Atelier : Les </a:t>
            </a:r>
            <a:r>
              <a:rPr lang="fr-FR" altLang="fr-FR" sz="3600" b="1" dirty="0">
                <a:solidFill>
                  <a:schemeClr val="bg1"/>
                </a:solidFill>
              </a:rPr>
              <a:t>compétences informationnelles : comment et pourquoi les évaluer 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465514"/>
            <a:ext cx="5856600" cy="3392486"/>
          </a:xfrm>
          <a:prstGeom prst="rect">
            <a:avLst/>
          </a:prstGeom>
          <a:solidFill>
            <a:srgbClr val="101B58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77800" y="3754582"/>
            <a:ext cx="5530273" cy="2544618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Néhémie HENRY, </a:t>
            </a:r>
          </a:p>
          <a:p>
            <a:pPr algn="just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Responsable de la formation aux compétences informationnelles</a:t>
            </a:r>
          </a:p>
          <a:p>
            <a:pPr algn="just"/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Learning Center, UHA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203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5302" y="3264761"/>
            <a:ext cx="7494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charset="0"/>
              <a:buChar char="•"/>
            </a:pPr>
            <a:r>
              <a:rPr lang="fr-FR" sz="2800" dirty="0" smtClean="0"/>
              <a:t>Qu’est-ce </a:t>
            </a:r>
            <a:r>
              <a:rPr lang="fr-FR" sz="2800" dirty="0"/>
              <a:t>qu’une compétence </a:t>
            </a:r>
            <a:r>
              <a:rPr lang="fr-FR" sz="2800" dirty="0" smtClean="0"/>
              <a:t>?</a:t>
            </a:r>
          </a:p>
          <a:p>
            <a:pPr marL="457200" lvl="0" indent="-457200">
              <a:buFont typeface="Arial" charset="0"/>
              <a:buChar char="•"/>
            </a:pPr>
            <a:endParaRPr lang="fr-FR" sz="2800" dirty="0"/>
          </a:p>
          <a:p>
            <a:pPr marL="457200" lvl="0" indent="-457200">
              <a:buFont typeface="Arial" charset="0"/>
              <a:buChar char="•"/>
            </a:pPr>
            <a:r>
              <a:rPr lang="fr-FR" sz="2800" dirty="0"/>
              <a:t>Pourquoi évaluer par compétence </a:t>
            </a:r>
            <a:r>
              <a:rPr lang="fr-FR" sz="2800" dirty="0" smtClean="0"/>
              <a:t>? Qu’est-ce </a:t>
            </a:r>
            <a:r>
              <a:rPr lang="fr-FR" sz="2800" dirty="0"/>
              <a:t>que </a:t>
            </a:r>
            <a:r>
              <a:rPr lang="fr-FR" sz="2800" dirty="0" smtClean="0"/>
              <a:t>cela </a:t>
            </a:r>
            <a:r>
              <a:rPr lang="fr-FR" sz="2800" dirty="0"/>
              <a:t>peut apporter </a:t>
            </a:r>
            <a:r>
              <a:rPr lang="fr-FR" sz="2800" dirty="0" smtClean="0"/>
              <a:t>?</a:t>
            </a:r>
            <a:endParaRPr lang="fr-FR" sz="2800" b="1" dirty="0">
              <a:solidFill>
                <a:srgbClr val="FF0000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455302" y="596617"/>
            <a:ext cx="7910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162585"/>
                </a:solidFill>
              </a:rPr>
              <a:t>1. Réflexion autour des compétences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5302" y="2330798"/>
            <a:ext cx="749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Par groupe de 4 : </a:t>
            </a:r>
            <a:endParaRPr lang="fr-FR" sz="2800" dirty="0"/>
          </a:p>
        </p:txBody>
      </p:sp>
      <p:pic>
        <p:nvPicPr>
          <p:cNvPr id="2054" name="Picture 6" descr="ésultat de recherche d'images pour &quot;chronomètre picto&quot;"/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t="13637" r="17326" b="14002"/>
          <a:stretch/>
        </p:blipFill>
        <p:spPr bwMode="auto">
          <a:xfrm>
            <a:off x="3209958" y="5362372"/>
            <a:ext cx="729465" cy="8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46466" y="5509437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10min</a:t>
            </a:r>
            <a:endParaRPr lang="fr-F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ésultat de recherche d'images pour &quot;savoir savoir faire savoir êt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40" y="-268014"/>
            <a:ext cx="6187037" cy="57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21384" y="654909"/>
            <a:ext cx="2334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Qu’est-ce qu’une</a:t>
            </a:r>
          </a:p>
          <a:p>
            <a:pPr algn="ctr"/>
            <a:r>
              <a:rPr lang="fr-FR" sz="2400" b="1" dirty="0" smtClean="0"/>
              <a:t>Compétence ?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-21384" y="5198910"/>
            <a:ext cx="2334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Pourquoi évaluer </a:t>
            </a:r>
          </a:p>
          <a:p>
            <a:pPr algn="ctr"/>
            <a:r>
              <a:rPr lang="fr-FR" sz="2400" b="1" dirty="0" smtClean="0"/>
              <a:t>par compétence ?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276540" y="5474462"/>
            <a:ext cx="6187037" cy="138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hlinkClick r:id="rId4"/>
              </a:rPr>
              <a:t>https://www.youtube.com/watch?v=ltW6gSS4tvA</a:t>
            </a:r>
            <a:endParaRPr lang="fr-FR" dirty="0"/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2276540" y="5450683"/>
            <a:ext cx="61870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55302" y="596617"/>
            <a:ext cx="7910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162585"/>
                </a:solidFill>
              </a:rPr>
              <a:t>2</a:t>
            </a:r>
            <a:r>
              <a:rPr lang="fr-FR" sz="4000" b="1" dirty="0" smtClean="0">
                <a:solidFill>
                  <a:srgbClr val="162585"/>
                </a:solidFill>
              </a:rPr>
              <a:t>. Retour d’expérience</a:t>
            </a:r>
            <a:endParaRPr lang="fr-FR" sz="4000" b="1" dirty="0">
              <a:solidFill>
                <a:srgbClr val="162585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5302" y="1845864"/>
            <a:ext cx="749407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Char char="q"/>
            </a:pPr>
            <a:r>
              <a:rPr lang="fr-FR" sz="2800" b="1" dirty="0"/>
              <a:t>Contexte de l’UHA </a:t>
            </a:r>
            <a:r>
              <a:rPr lang="fr-FR" sz="2800" dirty="0"/>
              <a:t>: approche par </a:t>
            </a:r>
            <a:r>
              <a:rPr lang="fr-FR" sz="2800" dirty="0" smtClean="0"/>
              <a:t>compétence</a:t>
            </a:r>
          </a:p>
          <a:p>
            <a:pPr marL="914400" lvl="1" indent="-457200">
              <a:buFont typeface="Wingdings" charset="2"/>
              <a:buChar char="ü"/>
            </a:pPr>
            <a:r>
              <a:rPr lang="fr-FR" sz="2800" dirty="0" smtClean="0"/>
              <a:t>Nouvelle </a:t>
            </a:r>
            <a:r>
              <a:rPr lang="fr-FR" sz="2800" dirty="0"/>
              <a:t>offre de formation </a:t>
            </a:r>
            <a:endParaRPr lang="fr-FR" sz="2800" dirty="0" smtClean="0"/>
          </a:p>
          <a:p>
            <a:pPr marL="914400" lvl="1" indent="-457200">
              <a:buFont typeface="Wingdings" charset="2"/>
              <a:buChar char="ü"/>
            </a:pPr>
            <a:r>
              <a:rPr lang="fr-FR" sz="2800" dirty="0" smtClean="0"/>
              <a:t>Dans les maquettes, donc évaluation ! </a:t>
            </a:r>
          </a:p>
          <a:p>
            <a:pPr marL="914400" lvl="1" indent="-457200">
              <a:buFont typeface="Wingdings" charset="2"/>
              <a:buChar char="ü"/>
            </a:pPr>
            <a:endParaRPr lang="fr-FR" sz="2800" dirty="0"/>
          </a:p>
          <a:p>
            <a:pPr marL="457200" indent="-457200">
              <a:buFont typeface="Wingdings" charset="2"/>
              <a:buChar char="q"/>
            </a:pPr>
            <a:r>
              <a:rPr lang="fr-FR" sz="2800" b="1" dirty="0" smtClean="0"/>
              <a:t>Contenu du module 2 </a:t>
            </a:r>
            <a:r>
              <a:rPr lang="mr-IN" sz="2800" b="1" dirty="0" smtClean="0"/>
              <a:t>–</a:t>
            </a:r>
            <a:r>
              <a:rPr lang="fr-FR" sz="2800" b="1" dirty="0" smtClean="0"/>
              <a:t> savoir chercher </a:t>
            </a:r>
            <a:r>
              <a:rPr lang="fr-FR" sz="2800" dirty="0" smtClean="0"/>
              <a:t>: </a:t>
            </a:r>
          </a:p>
          <a:p>
            <a:pPr marL="914400" lvl="1" indent="-457200">
              <a:buFont typeface="Wingdings" charset="2"/>
              <a:buChar char="ü"/>
            </a:pPr>
            <a:r>
              <a:rPr lang="fr-FR" sz="2800" dirty="0"/>
              <a:t>2h de cours en présentiel </a:t>
            </a:r>
          </a:p>
          <a:p>
            <a:pPr lvl="1"/>
            <a:r>
              <a:rPr lang="fr-FR" sz="2400" dirty="0" smtClean="0"/>
              <a:t>	3 </a:t>
            </a:r>
            <a:r>
              <a:rPr lang="fr-FR" sz="2400" dirty="0"/>
              <a:t>parties : </a:t>
            </a:r>
          </a:p>
          <a:p>
            <a:pPr lvl="2"/>
            <a:r>
              <a:rPr lang="fr-FR" sz="2400" dirty="0" smtClean="0"/>
              <a:t>	Savoir </a:t>
            </a:r>
            <a:r>
              <a:rPr lang="fr-FR" sz="2400" dirty="0"/>
              <a:t>analyser le sujet </a:t>
            </a:r>
          </a:p>
          <a:p>
            <a:pPr lvl="2"/>
            <a:r>
              <a:rPr lang="fr-FR" sz="2400" dirty="0" smtClean="0"/>
              <a:t>	Savoir </a:t>
            </a:r>
            <a:r>
              <a:rPr lang="fr-FR" sz="2400" dirty="0"/>
              <a:t>chercher dans le catalogue</a:t>
            </a:r>
          </a:p>
          <a:p>
            <a:pPr lvl="2"/>
            <a:r>
              <a:rPr lang="fr-FR" sz="2400" dirty="0" smtClean="0"/>
              <a:t>	Savoir </a:t>
            </a:r>
            <a:r>
              <a:rPr lang="fr-FR" sz="2400" dirty="0"/>
              <a:t>chercher dans les bases de </a:t>
            </a:r>
            <a:r>
              <a:rPr lang="fr-FR" sz="2400" dirty="0" smtClean="0"/>
              <a:t>données</a:t>
            </a:r>
            <a:endParaRPr lang="fr-FR" sz="2400" dirty="0"/>
          </a:p>
          <a:p>
            <a:pPr marL="800100" lvl="1" indent="-342900">
              <a:buFont typeface="Wingdings" charset="2"/>
              <a:buChar char="ü"/>
            </a:pPr>
            <a:r>
              <a:rPr lang="fr-FR" sz="2800" dirty="0"/>
              <a:t>Evaluation à distance </a:t>
            </a:r>
            <a:r>
              <a:rPr lang="fr-FR" sz="2800" dirty="0" smtClean="0"/>
              <a:t>sur Moodle</a:t>
            </a:r>
            <a:r>
              <a:rPr lang="fr-FR" sz="2800" dirty="0"/>
              <a:t>, 1 </a:t>
            </a:r>
            <a:r>
              <a:rPr lang="fr-FR" sz="2800" dirty="0" smtClean="0"/>
              <a:t>mois après</a:t>
            </a:r>
            <a:endParaRPr lang="fr-FR" sz="2800" dirty="0"/>
          </a:p>
          <a:p>
            <a:pPr marL="914400" lvl="1" indent="-457200">
              <a:buFont typeface="Wingdings" charset="2"/>
              <a:buChar char="ü"/>
            </a:pPr>
            <a:endParaRPr lang="fr-FR" sz="2800" dirty="0" smtClean="0"/>
          </a:p>
          <a:p>
            <a:pPr marL="914400" lvl="1" indent="-457200">
              <a:buFont typeface="Wingdings" charset="2"/>
              <a:buChar char="ü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793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55302" y="596617"/>
            <a:ext cx="7910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162585"/>
                </a:solidFill>
              </a:rPr>
              <a:t>3. Comment fonder un dispositif de formation par compétence ?</a:t>
            </a:r>
            <a:endParaRPr lang="fr-FR" sz="4000" b="1" dirty="0">
              <a:solidFill>
                <a:srgbClr val="162585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5302" y="2330798"/>
            <a:ext cx="7494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partir d’une formation existante : </a:t>
            </a:r>
          </a:p>
          <a:p>
            <a:endParaRPr lang="fr-FR" sz="2800" dirty="0"/>
          </a:p>
          <a:p>
            <a:pPr marL="457200" indent="-457200">
              <a:buFont typeface="Arial" charset="0"/>
              <a:buChar char="•"/>
            </a:pPr>
            <a:r>
              <a:rPr lang="fr-FR" sz="2800" dirty="0" smtClean="0"/>
              <a:t>Identifier les objectifs pédagogiques ;</a:t>
            </a:r>
          </a:p>
          <a:p>
            <a:pPr marL="457200" indent="-457200">
              <a:buFont typeface="Arial" charset="0"/>
              <a:buChar char="•"/>
            </a:pPr>
            <a:r>
              <a:rPr lang="fr-FR" sz="2800" dirty="0" smtClean="0"/>
              <a:t>Identifier les compétences.</a:t>
            </a:r>
            <a:endParaRPr lang="fr-FR" sz="2800" dirty="0"/>
          </a:p>
        </p:txBody>
      </p:sp>
      <p:pic>
        <p:nvPicPr>
          <p:cNvPr id="4" name="Picture 6" descr="ésultat de recherche d'images pour &quot;chronomètre picto&quot;"/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t="13637" r="17326" b="14002"/>
          <a:stretch/>
        </p:blipFill>
        <p:spPr bwMode="auto">
          <a:xfrm>
            <a:off x="2989241" y="4557422"/>
            <a:ext cx="729465" cy="8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25749" y="4704487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15min</a:t>
            </a:r>
            <a:endParaRPr lang="fr-F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18710299"/>
              </p:ext>
            </p:extLst>
          </p:nvPr>
        </p:nvGraphicFramePr>
        <p:xfrm>
          <a:off x="169333" y="270933"/>
          <a:ext cx="8144933" cy="621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115954" y="2726267"/>
            <a:ext cx="22045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Construire un</a:t>
            </a:r>
          </a:p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Dispositif de</a:t>
            </a:r>
          </a:p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formation</a:t>
            </a:r>
            <a:endParaRPr lang="fr-F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134</Words>
  <Application>Microsoft Office PowerPoint</Application>
  <PresentationFormat>Affichage à l'écran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Haute-Alsace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 UHA</dc:creator>
  <cp:lastModifiedBy>Néhémie Henry</cp:lastModifiedBy>
  <cp:revision>116</cp:revision>
  <dcterms:created xsi:type="dcterms:W3CDTF">2018-07-11T09:32:13Z</dcterms:created>
  <dcterms:modified xsi:type="dcterms:W3CDTF">2020-01-17T10:03:19Z</dcterms:modified>
</cp:coreProperties>
</file>