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91" r:id="rId3"/>
  </p:sldMasterIdLst>
  <p:notesMasterIdLst>
    <p:notesMasterId r:id="rId27"/>
  </p:notesMasterIdLst>
  <p:handoutMasterIdLst>
    <p:handoutMasterId r:id="rId28"/>
  </p:handoutMasterIdLst>
  <p:sldIdLst>
    <p:sldId id="415" r:id="rId4"/>
    <p:sldId id="538" r:id="rId5"/>
    <p:sldId id="536" r:id="rId6"/>
    <p:sldId id="528" r:id="rId7"/>
    <p:sldId id="523" r:id="rId8"/>
    <p:sldId id="539" r:id="rId9"/>
    <p:sldId id="530" r:id="rId10"/>
    <p:sldId id="540" r:id="rId11"/>
    <p:sldId id="543" r:id="rId12"/>
    <p:sldId id="544" r:id="rId13"/>
    <p:sldId id="512" r:id="rId14"/>
    <p:sldId id="545" r:id="rId15"/>
    <p:sldId id="514" r:id="rId16"/>
    <p:sldId id="546" r:id="rId17"/>
    <p:sldId id="518" r:id="rId18"/>
    <p:sldId id="547" r:id="rId19"/>
    <p:sldId id="552" r:id="rId20"/>
    <p:sldId id="516" r:id="rId21"/>
    <p:sldId id="517" r:id="rId22"/>
    <p:sldId id="549" r:id="rId23"/>
    <p:sldId id="550" r:id="rId24"/>
    <p:sldId id="551" r:id="rId25"/>
    <p:sldId id="505" r:id="rId26"/>
  </p:sldIdLst>
  <p:sldSz cx="12192000" cy="6858000"/>
  <p:notesSz cx="6742113" cy="9872663"/>
  <p:custDataLst>
    <p:tags r:id="rId2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Goetgheluck" initials="NG" lastIdx="4" clrIdx="0">
    <p:extLst/>
  </p:cmAuthor>
  <p:cmAuthor id="2" name="fnadji" initials="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96323" autoAdjust="0"/>
  </p:normalViewPr>
  <p:slideViewPr>
    <p:cSldViewPr snapToGrid="0">
      <p:cViewPr varScale="1">
        <p:scale>
          <a:sx n="109" d="100"/>
          <a:sy n="109" d="100"/>
        </p:scale>
        <p:origin x="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CDF0D-4D9A-467D-813C-FA879797649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61368A-8B05-4CD6-88DD-01B207C84DD9}">
      <dgm:prSet phldrT="[Texte]"/>
      <dgm:spPr>
        <a:solidFill>
          <a:schemeClr val="accent2">
            <a:lumMod val="90000"/>
            <a:lumOff val="1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fr-FR" b="1" i="1" u="none" dirty="0" smtClean="0">
              <a:solidFill>
                <a:srgbClr val="00B050"/>
              </a:solidFill>
            </a:rPr>
            <a:t>Inter </a:t>
          </a:r>
          <a:r>
            <a:rPr lang="fr-FR" b="1" i="1" u="none" dirty="0" smtClean="0">
              <a:solidFill>
                <a:srgbClr val="FF0000"/>
              </a:solidFill>
            </a:rPr>
            <a:t>activité</a:t>
          </a:r>
        </a:p>
        <a:p>
          <a:r>
            <a:rPr lang="fr-FR" b="1" i="1" u="none" dirty="0" smtClean="0">
              <a:solidFill>
                <a:srgbClr val="00B050"/>
              </a:solidFill>
            </a:rPr>
            <a:t>Autonomie</a:t>
          </a:r>
          <a:br>
            <a:rPr lang="fr-FR" b="1" i="1" u="none" dirty="0" smtClean="0">
              <a:solidFill>
                <a:srgbClr val="00B050"/>
              </a:solidFill>
            </a:rPr>
          </a:br>
          <a:r>
            <a:rPr lang="fr-FR" b="1" i="1" u="none" dirty="0" smtClean="0">
              <a:solidFill>
                <a:srgbClr val="00B050"/>
              </a:solidFill>
            </a:rPr>
            <a:t>(jeu)</a:t>
          </a:r>
          <a:endParaRPr lang="fr-FR" i="0" dirty="0" smtClean="0">
            <a:solidFill>
              <a:srgbClr val="00B050"/>
            </a:solidFill>
          </a:endParaRPr>
        </a:p>
      </dgm:t>
    </dgm:pt>
    <dgm:pt modelId="{22561607-7CEE-4441-A570-A557B90D698D}" type="parTrans" cxnId="{84082AD5-B547-4783-A412-12D9CE3BA781}">
      <dgm:prSet/>
      <dgm:spPr/>
      <dgm:t>
        <a:bodyPr/>
        <a:lstStyle/>
        <a:p>
          <a:endParaRPr lang="fr-FR"/>
        </a:p>
      </dgm:t>
    </dgm:pt>
    <dgm:pt modelId="{C27060A6-2FF6-4534-93A7-65E2DF16C495}" type="sibTrans" cxnId="{84082AD5-B547-4783-A412-12D9CE3BA781}">
      <dgm:prSet/>
      <dgm:spPr/>
      <dgm:t>
        <a:bodyPr/>
        <a:lstStyle/>
        <a:p>
          <a:endParaRPr lang="fr-FR"/>
        </a:p>
      </dgm:t>
    </dgm:pt>
    <dgm:pt modelId="{CDFD150D-B6AF-4C73-85D7-6085B1B82965}">
      <dgm:prSet phldrT="[Texte]" custT="1"/>
      <dgm:spPr>
        <a:solidFill>
          <a:srgbClr val="FFC000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sz="2000" b="0" dirty="0" smtClean="0">
              <a:solidFill>
                <a:srgbClr val="7030A0"/>
              </a:solidFill>
            </a:rPr>
            <a:t>Equipe </a:t>
          </a:r>
          <a:r>
            <a:rPr lang="fr-FR" sz="2000" b="0" dirty="0" err="1" smtClean="0">
              <a:solidFill>
                <a:srgbClr val="7030A0"/>
              </a:solidFill>
            </a:rPr>
            <a:t>Doc’INSA</a:t>
          </a:r>
          <a:endParaRPr lang="fr-FR" sz="2000" b="0" dirty="0">
            <a:solidFill>
              <a:srgbClr val="7030A0"/>
            </a:solidFill>
          </a:endParaRPr>
        </a:p>
      </dgm:t>
    </dgm:pt>
    <dgm:pt modelId="{AB60FB88-0A9B-43DA-8345-A289A9FACA48}" type="parTrans" cxnId="{FFA1FDB4-BD20-479E-B06A-56C6377209EF}">
      <dgm:prSet/>
      <dgm:spPr/>
      <dgm:t>
        <a:bodyPr/>
        <a:lstStyle/>
        <a:p>
          <a:endParaRPr lang="fr-FR"/>
        </a:p>
      </dgm:t>
    </dgm:pt>
    <dgm:pt modelId="{F7231681-512E-42D1-973A-3C4D82C59297}" type="sibTrans" cxnId="{FFA1FDB4-BD20-479E-B06A-56C6377209EF}">
      <dgm:prSet/>
      <dgm:spPr/>
      <dgm:t>
        <a:bodyPr/>
        <a:lstStyle/>
        <a:p>
          <a:endParaRPr lang="fr-FR"/>
        </a:p>
      </dgm:t>
    </dgm:pt>
    <dgm:pt modelId="{5FF69F75-0DB8-4580-9B67-F6210C1EBAEF}">
      <dgm:prSet phldrT="[Texte]" custT="1"/>
      <dgm:spPr/>
      <dgm:t>
        <a:bodyPr/>
        <a:lstStyle/>
        <a:p>
          <a:endParaRPr lang="fr-FR" sz="1600" b="1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C38EC822-DF0C-4944-8ED8-5245471EB97A}" type="parTrans" cxnId="{882C29E8-7CE3-44EC-A6B0-AB2F053311DF}">
      <dgm:prSet/>
      <dgm:spPr/>
      <dgm:t>
        <a:bodyPr/>
        <a:lstStyle/>
        <a:p>
          <a:endParaRPr lang="fr-FR"/>
        </a:p>
      </dgm:t>
    </dgm:pt>
    <dgm:pt modelId="{F1D31E21-AEBE-4562-A8E2-9EA80ABEE18C}" type="sibTrans" cxnId="{882C29E8-7CE3-44EC-A6B0-AB2F053311DF}">
      <dgm:prSet/>
      <dgm:spPr/>
      <dgm:t>
        <a:bodyPr/>
        <a:lstStyle/>
        <a:p>
          <a:endParaRPr lang="fr-FR"/>
        </a:p>
      </dgm:t>
    </dgm:pt>
    <dgm:pt modelId="{1B405F92-8B32-4EC3-9C35-D1612D7ED0DB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400" b="1" i="1" u="none" dirty="0" smtClean="0">
              <a:solidFill>
                <a:schemeClr val="tx1"/>
              </a:solidFill>
            </a:rPr>
            <a:t>Contextualiser</a:t>
          </a:r>
        </a:p>
        <a:p>
          <a:r>
            <a:rPr lang="fr-FR" sz="1400" b="1" i="1" u="none" dirty="0" smtClean="0">
              <a:solidFill>
                <a:schemeClr val="tx1"/>
              </a:solidFill>
            </a:rPr>
            <a:t>+ </a:t>
          </a:r>
        </a:p>
        <a:p>
          <a:r>
            <a:rPr lang="fr-FR" sz="1400" b="1" i="1" u="none" dirty="0" smtClean="0">
              <a:solidFill>
                <a:schemeClr val="tx1"/>
              </a:solidFill>
            </a:rPr>
            <a:t>Compétence </a:t>
          </a:r>
        </a:p>
      </dgm:t>
    </dgm:pt>
    <dgm:pt modelId="{8005F3B8-91D4-40E6-8FB8-80CA03B08FF8}" type="sibTrans" cxnId="{7A1A8C09-E85D-4152-B9AE-1317BBEC2B7A}">
      <dgm:prSet/>
      <dgm:spPr/>
      <dgm:t>
        <a:bodyPr/>
        <a:lstStyle/>
        <a:p>
          <a:endParaRPr lang="fr-FR"/>
        </a:p>
      </dgm:t>
    </dgm:pt>
    <dgm:pt modelId="{273281D5-8AFB-481C-B1A5-352BF768D40F}" type="parTrans" cxnId="{7A1A8C09-E85D-4152-B9AE-1317BBEC2B7A}">
      <dgm:prSet/>
      <dgm:spPr/>
      <dgm:t>
        <a:bodyPr/>
        <a:lstStyle/>
        <a:p>
          <a:endParaRPr lang="fr-FR"/>
        </a:p>
      </dgm:t>
    </dgm:pt>
    <dgm:pt modelId="{A345A182-7823-4F17-BAE6-A46DE02D7BAE}" type="pres">
      <dgm:prSet presAssocID="{5B8CDF0D-4D9A-467D-813C-FA879797649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9D31F2-5B18-41A7-ADC9-48D622570648}" type="pres">
      <dgm:prSet presAssocID="{5B8CDF0D-4D9A-467D-813C-FA8797976493}" presName="ellipse" presStyleLbl="trBgShp" presStyleIdx="0" presStyleCnt="1" custScaleX="124818" custScaleY="120194" custLinFactNeighborX="2332" custLinFactNeighborY="-2438"/>
      <dgm:spPr>
        <a:solidFill>
          <a:srgbClr val="99CCFF"/>
        </a:solidFill>
      </dgm:spPr>
    </dgm:pt>
    <dgm:pt modelId="{005D7B88-1021-47C5-AE32-B76E7B8F686B}" type="pres">
      <dgm:prSet presAssocID="{5B8CDF0D-4D9A-467D-813C-FA8797976493}" presName="arrow1" presStyleLbl="fgShp" presStyleIdx="0" presStyleCnt="1" custScaleX="219431" custScaleY="183749" custLinFactNeighborX="1244" custLinFactNeighborY="-31100"/>
      <dgm:spPr>
        <a:solidFill>
          <a:schemeClr val="tx1"/>
        </a:solidFill>
      </dgm:spPr>
      <dgm:t>
        <a:bodyPr/>
        <a:lstStyle/>
        <a:p>
          <a:endParaRPr lang="fr-FR"/>
        </a:p>
      </dgm:t>
    </dgm:pt>
    <dgm:pt modelId="{3E8AAC20-317F-427A-83A3-779C3FF67D3A}" type="pres">
      <dgm:prSet presAssocID="{5B8CDF0D-4D9A-467D-813C-FA8797976493}" presName="rectangle" presStyleLbl="revTx" presStyleIdx="0" presStyleCnt="1" custScaleX="194350" custScaleY="122086" custLinFactNeighborX="4013" custLinFactNeighborY="-14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9923F6-99E8-4F05-8CB8-B16041B7908E}" type="pres">
      <dgm:prSet presAssocID="{CDFD150D-B6AF-4C73-85D7-6085B1B82965}" presName="item1" presStyleLbl="node1" presStyleIdx="0" presStyleCnt="3" custScaleX="160319" custScaleY="86497" custLinFactY="-10302" custLinFactNeighborX="-311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32A32F-FE08-4FD6-BCB8-0153E5E33F7A}" type="pres">
      <dgm:prSet presAssocID="{1B405F92-8B32-4EC3-9C35-D1612D7ED0DB}" presName="item2" presStyleLbl="node1" presStyleIdx="1" presStyleCnt="3" custScaleX="108027" custLinFactNeighborX="-33385" custLinFactNeighborY="-341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B32C8F-C93D-4149-B98A-F705A734EF45}" type="pres">
      <dgm:prSet presAssocID="{5FF69F75-0DB8-4580-9B67-F6210C1EBAEF}" presName="item3" presStyleLbl="node1" presStyleIdx="2" presStyleCnt="3" custScaleX="101361" custScaleY="93429" custLinFactNeighborX="73190" custLinFactNeighborY="-49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8B8CD9-9BE5-4792-BA01-7CE7530EEFD7}" type="pres">
      <dgm:prSet presAssocID="{5B8CDF0D-4D9A-467D-813C-FA8797976493}" presName="funnel" presStyleLbl="trAlignAcc1" presStyleIdx="0" presStyleCnt="1" custScaleX="119709" custScaleY="107399" custLinFactNeighborY="-48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4082AD5-B547-4783-A412-12D9CE3BA781}" srcId="{5B8CDF0D-4D9A-467D-813C-FA8797976493}" destId="{CD61368A-8B05-4CD6-88DD-01B207C84DD9}" srcOrd="0" destOrd="0" parTransId="{22561607-7CEE-4441-A570-A557B90D698D}" sibTransId="{C27060A6-2FF6-4534-93A7-65E2DF16C495}"/>
    <dgm:cxn modelId="{FFA1FDB4-BD20-479E-B06A-56C6377209EF}" srcId="{5B8CDF0D-4D9A-467D-813C-FA8797976493}" destId="{CDFD150D-B6AF-4C73-85D7-6085B1B82965}" srcOrd="1" destOrd="0" parTransId="{AB60FB88-0A9B-43DA-8345-A289A9FACA48}" sibTransId="{F7231681-512E-42D1-973A-3C4D82C59297}"/>
    <dgm:cxn modelId="{DF3A2123-6728-42FB-BD02-976A888AFA5F}" type="presOf" srcId="{5B8CDF0D-4D9A-467D-813C-FA8797976493}" destId="{A345A182-7823-4F17-BAE6-A46DE02D7BAE}" srcOrd="0" destOrd="0" presId="urn:microsoft.com/office/officeart/2005/8/layout/funnel1"/>
    <dgm:cxn modelId="{5E501BD2-494B-4BF7-A8C5-D52CBFEC263A}" type="presOf" srcId="{CD61368A-8B05-4CD6-88DD-01B207C84DD9}" destId="{EEB32C8F-C93D-4149-B98A-F705A734EF45}" srcOrd="0" destOrd="0" presId="urn:microsoft.com/office/officeart/2005/8/layout/funnel1"/>
    <dgm:cxn modelId="{9E656199-2FFB-43EF-9BA6-AE9D8FEB6ABB}" type="presOf" srcId="{5FF69F75-0DB8-4580-9B67-F6210C1EBAEF}" destId="{3E8AAC20-317F-427A-83A3-779C3FF67D3A}" srcOrd="0" destOrd="0" presId="urn:microsoft.com/office/officeart/2005/8/layout/funnel1"/>
    <dgm:cxn modelId="{F126D854-2321-4389-A616-B35578CA2399}" type="presOf" srcId="{1B405F92-8B32-4EC3-9C35-D1612D7ED0DB}" destId="{109923F6-99E8-4F05-8CB8-B16041B7908E}" srcOrd="0" destOrd="0" presId="urn:microsoft.com/office/officeart/2005/8/layout/funnel1"/>
    <dgm:cxn modelId="{882C29E8-7CE3-44EC-A6B0-AB2F053311DF}" srcId="{5B8CDF0D-4D9A-467D-813C-FA8797976493}" destId="{5FF69F75-0DB8-4580-9B67-F6210C1EBAEF}" srcOrd="3" destOrd="0" parTransId="{C38EC822-DF0C-4944-8ED8-5245471EB97A}" sibTransId="{F1D31E21-AEBE-4562-A8E2-9EA80ABEE18C}"/>
    <dgm:cxn modelId="{7A1A8C09-E85D-4152-B9AE-1317BBEC2B7A}" srcId="{5B8CDF0D-4D9A-467D-813C-FA8797976493}" destId="{1B405F92-8B32-4EC3-9C35-D1612D7ED0DB}" srcOrd="2" destOrd="0" parTransId="{273281D5-8AFB-481C-B1A5-352BF768D40F}" sibTransId="{8005F3B8-91D4-40E6-8FB8-80CA03B08FF8}"/>
    <dgm:cxn modelId="{414AD228-A2B3-4BE5-9A0D-3AF0C74A1533}" type="presOf" srcId="{CDFD150D-B6AF-4C73-85D7-6085B1B82965}" destId="{5732A32F-FE08-4FD6-BCB8-0153E5E33F7A}" srcOrd="0" destOrd="0" presId="urn:microsoft.com/office/officeart/2005/8/layout/funnel1"/>
    <dgm:cxn modelId="{F3ACB4A2-7A02-4C3A-83C7-8C958F10DC36}" type="presParOf" srcId="{A345A182-7823-4F17-BAE6-A46DE02D7BAE}" destId="{BD9D31F2-5B18-41A7-ADC9-48D622570648}" srcOrd="0" destOrd="0" presId="urn:microsoft.com/office/officeart/2005/8/layout/funnel1"/>
    <dgm:cxn modelId="{B4C84D27-30BC-4944-B27A-6251DBC671E5}" type="presParOf" srcId="{A345A182-7823-4F17-BAE6-A46DE02D7BAE}" destId="{005D7B88-1021-47C5-AE32-B76E7B8F686B}" srcOrd="1" destOrd="0" presId="urn:microsoft.com/office/officeart/2005/8/layout/funnel1"/>
    <dgm:cxn modelId="{7B2B6782-DDC1-497E-88E5-77B045F4AA67}" type="presParOf" srcId="{A345A182-7823-4F17-BAE6-A46DE02D7BAE}" destId="{3E8AAC20-317F-427A-83A3-779C3FF67D3A}" srcOrd="2" destOrd="0" presId="urn:microsoft.com/office/officeart/2005/8/layout/funnel1"/>
    <dgm:cxn modelId="{CB3A9972-BE27-4322-BDE7-0837C6D91158}" type="presParOf" srcId="{A345A182-7823-4F17-BAE6-A46DE02D7BAE}" destId="{109923F6-99E8-4F05-8CB8-B16041B7908E}" srcOrd="3" destOrd="0" presId="urn:microsoft.com/office/officeart/2005/8/layout/funnel1"/>
    <dgm:cxn modelId="{C0F64D72-D347-4212-B9E0-AEA9A16D35EB}" type="presParOf" srcId="{A345A182-7823-4F17-BAE6-A46DE02D7BAE}" destId="{5732A32F-FE08-4FD6-BCB8-0153E5E33F7A}" srcOrd="4" destOrd="0" presId="urn:microsoft.com/office/officeart/2005/8/layout/funnel1"/>
    <dgm:cxn modelId="{9A2C3A9A-8F58-47B7-94FE-F354F158AEFC}" type="presParOf" srcId="{A345A182-7823-4F17-BAE6-A46DE02D7BAE}" destId="{EEB32C8F-C93D-4149-B98A-F705A734EF45}" srcOrd="5" destOrd="0" presId="urn:microsoft.com/office/officeart/2005/8/layout/funnel1"/>
    <dgm:cxn modelId="{CCA2A8FA-40E2-471A-B62F-56FE38728E16}" type="presParOf" srcId="{A345A182-7823-4F17-BAE6-A46DE02D7BAE}" destId="{F78B8CD9-9BE5-4792-BA01-7CE7530EEFD7}" srcOrd="6" destOrd="0" presId="urn:microsoft.com/office/officeart/2005/8/layout/funnel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B55DA-E2F5-4299-A43A-A70859F4413D}" type="doc">
      <dgm:prSet loTypeId="urn:microsoft.com/office/officeart/2005/8/layout/hProcess11" loCatId="process" qsTypeId="urn:microsoft.com/office/officeart/2005/8/quickstyle/simple1" qsCatId="simple" csTypeId="urn:microsoft.com/office/officeart/2005/8/colors/accent6_5" csCatId="accent6" phldr="1"/>
      <dgm:spPr/>
    </dgm:pt>
    <dgm:pt modelId="{43FB9A6E-FCAC-4CA3-A5A3-DEF5E2C9DABD}">
      <dgm:prSet phldrT="[Texte]" custT="1"/>
      <dgm:spPr/>
      <dgm:t>
        <a:bodyPr/>
        <a:lstStyle/>
        <a:p>
          <a:r>
            <a:rPr lang="fr-FR" sz="1400" b="1" dirty="0" smtClean="0">
              <a:solidFill>
                <a:srgbClr val="FF0000"/>
              </a:solidFill>
            </a:rPr>
            <a:t>Choix d’un thème en TD SHS </a:t>
          </a:r>
          <a:endParaRPr lang="fr-FR" sz="1400" b="1" dirty="0">
            <a:solidFill>
              <a:srgbClr val="FF0000"/>
            </a:solidFill>
          </a:endParaRPr>
        </a:p>
      </dgm:t>
    </dgm:pt>
    <dgm:pt modelId="{95E3B11A-109D-4A0F-BC93-8B1C02CC2AF7}" type="parTrans" cxnId="{726C01F2-F300-4C8C-BAFA-C63DFAABA8DC}">
      <dgm:prSet/>
      <dgm:spPr/>
      <dgm:t>
        <a:bodyPr/>
        <a:lstStyle/>
        <a:p>
          <a:endParaRPr lang="fr-FR"/>
        </a:p>
      </dgm:t>
    </dgm:pt>
    <dgm:pt modelId="{09895F79-E9B2-4DD0-BD3F-04CFF2BC840B}" type="sibTrans" cxnId="{726C01F2-F300-4C8C-BAFA-C63DFAABA8DC}">
      <dgm:prSet/>
      <dgm:spPr/>
      <dgm:t>
        <a:bodyPr/>
        <a:lstStyle/>
        <a:p>
          <a:endParaRPr lang="fr-FR"/>
        </a:p>
      </dgm:t>
    </dgm:pt>
    <dgm:pt modelId="{78006427-3015-46A0-8CCC-30EAAFA54A05}">
      <dgm:prSet phldrT="[Texte]" custT="1"/>
      <dgm:spPr/>
      <dgm:t>
        <a:bodyPr/>
        <a:lstStyle/>
        <a:p>
          <a:r>
            <a:rPr lang="fr-FR" sz="1400" b="1" dirty="0" smtClean="0"/>
            <a:t>TD de recherche doc </a:t>
          </a:r>
          <a:endParaRPr lang="fr-FR" sz="1400" dirty="0" smtClean="0"/>
        </a:p>
      </dgm:t>
    </dgm:pt>
    <dgm:pt modelId="{67A2E636-3181-4331-8076-12076C705AF1}" type="parTrans" cxnId="{893B67B9-61B2-4CD2-9D32-437E2E5375B8}">
      <dgm:prSet/>
      <dgm:spPr/>
      <dgm:t>
        <a:bodyPr/>
        <a:lstStyle/>
        <a:p>
          <a:endParaRPr lang="fr-FR"/>
        </a:p>
      </dgm:t>
    </dgm:pt>
    <dgm:pt modelId="{801F516B-9CCB-4268-9157-EE31D7F4BF8A}" type="sibTrans" cxnId="{893B67B9-61B2-4CD2-9D32-437E2E5375B8}">
      <dgm:prSet/>
      <dgm:spPr/>
      <dgm:t>
        <a:bodyPr/>
        <a:lstStyle/>
        <a:p>
          <a:endParaRPr lang="fr-FR"/>
        </a:p>
      </dgm:t>
    </dgm:pt>
    <dgm:pt modelId="{23C2D9EB-3457-41FC-ACEE-60896995EB69}">
      <dgm:prSet phldrT="[Texte]" custT="1"/>
      <dgm:spPr/>
      <dgm:t>
        <a:bodyPr/>
        <a:lstStyle/>
        <a:p>
          <a:r>
            <a:rPr lang="fr-FR" sz="1200" b="1" dirty="0" smtClean="0"/>
            <a:t>TP DOC  </a:t>
          </a:r>
        </a:p>
        <a:p>
          <a:r>
            <a:rPr lang="fr-FR" sz="1200" b="1" dirty="0" smtClean="0">
              <a:solidFill>
                <a:schemeClr val="tx1"/>
              </a:solidFill>
            </a:rPr>
            <a:t>évaluation de l’info.</a:t>
          </a:r>
          <a:endParaRPr lang="fr-FR" sz="1200" b="1" dirty="0">
            <a:solidFill>
              <a:schemeClr val="tx1"/>
            </a:solidFill>
          </a:endParaRPr>
        </a:p>
      </dgm:t>
    </dgm:pt>
    <dgm:pt modelId="{63A4E4FA-9AB3-4DF7-9DFF-51876B5A2988}" type="parTrans" cxnId="{2B855A7C-9220-4D54-BBEC-FB7C288764F2}">
      <dgm:prSet/>
      <dgm:spPr/>
      <dgm:t>
        <a:bodyPr/>
        <a:lstStyle/>
        <a:p>
          <a:endParaRPr lang="fr-FR"/>
        </a:p>
      </dgm:t>
    </dgm:pt>
    <dgm:pt modelId="{56661AE3-8AD8-4835-BBB0-173621918E06}" type="sibTrans" cxnId="{2B855A7C-9220-4D54-BBEC-FB7C288764F2}">
      <dgm:prSet/>
      <dgm:spPr/>
      <dgm:t>
        <a:bodyPr/>
        <a:lstStyle/>
        <a:p>
          <a:endParaRPr lang="fr-FR"/>
        </a:p>
      </dgm:t>
    </dgm:pt>
    <dgm:pt modelId="{4D87980B-D1AB-480E-ABB6-622D3A37897F}" type="pres">
      <dgm:prSet presAssocID="{B08B55DA-E2F5-4299-A43A-A70859F4413D}" presName="Name0" presStyleCnt="0">
        <dgm:presLayoutVars>
          <dgm:dir/>
          <dgm:resizeHandles val="exact"/>
        </dgm:presLayoutVars>
      </dgm:prSet>
      <dgm:spPr/>
    </dgm:pt>
    <dgm:pt modelId="{9D184B21-B4E7-462F-8B7C-17881760B41E}" type="pres">
      <dgm:prSet presAssocID="{B08B55DA-E2F5-4299-A43A-A70859F4413D}" presName="arrow" presStyleLbl="bgShp" presStyleIdx="0" presStyleCnt="1" custLinFactNeighborX="1692" custLinFactNeighborY="-8544"/>
      <dgm:spPr/>
    </dgm:pt>
    <dgm:pt modelId="{9199E426-45D1-4E59-AC37-0643699966BF}" type="pres">
      <dgm:prSet presAssocID="{B08B55DA-E2F5-4299-A43A-A70859F4413D}" presName="points" presStyleCnt="0"/>
      <dgm:spPr/>
    </dgm:pt>
    <dgm:pt modelId="{E540619B-E4F5-4ED0-AE8D-AAB7BE8BAC7A}" type="pres">
      <dgm:prSet presAssocID="{43FB9A6E-FCAC-4CA3-A5A3-DEF5E2C9DABD}" presName="compositeA" presStyleCnt="0"/>
      <dgm:spPr/>
    </dgm:pt>
    <dgm:pt modelId="{87F974A7-434B-4B5E-8C0F-632DDA4AD5F1}" type="pres">
      <dgm:prSet presAssocID="{43FB9A6E-FCAC-4CA3-A5A3-DEF5E2C9DABD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217814-4613-4E4E-98E5-BB6F9046BFAE}" type="pres">
      <dgm:prSet presAssocID="{43FB9A6E-FCAC-4CA3-A5A3-DEF5E2C9DABD}" presName="circleA" presStyleLbl="node1" presStyleIdx="0" presStyleCnt="3" custLinFactNeighborX="2634" custLinFactNeighborY="-12018"/>
      <dgm:spPr/>
    </dgm:pt>
    <dgm:pt modelId="{9DE8767B-364E-4FC9-8E6F-F8EBE9FF2FCA}" type="pres">
      <dgm:prSet presAssocID="{43FB9A6E-FCAC-4CA3-A5A3-DEF5E2C9DABD}" presName="spaceA" presStyleCnt="0"/>
      <dgm:spPr/>
    </dgm:pt>
    <dgm:pt modelId="{9C9D3F28-5FD7-4BF3-8B9E-4D016E2E556D}" type="pres">
      <dgm:prSet presAssocID="{09895F79-E9B2-4DD0-BD3F-04CFF2BC840B}" presName="space" presStyleCnt="0"/>
      <dgm:spPr/>
    </dgm:pt>
    <dgm:pt modelId="{8DA8BB85-4991-40EB-87CF-8E32B16E3FE7}" type="pres">
      <dgm:prSet presAssocID="{78006427-3015-46A0-8CCC-30EAAFA54A05}" presName="compositeB" presStyleCnt="0"/>
      <dgm:spPr/>
    </dgm:pt>
    <dgm:pt modelId="{44CF56F1-104A-4A86-BA19-D90407FC495C}" type="pres">
      <dgm:prSet presAssocID="{78006427-3015-46A0-8CCC-30EAAFA54A05}" presName="textB" presStyleLbl="revTx" presStyleIdx="1" presStyleCnt="3" custLinFactNeighborX="-59982" custLinFactNeighborY="65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20EE6-390B-4FD6-A4E2-7DE63CE880AF}" type="pres">
      <dgm:prSet presAssocID="{78006427-3015-46A0-8CCC-30EAAFA54A05}" presName="circleB" presStyleLbl="node1" presStyleIdx="1" presStyleCnt="3" custLinFactX="-104881" custLinFactNeighborX="-200000" custLinFactNeighborY="-12018"/>
      <dgm:spPr/>
    </dgm:pt>
    <dgm:pt modelId="{0BAF4C17-3AC9-4D52-9A5D-3F8D5821D1AB}" type="pres">
      <dgm:prSet presAssocID="{78006427-3015-46A0-8CCC-30EAAFA54A05}" presName="spaceB" presStyleCnt="0"/>
      <dgm:spPr/>
    </dgm:pt>
    <dgm:pt modelId="{7D6256FD-40C4-48E3-B8D1-A94495E82E45}" type="pres">
      <dgm:prSet presAssocID="{801F516B-9CCB-4268-9157-EE31D7F4BF8A}" presName="space" presStyleCnt="0"/>
      <dgm:spPr/>
    </dgm:pt>
    <dgm:pt modelId="{D79C5FD9-9FC5-463B-A49E-4B261FF1E873}" type="pres">
      <dgm:prSet presAssocID="{23C2D9EB-3457-41FC-ACEE-60896995EB69}" presName="compositeA" presStyleCnt="0"/>
      <dgm:spPr/>
    </dgm:pt>
    <dgm:pt modelId="{3E174A8A-5FDF-4057-ACFB-FDF883A5D1AF}" type="pres">
      <dgm:prSet presAssocID="{23C2D9EB-3457-41FC-ACEE-60896995EB69}" presName="textA" presStyleLbl="revTx" presStyleIdx="2" presStyleCnt="3" custLinFactNeighborX="-228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4A9114-E4FF-4C00-9236-7019F3B9EF75}" type="pres">
      <dgm:prSet presAssocID="{23C2D9EB-3457-41FC-ACEE-60896995EB69}" presName="circleA" presStyleLbl="node1" presStyleIdx="2" presStyleCnt="3" custLinFactX="-83124" custLinFactNeighborX="-100000" custLinFactNeighborY="-8428"/>
      <dgm:spPr/>
      <dgm:t>
        <a:bodyPr/>
        <a:lstStyle/>
        <a:p>
          <a:endParaRPr lang="fr-FR"/>
        </a:p>
      </dgm:t>
    </dgm:pt>
    <dgm:pt modelId="{E84D4E04-17F4-441E-863D-DD4D9BCE5F24}" type="pres">
      <dgm:prSet presAssocID="{23C2D9EB-3457-41FC-ACEE-60896995EB69}" presName="spaceA" presStyleCnt="0"/>
      <dgm:spPr/>
    </dgm:pt>
  </dgm:ptLst>
  <dgm:cxnLst>
    <dgm:cxn modelId="{2B855A7C-9220-4D54-BBEC-FB7C288764F2}" srcId="{B08B55DA-E2F5-4299-A43A-A70859F4413D}" destId="{23C2D9EB-3457-41FC-ACEE-60896995EB69}" srcOrd="2" destOrd="0" parTransId="{63A4E4FA-9AB3-4DF7-9DFF-51876B5A2988}" sibTransId="{56661AE3-8AD8-4835-BBB0-173621918E06}"/>
    <dgm:cxn modelId="{A497533D-5164-4E19-88EC-383D5931E12A}" type="presOf" srcId="{78006427-3015-46A0-8CCC-30EAAFA54A05}" destId="{44CF56F1-104A-4A86-BA19-D90407FC495C}" srcOrd="0" destOrd="0" presId="urn:microsoft.com/office/officeart/2005/8/layout/hProcess11"/>
    <dgm:cxn modelId="{726C01F2-F300-4C8C-BAFA-C63DFAABA8DC}" srcId="{B08B55DA-E2F5-4299-A43A-A70859F4413D}" destId="{43FB9A6E-FCAC-4CA3-A5A3-DEF5E2C9DABD}" srcOrd="0" destOrd="0" parTransId="{95E3B11A-109D-4A0F-BC93-8B1C02CC2AF7}" sibTransId="{09895F79-E9B2-4DD0-BD3F-04CFF2BC840B}"/>
    <dgm:cxn modelId="{30256549-F2A0-4AFB-B324-ED1423DC5340}" type="presOf" srcId="{23C2D9EB-3457-41FC-ACEE-60896995EB69}" destId="{3E174A8A-5FDF-4057-ACFB-FDF883A5D1AF}" srcOrd="0" destOrd="0" presId="urn:microsoft.com/office/officeart/2005/8/layout/hProcess11"/>
    <dgm:cxn modelId="{893B67B9-61B2-4CD2-9D32-437E2E5375B8}" srcId="{B08B55DA-E2F5-4299-A43A-A70859F4413D}" destId="{78006427-3015-46A0-8CCC-30EAAFA54A05}" srcOrd="1" destOrd="0" parTransId="{67A2E636-3181-4331-8076-12076C705AF1}" sibTransId="{801F516B-9CCB-4268-9157-EE31D7F4BF8A}"/>
    <dgm:cxn modelId="{F1580236-6CC1-4408-93AE-FAAA6DAD739C}" type="presOf" srcId="{43FB9A6E-FCAC-4CA3-A5A3-DEF5E2C9DABD}" destId="{87F974A7-434B-4B5E-8C0F-632DDA4AD5F1}" srcOrd="0" destOrd="0" presId="urn:microsoft.com/office/officeart/2005/8/layout/hProcess11"/>
    <dgm:cxn modelId="{27BD7EBA-ACA5-4476-BF0D-848B7E71F5EB}" type="presOf" srcId="{B08B55DA-E2F5-4299-A43A-A70859F4413D}" destId="{4D87980B-D1AB-480E-ABB6-622D3A37897F}" srcOrd="0" destOrd="0" presId="urn:microsoft.com/office/officeart/2005/8/layout/hProcess11"/>
    <dgm:cxn modelId="{FAFA39A9-A180-4258-BB2F-31FC005BEB5E}" type="presParOf" srcId="{4D87980B-D1AB-480E-ABB6-622D3A37897F}" destId="{9D184B21-B4E7-462F-8B7C-17881760B41E}" srcOrd="0" destOrd="0" presId="urn:microsoft.com/office/officeart/2005/8/layout/hProcess11"/>
    <dgm:cxn modelId="{86BA2BE8-4228-4049-9F11-2B13870CEC63}" type="presParOf" srcId="{4D87980B-D1AB-480E-ABB6-622D3A37897F}" destId="{9199E426-45D1-4E59-AC37-0643699966BF}" srcOrd="1" destOrd="0" presId="urn:microsoft.com/office/officeart/2005/8/layout/hProcess11"/>
    <dgm:cxn modelId="{9FAD2BA0-E942-498A-84C1-EDDAB11ED677}" type="presParOf" srcId="{9199E426-45D1-4E59-AC37-0643699966BF}" destId="{E540619B-E4F5-4ED0-AE8D-AAB7BE8BAC7A}" srcOrd="0" destOrd="0" presId="urn:microsoft.com/office/officeart/2005/8/layout/hProcess11"/>
    <dgm:cxn modelId="{922165CE-FE9F-4CF7-B069-50796D756D25}" type="presParOf" srcId="{E540619B-E4F5-4ED0-AE8D-AAB7BE8BAC7A}" destId="{87F974A7-434B-4B5E-8C0F-632DDA4AD5F1}" srcOrd="0" destOrd="0" presId="urn:microsoft.com/office/officeart/2005/8/layout/hProcess11"/>
    <dgm:cxn modelId="{EEBC838B-D950-4835-BF91-C6E283290C88}" type="presParOf" srcId="{E540619B-E4F5-4ED0-AE8D-AAB7BE8BAC7A}" destId="{C0217814-4613-4E4E-98E5-BB6F9046BFAE}" srcOrd="1" destOrd="0" presId="urn:microsoft.com/office/officeart/2005/8/layout/hProcess11"/>
    <dgm:cxn modelId="{FF9D585D-CE52-4DBF-BE0F-F846EA4DECA5}" type="presParOf" srcId="{E540619B-E4F5-4ED0-AE8D-AAB7BE8BAC7A}" destId="{9DE8767B-364E-4FC9-8E6F-F8EBE9FF2FCA}" srcOrd="2" destOrd="0" presId="urn:microsoft.com/office/officeart/2005/8/layout/hProcess11"/>
    <dgm:cxn modelId="{4D103027-3536-48DF-95C3-4E24A47B4A27}" type="presParOf" srcId="{9199E426-45D1-4E59-AC37-0643699966BF}" destId="{9C9D3F28-5FD7-4BF3-8B9E-4D016E2E556D}" srcOrd="1" destOrd="0" presId="urn:microsoft.com/office/officeart/2005/8/layout/hProcess11"/>
    <dgm:cxn modelId="{C522A2F9-2EE3-41EC-A29B-A15CE8C66448}" type="presParOf" srcId="{9199E426-45D1-4E59-AC37-0643699966BF}" destId="{8DA8BB85-4991-40EB-87CF-8E32B16E3FE7}" srcOrd="2" destOrd="0" presId="urn:microsoft.com/office/officeart/2005/8/layout/hProcess11"/>
    <dgm:cxn modelId="{8780BB8B-72CC-4D16-B5D9-A4137A03EDD1}" type="presParOf" srcId="{8DA8BB85-4991-40EB-87CF-8E32B16E3FE7}" destId="{44CF56F1-104A-4A86-BA19-D90407FC495C}" srcOrd="0" destOrd="0" presId="urn:microsoft.com/office/officeart/2005/8/layout/hProcess11"/>
    <dgm:cxn modelId="{F8CB3B5B-394E-4467-8FF7-193F7D268F3C}" type="presParOf" srcId="{8DA8BB85-4991-40EB-87CF-8E32B16E3FE7}" destId="{2DB20EE6-390B-4FD6-A4E2-7DE63CE880AF}" srcOrd="1" destOrd="0" presId="urn:microsoft.com/office/officeart/2005/8/layout/hProcess11"/>
    <dgm:cxn modelId="{F21B5847-15E5-4C9F-B0D5-E4D598F7422B}" type="presParOf" srcId="{8DA8BB85-4991-40EB-87CF-8E32B16E3FE7}" destId="{0BAF4C17-3AC9-4D52-9A5D-3F8D5821D1AB}" srcOrd="2" destOrd="0" presId="urn:microsoft.com/office/officeart/2005/8/layout/hProcess11"/>
    <dgm:cxn modelId="{58D3A77A-066E-4D04-AA01-54F3E4CA1B45}" type="presParOf" srcId="{9199E426-45D1-4E59-AC37-0643699966BF}" destId="{7D6256FD-40C4-48E3-B8D1-A94495E82E45}" srcOrd="3" destOrd="0" presId="urn:microsoft.com/office/officeart/2005/8/layout/hProcess11"/>
    <dgm:cxn modelId="{A430A6C5-382D-4960-A7E2-36F349F9762F}" type="presParOf" srcId="{9199E426-45D1-4E59-AC37-0643699966BF}" destId="{D79C5FD9-9FC5-463B-A49E-4B261FF1E873}" srcOrd="4" destOrd="0" presId="urn:microsoft.com/office/officeart/2005/8/layout/hProcess11"/>
    <dgm:cxn modelId="{F049C587-1824-4F8B-B931-DAF21D0F29B0}" type="presParOf" srcId="{D79C5FD9-9FC5-463B-A49E-4B261FF1E873}" destId="{3E174A8A-5FDF-4057-ACFB-FDF883A5D1AF}" srcOrd="0" destOrd="0" presId="urn:microsoft.com/office/officeart/2005/8/layout/hProcess11"/>
    <dgm:cxn modelId="{5600F2C9-07B7-4B84-B8BE-FDF2225C156F}" type="presParOf" srcId="{D79C5FD9-9FC5-463B-A49E-4B261FF1E873}" destId="{BA4A9114-E4FF-4C00-9236-7019F3B9EF75}" srcOrd="1" destOrd="0" presId="urn:microsoft.com/office/officeart/2005/8/layout/hProcess11"/>
    <dgm:cxn modelId="{CC83AB8E-3AE6-499C-8E24-35C7914E82B2}" type="presParOf" srcId="{D79C5FD9-9FC5-463B-A49E-4B261FF1E873}" destId="{E84D4E04-17F4-441E-863D-DD4D9BCE5F2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D31F2-5B18-41A7-ADC9-48D622570648}">
      <dsp:nvSpPr>
        <dsp:cNvPr id="0" name=""/>
        <dsp:cNvSpPr/>
      </dsp:nvSpPr>
      <dsp:spPr>
        <a:xfrm>
          <a:off x="719366" y="39585"/>
          <a:ext cx="4904548" cy="1640185"/>
        </a:xfrm>
        <a:prstGeom prst="ellipse">
          <a:avLst/>
        </a:prstGeom>
        <a:solidFill>
          <a:srgbClr val="99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D7B88-1021-47C5-AE32-B76E7B8F686B}">
      <dsp:nvSpPr>
        <dsp:cNvPr id="0" name=""/>
        <dsp:cNvSpPr/>
      </dsp:nvSpPr>
      <dsp:spPr>
        <a:xfrm>
          <a:off x="2260085" y="3196468"/>
          <a:ext cx="1670975" cy="895523"/>
        </a:xfrm>
        <a:prstGeom prst="downArrow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AAC20-317F-427A-83A3-779C3FF67D3A}">
      <dsp:nvSpPr>
        <dsp:cNvPr id="0" name=""/>
        <dsp:cNvSpPr/>
      </dsp:nvSpPr>
      <dsp:spPr>
        <a:xfrm>
          <a:off x="-465858" y="3705809"/>
          <a:ext cx="7103917" cy="111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-465858" y="3705809"/>
        <a:ext cx="7103917" cy="1115627"/>
      </dsp:txXfrm>
    </dsp:sp>
    <dsp:sp modelId="{109923F6-99E8-4F05-8CB8-B16041B7908E}">
      <dsp:nvSpPr>
        <dsp:cNvPr id="0" name=""/>
        <dsp:cNvSpPr/>
      </dsp:nvSpPr>
      <dsp:spPr>
        <a:xfrm>
          <a:off x="2087772" y="261273"/>
          <a:ext cx="2197503" cy="1185620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u="none" kern="1200" dirty="0" smtClean="0">
              <a:solidFill>
                <a:schemeClr val="tx1"/>
              </a:solidFill>
            </a:rPr>
            <a:t>Contextualiser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u="none" kern="1200" dirty="0" smtClean="0">
              <a:solidFill>
                <a:schemeClr val="tx1"/>
              </a:solidFill>
            </a:rPr>
            <a:t>+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u="none" kern="1200" dirty="0" smtClean="0">
              <a:solidFill>
                <a:schemeClr val="tx1"/>
              </a:solidFill>
            </a:rPr>
            <a:t>Compétence </a:t>
          </a:r>
        </a:p>
      </dsp:txBody>
      <dsp:txXfrm>
        <a:off x="2409589" y="434903"/>
        <a:ext cx="1553869" cy="838360"/>
      </dsp:txXfrm>
    </dsp:sp>
    <dsp:sp modelId="{5732A32F-FE08-4FD6-BCB8-0153E5E33F7A}">
      <dsp:nvSpPr>
        <dsp:cNvPr id="0" name=""/>
        <dsp:cNvSpPr/>
      </dsp:nvSpPr>
      <dsp:spPr>
        <a:xfrm>
          <a:off x="1050468" y="184394"/>
          <a:ext cx="1480733" cy="137070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solidFill>
                <a:srgbClr val="7030A0"/>
              </a:solidFill>
            </a:rPr>
            <a:t>Equipe </a:t>
          </a:r>
          <a:r>
            <a:rPr lang="fr-FR" sz="2000" b="0" kern="1200" dirty="0" err="1" smtClean="0">
              <a:solidFill>
                <a:srgbClr val="7030A0"/>
              </a:solidFill>
            </a:rPr>
            <a:t>Doc’INSA</a:t>
          </a:r>
          <a:endParaRPr lang="fr-FR" sz="2000" b="0" kern="1200" dirty="0">
            <a:solidFill>
              <a:srgbClr val="7030A0"/>
            </a:solidFill>
          </a:endParaRPr>
        </a:p>
      </dsp:txBody>
      <dsp:txXfrm>
        <a:off x="1267316" y="385129"/>
        <a:ext cx="1047037" cy="969237"/>
      </dsp:txXfrm>
    </dsp:sp>
    <dsp:sp modelId="{EEB32C8F-C93D-4149-B98A-F705A734EF45}">
      <dsp:nvSpPr>
        <dsp:cNvPr id="0" name=""/>
        <dsp:cNvSpPr/>
      </dsp:nvSpPr>
      <dsp:spPr>
        <a:xfrm>
          <a:off x="3958152" y="298159"/>
          <a:ext cx="1389362" cy="1280637"/>
        </a:xfrm>
        <a:prstGeom prst="ellipse">
          <a:avLst/>
        </a:prstGeom>
        <a:solidFill>
          <a:schemeClr val="accent2">
            <a:lumMod val="90000"/>
            <a:lumOff val="1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u="none" kern="1200" dirty="0" smtClean="0">
              <a:solidFill>
                <a:srgbClr val="00B050"/>
              </a:solidFill>
            </a:rPr>
            <a:t>Inter </a:t>
          </a:r>
          <a:r>
            <a:rPr lang="fr-FR" sz="1400" b="1" i="1" u="none" kern="1200" dirty="0" smtClean="0">
              <a:solidFill>
                <a:srgbClr val="FF0000"/>
              </a:solidFill>
            </a:rPr>
            <a:t>activité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u="none" kern="1200" dirty="0" smtClean="0">
              <a:solidFill>
                <a:srgbClr val="00B050"/>
              </a:solidFill>
            </a:rPr>
            <a:t>Autonomie</a:t>
          </a:r>
          <a:br>
            <a:rPr lang="fr-FR" sz="1400" b="1" i="1" u="none" kern="1200" dirty="0" smtClean="0">
              <a:solidFill>
                <a:srgbClr val="00B050"/>
              </a:solidFill>
            </a:rPr>
          </a:br>
          <a:r>
            <a:rPr lang="fr-FR" sz="1400" b="1" i="1" u="none" kern="1200" dirty="0" smtClean="0">
              <a:solidFill>
                <a:srgbClr val="00B050"/>
              </a:solidFill>
            </a:rPr>
            <a:t>(jeu)</a:t>
          </a:r>
          <a:endParaRPr lang="fr-FR" sz="1400" i="0" kern="1200" dirty="0" smtClean="0">
            <a:solidFill>
              <a:srgbClr val="00B050"/>
            </a:solidFill>
          </a:endParaRPr>
        </a:p>
      </dsp:txBody>
      <dsp:txXfrm>
        <a:off x="4161619" y="485704"/>
        <a:ext cx="982428" cy="905547"/>
      </dsp:txXfrm>
    </dsp:sp>
    <dsp:sp modelId="{F78B8CD9-9BE5-4792-BA01-7CE7530EEFD7}">
      <dsp:nvSpPr>
        <dsp:cNvPr id="0" name=""/>
        <dsp:cNvSpPr/>
      </dsp:nvSpPr>
      <dsp:spPr>
        <a:xfrm>
          <a:off x="533651" y="-83100"/>
          <a:ext cx="5104896" cy="3663957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84B21-B4E7-462F-8B7C-17881760B41E}">
      <dsp:nvSpPr>
        <dsp:cNvPr id="0" name=""/>
        <dsp:cNvSpPr/>
      </dsp:nvSpPr>
      <dsp:spPr>
        <a:xfrm>
          <a:off x="0" y="1413984"/>
          <a:ext cx="10923639" cy="2127700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74A7-434B-4B5E-8C0F-632DDA4AD5F1}">
      <dsp:nvSpPr>
        <dsp:cNvPr id="0" name=""/>
        <dsp:cNvSpPr/>
      </dsp:nvSpPr>
      <dsp:spPr>
        <a:xfrm>
          <a:off x="4800" y="0"/>
          <a:ext cx="3168282" cy="212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FF0000"/>
              </a:solidFill>
            </a:rPr>
            <a:t>Choix d’un thème en TD SHS </a:t>
          </a:r>
          <a:endParaRPr lang="fr-FR" sz="1400" b="1" kern="1200" dirty="0">
            <a:solidFill>
              <a:srgbClr val="FF0000"/>
            </a:solidFill>
          </a:endParaRPr>
        </a:p>
      </dsp:txBody>
      <dsp:txXfrm>
        <a:off x="4800" y="0"/>
        <a:ext cx="3168282" cy="2127700"/>
      </dsp:txXfrm>
    </dsp:sp>
    <dsp:sp modelId="{C0217814-4613-4E4E-98E5-BB6F9046BFAE}">
      <dsp:nvSpPr>
        <dsp:cNvPr id="0" name=""/>
        <dsp:cNvSpPr/>
      </dsp:nvSpPr>
      <dsp:spPr>
        <a:xfrm>
          <a:off x="1336989" y="2329736"/>
          <a:ext cx="531925" cy="53192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F56F1-104A-4A86-BA19-D90407FC495C}">
      <dsp:nvSpPr>
        <dsp:cNvPr id="0" name=""/>
        <dsp:cNvSpPr/>
      </dsp:nvSpPr>
      <dsp:spPr>
        <a:xfrm>
          <a:off x="1431097" y="3191550"/>
          <a:ext cx="3168282" cy="212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TD de recherche doc </a:t>
          </a:r>
          <a:endParaRPr lang="fr-FR" sz="1400" kern="1200" dirty="0" smtClean="0"/>
        </a:p>
      </dsp:txBody>
      <dsp:txXfrm>
        <a:off x="1431097" y="3191550"/>
        <a:ext cx="3168282" cy="2127700"/>
      </dsp:txXfrm>
    </dsp:sp>
    <dsp:sp modelId="{2DB20EE6-390B-4FD6-A4E2-7DE63CE880AF}">
      <dsp:nvSpPr>
        <dsp:cNvPr id="0" name=""/>
        <dsp:cNvSpPr/>
      </dsp:nvSpPr>
      <dsp:spPr>
        <a:xfrm>
          <a:off x="3027936" y="2329736"/>
          <a:ext cx="531925" cy="53192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74A8A-5FDF-4057-ACFB-FDF883A5D1AF}">
      <dsp:nvSpPr>
        <dsp:cNvPr id="0" name=""/>
        <dsp:cNvSpPr/>
      </dsp:nvSpPr>
      <dsp:spPr>
        <a:xfrm>
          <a:off x="5933416" y="0"/>
          <a:ext cx="3168282" cy="212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TP DOC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évaluation de l’info.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5933416" y="0"/>
        <a:ext cx="3168282" cy="2127700"/>
      </dsp:txXfrm>
    </dsp:sp>
    <dsp:sp modelId="{BA4A9114-E4FF-4C00-9236-7019F3B9EF75}">
      <dsp:nvSpPr>
        <dsp:cNvPr id="0" name=""/>
        <dsp:cNvSpPr/>
      </dsp:nvSpPr>
      <dsp:spPr>
        <a:xfrm>
          <a:off x="7002288" y="2348832"/>
          <a:ext cx="531925" cy="53192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4B75-E3AE-4913-92C5-D00C9D84CA18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68157-C203-4F38-8EE7-07C30B64A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76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C25A8-484B-4E9C-AA5D-136487336D67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C0EC3-08E0-4D47-82CA-49FC0955E5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80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772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3188" y="768350"/>
            <a:ext cx="6615112" cy="372110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18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3188" y="768350"/>
            <a:ext cx="6615112" cy="372110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85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484188"/>
            <a:ext cx="6616700" cy="3722687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6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484188"/>
            <a:ext cx="6616700" cy="3722687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144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i="1" u="sng" dirty="0" smtClean="0"/>
              <a:t>Super, ce schéma !</a:t>
            </a: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Ou </a:t>
            </a:r>
          </a:p>
          <a:p>
            <a:pPr lvl="0"/>
            <a:r>
              <a:rPr lang="fr-FR" dirty="0" smtClean="0"/>
              <a:t>Lors d’une atelier bilan nous sommes revenus sur les relations pluri./ CI </a:t>
            </a:r>
          </a:p>
          <a:p>
            <a:pPr lvl="0"/>
            <a:endParaRPr lang="fr-FR" dirty="0"/>
          </a:p>
          <a:p>
            <a:pPr lvl="0"/>
            <a:r>
              <a:rPr lang="fr-FR" dirty="0" smtClean="0"/>
              <a:t>es </a:t>
            </a:r>
            <a:r>
              <a:rPr lang="fr-FR" dirty="0"/>
              <a:t>E-BIB s’attachent à construire les compétences qui sont par définition, en théorie,  en lien avec la pluridisciplinarité : « fil rouge », « méthodes pour s’informer dans toutes les disciplines,  compétence « support » de la pluridisciplinarité </a:t>
            </a:r>
          </a:p>
          <a:p>
            <a:endParaRPr lang="fr-FR" dirty="0"/>
          </a:p>
          <a:p>
            <a:pPr lvl="0"/>
            <a:r>
              <a:rPr lang="fr-FR" dirty="0"/>
              <a:t>Concrètement, les E-BIB font l’effort de s’adapter aux différents sujets et sous projets pour faire connaitre les ressources et faire évaluer l’info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  Les E-BIB ont une double compétence (culture générale scientifique et Information) et peuvent s’adapter à condition d’avoir les sujets avant le démarrage du P2I pour préparer </a:t>
            </a:r>
            <a:r>
              <a:rPr lang="fr-FR" i="1" dirty="0"/>
              <a:t>ou mieux : de préparer en équipe</a:t>
            </a:r>
            <a:r>
              <a:rPr lang="fr-FR" i="1" dirty="0" smtClean="0"/>
              <a:t>.</a:t>
            </a:r>
          </a:p>
          <a:p>
            <a:pPr lvl="0"/>
            <a:endParaRPr lang="fr-FR" i="1" dirty="0"/>
          </a:p>
          <a:p>
            <a:r>
              <a:rPr lang="fr-FR" b="1" dirty="0"/>
              <a:t>Révisions et TD  :   Apprennent aux étudiants à utiliser des ressources </a:t>
            </a:r>
            <a:r>
              <a:rPr lang="fr-FR" b="1" dirty="0">
                <a:solidFill>
                  <a:srgbClr val="C00000"/>
                </a:solidFill>
              </a:rPr>
              <a:t>utiles aux projets , le </a:t>
            </a:r>
            <a:r>
              <a:rPr lang="fr-FR" b="1" dirty="0" smtClean="0">
                <a:solidFill>
                  <a:srgbClr val="C00000"/>
                </a:solidFill>
              </a:rPr>
              <a:t>brainstorming </a:t>
            </a:r>
            <a:r>
              <a:rPr lang="fr-FR" b="1" dirty="0">
                <a:solidFill>
                  <a:srgbClr val="C00000"/>
                </a:solidFill>
              </a:rPr>
              <a:t>se fait </a:t>
            </a:r>
            <a:r>
              <a:rPr lang="fr-FR" b="1" dirty="0" smtClean="0">
                <a:solidFill>
                  <a:srgbClr val="C00000"/>
                </a:solidFill>
              </a:rPr>
              <a:t>pour le sujet du projet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  <a:p>
            <a:r>
              <a:rPr lang="fr-FR" b="1" dirty="0" smtClean="0"/>
              <a:t>TP Recherches </a:t>
            </a:r>
            <a:r>
              <a:rPr lang="fr-FR" b="1" dirty="0"/>
              <a:t>/ Bilans des recherches = moment clé pour identifier les ressources et réseaux/ contacts sur le sujet pour le projet </a:t>
            </a:r>
          </a:p>
          <a:p>
            <a:endParaRPr lang="fr-FR" b="1" dirty="0"/>
          </a:p>
          <a:p>
            <a:r>
              <a:rPr lang="fr-FR" b="1" dirty="0" smtClean="0"/>
              <a:t>Connaissances </a:t>
            </a:r>
            <a:r>
              <a:rPr lang="fr-FR" b="1" dirty="0"/>
              <a:t>des étudiants pas trop poussées en 2</a:t>
            </a:r>
            <a:r>
              <a:rPr lang="fr-FR" b="1" baseline="30000" dirty="0"/>
              <a:t>ème</a:t>
            </a:r>
            <a:r>
              <a:rPr lang="fr-FR" b="1" dirty="0"/>
              <a:t> année : accessibles aux E-BIB même si pas « pointues </a:t>
            </a:r>
            <a:r>
              <a:rPr lang="fr-FR" b="1" dirty="0" smtClean="0"/>
              <a:t>» ; </a:t>
            </a:r>
            <a:endParaRPr lang="fr-FR" dirty="0"/>
          </a:p>
          <a:p>
            <a:pPr lvl="0"/>
            <a:endParaRPr lang="fr-FR" i="1" dirty="0"/>
          </a:p>
          <a:p>
            <a:pPr lvl="0"/>
            <a:r>
              <a:rPr lang="fr-FR" i="1" dirty="0" smtClean="0"/>
              <a:t>Pourtant le terme MECONNAISSANCE revient dans le discours des bibliothécaire : méconnaissances des attentes , méconnaissance de la part des EC des interventions de EBIB; méconnaissance de ce qu'on </a:t>
            </a:r>
            <a:r>
              <a:rPr lang="fr-FR" i="1" baseline="0" dirty="0" smtClean="0"/>
              <a:t>a </a:t>
            </a:r>
            <a:r>
              <a:rPr lang="fr-FR" i="1" dirty="0" smtClean="0"/>
              <a:t>prote aux projets techniques Méconnaissance des Projets des P2I et de la manière de travailler des EC </a:t>
            </a:r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08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Espace réservé de l'image des diapositives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Espace réservé des commentaires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1980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3188" y="768350"/>
            <a:ext cx="6615112" cy="372110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5112-E82C-7A42-9B0E-04E99CBC5D53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14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111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31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53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0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9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55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61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1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70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0EC3-08E0-4D47-82CA-49FC0955E51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45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53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3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61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624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340442"/>
            <a:ext cx="10972800" cy="4785722"/>
          </a:xfrm>
        </p:spPr>
        <p:txBody>
          <a:bodyPr/>
          <a:lstStyle>
            <a:lvl1pPr>
              <a:defRPr sz="1600"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600">
                <a:latin typeface="Arial"/>
                <a:cs typeface="Arial"/>
              </a:defRPr>
            </a:lvl2pPr>
            <a:lvl3pPr marL="1143000" indent="-228600">
              <a:buFont typeface="Arial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057400" indent="-228600">
              <a:buFont typeface="Arial"/>
              <a:buChar char="•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ITEM1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509340" y="340233"/>
            <a:ext cx="10972800" cy="282066"/>
          </a:xfrm>
        </p:spPr>
        <p:txBody>
          <a:bodyPr tIns="0" rIns="0" b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09600" y="697111"/>
            <a:ext cx="48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1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3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283156"/>
            <a:ext cx="109728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3501008"/>
            <a:ext cx="10363200" cy="7200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5F5E5E">
                    <a:tint val="75000"/>
                  </a:srgbClr>
                </a:solidFill>
                <a:effectLst/>
                <a:uLnTx/>
                <a:uFillTx/>
              </a:rPr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37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_Diapositive de titre v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22" name="Image 21" descr="032_XW9K449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03" y="801408"/>
            <a:ext cx="11996928" cy="4512235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 v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19" name="Triangle isocèle 18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Triangle isocèle 20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22" name="Image 21" descr="605XW9K1385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6120"/>
            <a:ext cx="12192000" cy="495300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5" name="Triangle isocèle 14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7" name="Image 16" descr="755_MG_4864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1295"/>
            <a:ext cx="12192000" cy="478864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89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175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21" name="Image 20" descr="012_MG_3644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1" b="-3305"/>
          <a:stretch/>
        </p:blipFill>
        <p:spPr>
          <a:xfrm>
            <a:off x="0" y="908720"/>
            <a:ext cx="12331747" cy="530428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23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19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riangle isocèle 19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42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Triangle isocèle 20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48000"/>
                </a:srgbClr>
              </a:gs>
              <a:gs pos="0">
                <a:srgbClr val="FFFFFF">
                  <a:alpha val="48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457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Triangle isocèle 21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Triangle isocèle 26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42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Triangle isocèle 27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48000"/>
                </a:srgbClr>
              </a:gs>
              <a:gs pos="0">
                <a:srgbClr val="FFFFFF">
                  <a:alpha val="48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34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Triangle isocèle 28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Triangle isocèle 29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Triangle isocèle 30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922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Triangle isocèle 21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Triangle isocèle 26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Triangle isocèle 27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47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283156"/>
            <a:ext cx="109728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3501008"/>
            <a:ext cx="10363200" cy="7200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5F5E5E">
                    <a:tint val="75000"/>
                  </a:srgbClr>
                </a:solidFill>
                <a:effectLst/>
                <a:uLnTx/>
                <a:uFillTx/>
              </a:rPr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405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340442"/>
            <a:ext cx="10972800" cy="4785722"/>
          </a:xfrm>
        </p:spPr>
        <p:txBody>
          <a:bodyPr/>
          <a:lstStyle>
            <a:lvl1pPr>
              <a:defRPr sz="1600"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600">
                <a:latin typeface="Arial"/>
                <a:cs typeface="Arial"/>
              </a:defRPr>
            </a:lvl2pPr>
            <a:lvl3pPr marL="1143000" indent="-228600">
              <a:buFont typeface="Arial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057400" indent="-228600">
              <a:buFont typeface="Arial"/>
              <a:buChar char="•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ITEM1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509340" y="340233"/>
            <a:ext cx="10972800" cy="282066"/>
          </a:xfrm>
        </p:spPr>
        <p:txBody>
          <a:bodyPr tIns="0" rIns="0" b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09600" y="697111"/>
            <a:ext cx="48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384800" cy="5256584"/>
          </a:xfrm>
        </p:spPr>
        <p:txBody>
          <a:bodyPr/>
          <a:lstStyle>
            <a:lvl1pPr marL="0" indent="0">
              <a:buNone/>
              <a:defRPr sz="1600" b="0">
                <a:solidFill>
                  <a:srgbClr val="6E074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2"/>
          </p:nvPr>
        </p:nvSpPr>
        <p:spPr>
          <a:xfrm>
            <a:off x="6192011" y="1124744"/>
            <a:ext cx="5384800" cy="5256584"/>
          </a:xfrm>
        </p:spPr>
        <p:txBody>
          <a:bodyPr/>
          <a:lstStyle>
            <a:lvl1pPr marL="0" indent="0">
              <a:buNone/>
              <a:defRPr sz="1600" b="0">
                <a:solidFill>
                  <a:srgbClr val="6E074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509340" y="340233"/>
            <a:ext cx="10972800" cy="282066"/>
          </a:xfrm>
        </p:spPr>
        <p:txBody>
          <a:bodyPr tIns="0" rIns="0" b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9600" y="697111"/>
            <a:ext cx="48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28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392" y="908720"/>
            <a:ext cx="5386917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556792"/>
            <a:ext cx="5386917" cy="4896544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012" y="908720"/>
            <a:ext cx="5389033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556792"/>
            <a:ext cx="5389033" cy="4896544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509340" y="340233"/>
            <a:ext cx="10972800" cy="282066"/>
          </a:xfrm>
        </p:spPr>
        <p:txBody>
          <a:bodyPr tIns="0" rIns="0" b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9600" y="697111"/>
            <a:ext cx="48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3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53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766733" y="864144"/>
            <a:ext cx="6815667" cy="5285705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500"/>
            </a:lvl2pPr>
            <a:lvl3pPr>
              <a:defRPr sz="1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858552"/>
            <a:ext cx="4011084" cy="529129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E07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Deuxième niveau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509340" y="340233"/>
            <a:ext cx="10972800" cy="282066"/>
          </a:xfrm>
        </p:spPr>
        <p:txBody>
          <a:bodyPr tIns="0" rIns="0" b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9600" y="697111"/>
            <a:ext cx="48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54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3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85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_Diapositive de titre v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 descr="032_XW9K449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03" y="801408"/>
            <a:ext cx="11996928" cy="4512235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6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 v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19" name="Triangle isocèle 18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1" name="Triangle isocèle 20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2" name="Image 21" descr="605XW9K1385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6120"/>
            <a:ext cx="12192000" cy="495300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5" name="Triangle isocèle 14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7" name="Image 16" descr="755_MG_4864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1295"/>
            <a:ext cx="12192000" cy="478864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445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21" name="Image 20" descr="012_MG_3644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1" b="-3305"/>
          <a:stretch/>
        </p:blipFill>
        <p:spPr>
          <a:xfrm>
            <a:off x="0" y="908720"/>
            <a:ext cx="12331747" cy="530428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81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21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riangle isocèle 19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42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1" name="Triangle isocèle 20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48000"/>
                </a:srgbClr>
              </a:gs>
              <a:gs pos="0">
                <a:srgbClr val="FFFFFF">
                  <a:alpha val="48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12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956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2" name="Triangle isocèle 21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7" name="Triangle isocèle 26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42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Triangle isocèle 27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48000"/>
                </a:srgbClr>
              </a:gs>
              <a:gs pos="0">
                <a:srgbClr val="FFFFFF">
                  <a:alpha val="48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56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736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1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9" name="Triangle isocèle 28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" name="Triangle isocèle 29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1" name="Triangle isocèle 30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844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entagone 10"/>
          <p:cNvSpPr/>
          <p:nvPr userDrawn="1"/>
        </p:nvSpPr>
        <p:spPr>
          <a:xfrm rot="16200000">
            <a:off x="6134575" y="-2174981"/>
            <a:ext cx="3922107" cy="822372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Losange 11"/>
          <p:cNvSpPr/>
          <p:nvPr userDrawn="1"/>
        </p:nvSpPr>
        <p:spPr>
          <a:xfrm>
            <a:off x="8261011" y="-24175"/>
            <a:ext cx="3963904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2" name="Triangle isocèle 21"/>
          <p:cNvSpPr/>
          <p:nvPr userDrawn="1"/>
        </p:nvSpPr>
        <p:spPr>
          <a:xfrm rot="16200000">
            <a:off x="9704573" y="-19325"/>
            <a:ext cx="2063438" cy="2911416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7" name="Triangle isocèle 26"/>
          <p:cNvSpPr/>
          <p:nvPr userDrawn="1"/>
        </p:nvSpPr>
        <p:spPr>
          <a:xfrm rot="5400000">
            <a:off x="887760" y="408310"/>
            <a:ext cx="4320480" cy="6096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8" name="Triangle isocèle 27"/>
          <p:cNvSpPr/>
          <p:nvPr userDrawn="1"/>
        </p:nvSpPr>
        <p:spPr>
          <a:xfrm rot="5400000">
            <a:off x="887760" y="20960"/>
            <a:ext cx="4320480" cy="6096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02595" y="6373501"/>
            <a:ext cx="960107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3611033" y="6388492"/>
            <a:ext cx="2592288" cy="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" y="360000"/>
            <a:ext cx="3075093" cy="502920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3611033" y="4384651"/>
            <a:ext cx="9250320" cy="108267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11033" y="5467326"/>
            <a:ext cx="9250320" cy="68277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28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283156"/>
            <a:ext cx="109728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1"/>
          </p:nvPr>
        </p:nvSpPr>
        <p:spPr>
          <a:xfrm>
            <a:off x="911424" y="3501008"/>
            <a:ext cx="10363200" cy="7200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rgbClr val="5F5E5E">
                    <a:tint val="75000"/>
                  </a:srgbClr>
                </a:solidFill>
                <a:effectLst/>
                <a:uLnTx/>
                <a:uFillTx/>
              </a:rPr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916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340442"/>
            <a:ext cx="10972800" cy="4785722"/>
          </a:xfrm>
        </p:spPr>
        <p:txBody>
          <a:bodyPr/>
          <a:lstStyle>
            <a:lvl1pPr>
              <a:defRPr sz="1600"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600">
                <a:latin typeface="Arial"/>
                <a:cs typeface="Arial"/>
              </a:defRPr>
            </a:lvl2pPr>
            <a:lvl3pPr marL="1143000" indent="-228600">
              <a:buFont typeface="Arial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057400" indent="-228600">
              <a:buFont typeface="Arial"/>
              <a:buChar char="•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ITEM1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4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509340" y="340233"/>
            <a:ext cx="10972800" cy="282066"/>
          </a:xfrm>
        </p:spPr>
        <p:txBody>
          <a:bodyPr tIns="0" rIns="0" b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09600" y="697111"/>
            <a:ext cx="48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9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384800" cy="5256584"/>
          </a:xfrm>
        </p:spPr>
        <p:txBody>
          <a:bodyPr/>
          <a:lstStyle>
            <a:lvl1pPr marL="0" indent="0">
              <a:buNone/>
              <a:defRPr sz="1600" b="0">
                <a:solidFill>
                  <a:srgbClr val="6E074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2"/>
          </p:nvPr>
        </p:nvSpPr>
        <p:spPr>
          <a:xfrm>
            <a:off x="6192011" y="1124744"/>
            <a:ext cx="5384800" cy="5256584"/>
          </a:xfrm>
        </p:spPr>
        <p:txBody>
          <a:bodyPr/>
          <a:lstStyle>
            <a:lvl1pPr marL="0" indent="0">
              <a:buNone/>
              <a:defRPr sz="1600" b="0">
                <a:solidFill>
                  <a:srgbClr val="6E074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509340" y="340233"/>
            <a:ext cx="10972800" cy="282066"/>
          </a:xfrm>
        </p:spPr>
        <p:txBody>
          <a:bodyPr tIns="0" rIns="0" b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5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9600" y="697111"/>
            <a:ext cx="48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94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392" y="908720"/>
            <a:ext cx="5386917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556792"/>
            <a:ext cx="5386917" cy="4896544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012" y="908720"/>
            <a:ext cx="5389033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556792"/>
            <a:ext cx="5389033" cy="4896544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509340" y="340233"/>
            <a:ext cx="10972800" cy="282066"/>
          </a:xfrm>
        </p:spPr>
        <p:txBody>
          <a:bodyPr tIns="0" rIns="0" b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1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9600" y="697111"/>
            <a:ext cx="48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58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766733" y="864144"/>
            <a:ext cx="6815667" cy="5285705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500"/>
            </a:lvl2pPr>
            <a:lvl3pPr>
              <a:defRPr sz="1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858552"/>
            <a:ext cx="4011084" cy="529129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E07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CLIQUEZ POUR MODIFIER LES STYLES DU TEXTE DU MASQUE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Deuxième niveau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509340" y="340233"/>
            <a:ext cx="10972800" cy="282066"/>
          </a:xfrm>
        </p:spPr>
        <p:txBody>
          <a:bodyPr tIns="0" rIns="0" b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5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9600" y="697111"/>
            <a:ext cx="48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10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10"/>
          <p:cNvSpPr/>
          <p:nvPr userDrawn="1"/>
        </p:nvSpPr>
        <p:spPr>
          <a:xfrm rot="16200000" flipH="1" flipV="1">
            <a:off x="318751" y="6278605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3902" y="6474387"/>
            <a:ext cx="848265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6535080"/>
            <a:ext cx="1344000" cy="219807"/>
          </a:xfrm>
          <a:prstGeom prst="rect">
            <a:avLst/>
          </a:prstGeom>
        </p:spPr>
      </p:pic>
      <p:sp>
        <p:nvSpPr>
          <p:cNvPr id="13" name="Pentagone 10"/>
          <p:cNvSpPr/>
          <p:nvPr userDrawn="1"/>
        </p:nvSpPr>
        <p:spPr>
          <a:xfrm rot="5400000" flipH="1" flipV="1">
            <a:off x="11249558" y="-506866"/>
            <a:ext cx="435581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5" name="Pentagone 10"/>
          <p:cNvSpPr/>
          <p:nvPr userDrawn="1"/>
        </p:nvSpPr>
        <p:spPr>
          <a:xfrm rot="5400000" flipH="1" flipV="1">
            <a:off x="11599328" y="-318751"/>
            <a:ext cx="273923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8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27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9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97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31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94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2130-0209-4F6F-A64C-EA396925F5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32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1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3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ue-interrogations.org/Quels-outils-pour-une-demarche,30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tec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30588131?report=medline&amp;format=text" TargetMode="External"/><Relationship Id="rId3" Type="http://schemas.openxmlformats.org/officeDocument/2006/relationships/hyperlink" Target="http://www.genethique.org/sites/default/files/lm_1_4.pdf" TargetMode="External"/><Relationship Id="rId7" Type="http://schemas.openxmlformats.org/officeDocument/2006/relationships/hyperlink" Target="https://www.ncbi.nlm.nih.gov/pubmed/30597497?report=medline&amp;format=tex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nautisseo.wordpress.com/2009/04/17/les-15-plus-gros-porte-conteneurs-du-monde-polluent-autant-que-lensemble-du-parc-automobile/" TargetMode="External"/><Relationship Id="rId5" Type="http://schemas.openxmlformats.org/officeDocument/2006/relationships/hyperlink" Target="https://www.em-consulte.com/en/article/788859" TargetMode="External"/><Relationship Id="rId4" Type="http://schemas.openxmlformats.org/officeDocument/2006/relationships/hyperlink" Target="http://observers.france24.com/fr/20160606-comment-fabriquer-climatiseur-ecolo-gratuit-bouteilles-plastique-maison" TargetMode="External"/><Relationship Id="rId9" Type="http://schemas.openxmlformats.org/officeDocument/2006/relationships/hyperlink" Target="https://www.ncbi.nlm.nih.gov/pubmed/30546259?report=medline&amp;format=tex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14700" y="4552076"/>
            <a:ext cx="7855315" cy="1082674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Journées Nationales Formateurs </a:t>
            </a:r>
            <a:r>
              <a:rPr lang="fr-FR" sz="3200" dirty="0"/>
              <a:t>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24150" y="5476876"/>
            <a:ext cx="8445865" cy="96202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9600" dirty="0"/>
              <a:t>De la </a:t>
            </a:r>
            <a:r>
              <a:rPr lang="fr-FR" sz="9600" dirty="0" smtClean="0"/>
              <a:t>pédagogie </a:t>
            </a:r>
            <a:r>
              <a:rPr lang="fr-FR" sz="9600" dirty="0"/>
              <a:t>active à la pratique </a:t>
            </a:r>
            <a:r>
              <a:rPr lang="fr-FR" sz="9600" dirty="0" smtClean="0"/>
              <a:t>réflexive</a:t>
            </a:r>
          </a:p>
          <a:p>
            <a:pPr algn="ctr"/>
            <a:endParaRPr lang="fr-FR" sz="7000" dirty="0"/>
          </a:p>
          <a:p>
            <a:pPr algn="ctr"/>
            <a:r>
              <a:rPr lang="fr-FR" sz="7200" dirty="0"/>
              <a:t>Nicole </a:t>
            </a:r>
            <a:r>
              <a:rPr lang="fr-FR" sz="7200" dirty="0" smtClean="0"/>
              <a:t>Devillard–</a:t>
            </a:r>
            <a:r>
              <a:rPr lang="fr-FR" sz="7200" dirty="0" err="1" smtClean="0"/>
              <a:t>Goëtgheluck</a:t>
            </a:r>
            <a:r>
              <a:rPr lang="fr-FR" sz="7200" dirty="0" smtClean="0"/>
              <a:t> et </a:t>
            </a:r>
            <a:r>
              <a:rPr lang="fr-FR" sz="7200" dirty="0"/>
              <a:t>E</a:t>
            </a:r>
            <a:r>
              <a:rPr lang="fr-FR" sz="7200" dirty="0" smtClean="0"/>
              <a:t>velyne Chataignon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1277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9340" y="197428"/>
            <a:ext cx="10972800" cy="550717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+mn-lt"/>
              </a:rPr>
              <a:t>Inspiration </a:t>
            </a:r>
            <a:endParaRPr lang="fr-FR" sz="2400" i="1" dirty="0">
              <a:latin typeface="+mn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E05E8F4-C0E2-43F0-9706-3E505A44B2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339" y="1011415"/>
            <a:ext cx="11505679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930" indent="-457200">
              <a:lnSpc>
                <a:spcPct val="115000"/>
              </a:lnSpc>
              <a:spcAft>
                <a:spcPts val="0"/>
              </a:spcAft>
            </a:pPr>
            <a:r>
              <a:rPr lang="fr-FR" i="1" dirty="0"/>
              <a:t>Pédagogie active : </a:t>
            </a:r>
          </a:p>
          <a:p>
            <a:pPr marL="913130" lvl="1" indent="-4572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dirty="0"/>
              <a:t>Taurisson Alain, </a:t>
            </a:r>
            <a:r>
              <a:rPr lang="fr-FR" dirty="0" err="1"/>
              <a:t>Herviou</a:t>
            </a:r>
            <a:r>
              <a:rPr lang="fr-FR" dirty="0"/>
              <a:t> Claire. Pédagogie de l’activité : pour une nouvelle classe inversée : théorie et pratique du «travail d’apprendre». Issy-les-Moulineaux : ESF éditeur, 2015, 191 p.</a:t>
            </a:r>
          </a:p>
          <a:p>
            <a:pPr>
              <a:lnSpc>
                <a:spcPct val="115000"/>
              </a:lnSpc>
            </a:pPr>
            <a:r>
              <a:rPr lang="fr-FR" dirty="0"/>
              <a:t>. </a:t>
            </a:r>
            <a:r>
              <a:rPr lang="fr-FR" i="1" dirty="0"/>
              <a:t>Réflexivité </a:t>
            </a:r>
          </a:p>
          <a:p>
            <a:pPr marL="913130" lvl="1" indent="-4572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2000" dirty="0" err="1"/>
              <a:t>Vidalenc</a:t>
            </a:r>
            <a:r>
              <a:rPr lang="fr-FR" sz="2000" dirty="0"/>
              <a:t> Isabelle, </a:t>
            </a:r>
            <a:r>
              <a:rPr lang="fr-FR" sz="2000" dirty="0" err="1"/>
              <a:t>Malric</a:t>
            </a:r>
            <a:r>
              <a:rPr lang="fr-FR" sz="2000" dirty="0"/>
              <a:t> Monique, « Quels outils pour une démarche réflexive dans l’activité de recherche ? », dans </a:t>
            </a:r>
            <a:r>
              <a:rPr lang="fr-FR" sz="2000" i="1" dirty="0"/>
              <a:t>revue ¿ Interrogations ?</a:t>
            </a:r>
            <a:r>
              <a:rPr lang="fr-FR" sz="2000" dirty="0"/>
              <a:t>, N°16. Identité fictive et </a:t>
            </a:r>
            <a:r>
              <a:rPr lang="fr-FR" sz="2000" dirty="0" err="1"/>
              <a:t>fictionnalisation</a:t>
            </a:r>
            <a:r>
              <a:rPr lang="fr-FR" sz="2000" dirty="0"/>
              <a:t> de l’identité (II), juin 2013 [en ligne], </a:t>
            </a:r>
            <a:r>
              <a:rPr lang="fr-FR" sz="2000" dirty="0">
                <a:hlinkClick r:id="rId3"/>
              </a:rPr>
              <a:t>http://www.revue-interrogations.org/Quels-outils-pour-une-demarche,305</a:t>
            </a:r>
            <a:r>
              <a:rPr lang="fr-FR" sz="2000" dirty="0"/>
              <a:t> (Consulté le 18 janvier 2019).</a:t>
            </a:r>
          </a:p>
        </p:txBody>
      </p:sp>
    </p:spTree>
    <p:extLst>
      <p:ext uri="{BB962C8B-B14F-4D97-AF65-F5344CB8AC3E}">
        <p14:creationId xmlns:p14="http://schemas.microsoft.com/office/powerpoint/2010/main" val="42550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18C6352-7E41-483D-9108-4F94040FAF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4000" dirty="0">
                <a:solidFill>
                  <a:srgbClr val="6E0740"/>
                </a:solidFill>
                <a:latin typeface="+mn-lt"/>
                <a:cs typeface="Arial" panose="020B0604020202020204" pitchFamily="34" charset="0"/>
              </a:rPr>
              <a:t>Le contexte – </a:t>
            </a:r>
            <a:r>
              <a:rPr lang="fr-FR" sz="4000" dirty="0" err="1">
                <a:solidFill>
                  <a:srgbClr val="6E0740"/>
                </a:solidFill>
                <a:latin typeface="+mn-lt"/>
                <a:cs typeface="Arial" panose="020B0604020202020204" pitchFamily="34" charset="0"/>
              </a:rPr>
              <a:t>Doc’INSA</a:t>
            </a:r>
            <a:r>
              <a:rPr lang="fr-FR" sz="4000" dirty="0">
                <a:solidFill>
                  <a:srgbClr val="6E0740"/>
                </a:solidFill>
                <a:latin typeface="+mn-lt"/>
                <a:cs typeface="Arial" panose="020B0604020202020204" pitchFamily="34" charset="0"/>
              </a:rPr>
              <a:t> – BMC INSA Lyon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992906" y="6510615"/>
            <a:ext cx="79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fr-FR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2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81548" y="817927"/>
            <a:ext cx="10628671" cy="56926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J"/>
            </a:pPr>
            <a:r>
              <a:rPr lang="fr-FR" sz="1800" dirty="0" smtClean="0">
                <a:latin typeface="+mn-lt"/>
              </a:rPr>
              <a:t>BU – 26 personnes (+ vacataires)</a:t>
            </a:r>
            <a:br>
              <a:rPr lang="fr-FR" sz="1800" dirty="0" smtClean="0">
                <a:latin typeface="+mn-lt"/>
              </a:rPr>
            </a:br>
            <a:r>
              <a:rPr lang="fr-FR" sz="1800" dirty="0" smtClean="0">
                <a:latin typeface="+mn-lt"/>
              </a:rPr>
              <a:t>Accueil - Gestion des collections et services – Animations - Information. </a:t>
            </a:r>
            <a:r>
              <a:rPr lang="fr-FR" sz="1800" b="1" i="1" dirty="0" smtClean="0">
                <a:latin typeface="+mn-lt"/>
              </a:rPr>
              <a:t>Formation </a:t>
            </a:r>
            <a:r>
              <a:rPr lang="fr-FR" sz="1800" dirty="0">
                <a:latin typeface="+mn-lt"/>
              </a:rPr>
              <a:t>: 3 enseignants et 8 </a:t>
            </a:r>
            <a:r>
              <a:rPr lang="fr-FR" sz="1800" dirty="0" smtClean="0">
                <a:latin typeface="+mn-lt"/>
              </a:rPr>
              <a:t>bibliothécaires. </a:t>
            </a:r>
            <a:r>
              <a:rPr lang="fr-FR" sz="1800" dirty="0">
                <a:latin typeface="+mn-lt"/>
              </a:rPr>
              <a:t>Tradition d’enseignement aux méthodes de recherches documentaires</a:t>
            </a:r>
            <a:r>
              <a:rPr lang="fr-FR" sz="1800" dirty="0" smtClean="0">
                <a:latin typeface="+mn-lt"/>
              </a:rPr>
              <a:t>.</a:t>
            </a:r>
          </a:p>
          <a:p>
            <a:pPr marL="457200" lvl="1" indent="0">
              <a:buNone/>
            </a:pPr>
            <a:endParaRPr lang="fr-FR" sz="1800" dirty="0">
              <a:latin typeface="+mn-lt"/>
            </a:endParaRPr>
          </a:p>
          <a:p>
            <a:pPr>
              <a:buFont typeface="Wingdings" panose="05000000000000000000" pitchFamily="2" charset="2"/>
              <a:buChar char="J"/>
            </a:pPr>
            <a:r>
              <a:rPr lang="fr-FR" sz="1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Enseignement </a:t>
            </a:r>
            <a:r>
              <a:rPr lang="fr-FR" sz="1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= </a:t>
            </a:r>
            <a:r>
              <a:rPr lang="fr-F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Avant 2015 : Cours : les méthodes et les ressources </a:t>
            </a:r>
            <a:r>
              <a:rPr lang="fr-FR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enseignées de manière classique; en 2015 : enquêtes auprès des ingénieurs et des étudiants et refonte de l’enseignement </a:t>
            </a:r>
            <a:endParaRPr lang="fr-FR" sz="18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fr-FR" dirty="0" smtClean="0">
              <a:latin typeface="+mn-lt"/>
            </a:endParaRPr>
          </a:p>
          <a:p>
            <a:pPr lvl="0"/>
            <a:endParaRPr lang="fr-FR" dirty="0" smtClean="0"/>
          </a:p>
          <a:p>
            <a:pPr lvl="0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81781" y="140066"/>
            <a:ext cx="11000359" cy="482233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contexte –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Doc’INSA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– BMC INSA Lyon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992906" y="6510615"/>
            <a:ext cx="79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fr-FR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49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25" y="3829982"/>
            <a:ext cx="1657350" cy="18573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20" y="3195713"/>
            <a:ext cx="1696537" cy="187120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49" y="3587139"/>
            <a:ext cx="1890713" cy="190728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18C6352-7E41-483D-9108-4F94040FAF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4735" y="1062447"/>
            <a:ext cx="9851923" cy="52939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16 participants – Méthode post-it - Murs inscriptibles – Enregistrement et photos </a:t>
            </a:r>
            <a:endParaRPr lang="fr-FR" sz="18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.. </a:t>
            </a:r>
            <a:endParaRPr lang="fr-FR" b="1" u="sng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u="sng" dirty="0"/>
          </a:p>
          <a:p>
            <a:pPr marL="0" indent="0" algn="ctr">
              <a:buNone/>
            </a:pPr>
            <a:endParaRPr lang="fr-FR" sz="1800" b="1" u="sng" dirty="0">
              <a:latin typeface="+mn-lt"/>
            </a:endParaRPr>
          </a:p>
          <a:p>
            <a:pPr marL="0" indent="0" algn="ctr">
              <a:buNone/>
            </a:pPr>
            <a:endParaRPr lang="fr-FR" sz="1800" dirty="0">
              <a:latin typeface="+mn-lt"/>
            </a:endParaRPr>
          </a:p>
          <a:p>
            <a:pPr marL="0" indent="0" algn="ctr">
              <a:buNone/>
            </a:pPr>
            <a:endParaRPr lang="fr-FR" sz="1800" dirty="0">
              <a:latin typeface="+mn-lt"/>
            </a:endParaRPr>
          </a:p>
          <a:p>
            <a:pPr marL="0" indent="0" algn="ctr">
              <a:buNone/>
            </a:pPr>
            <a:endParaRPr lang="fr-FR" sz="1800" dirty="0">
              <a:latin typeface="+mn-lt"/>
            </a:endParaRPr>
          </a:p>
          <a:p>
            <a:pPr marL="0" indent="0" algn="ctr">
              <a:buNone/>
            </a:pPr>
            <a:endParaRPr lang="fr-FR" sz="1800" dirty="0">
              <a:latin typeface="+mn-lt"/>
            </a:endParaRPr>
          </a:p>
          <a:p>
            <a:pPr marL="0" indent="0" algn="ctr">
              <a:buNone/>
            </a:pPr>
            <a:r>
              <a:rPr lang="fr-FR" sz="2900" b="1" dirty="0" smtClean="0">
                <a:latin typeface="+mn-lt"/>
              </a:rPr>
              <a:t>Les compétences </a:t>
            </a:r>
            <a:r>
              <a:rPr lang="fr-FR" sz="2900" b="1" dirty="0">
                <a:latin typeface="+mn-lt"/>
              </a:rPr>
              <a:t>informationnelles </a:t>
            </a:r>
            <a:r>
              <a:rPr lang="fr-FR" sz="2900" b="1" dirty="0" smtClean="0">
                <a:latin typeface="+mn-lt"/>
              </a:rPr>
              <a:t>sont des « compétences transversales » de l’ingénieur qui  doivent se construire tout au long de son parcours. Notre réflexion rejoint les résultats de l’enquête auprès des ingénieurs.</a:t>
            </a:r>
            <a:endParaRPr lang="fr-FR" sz="2900" b="1" i="1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58800" y="235131"/>
            <a:ext cx="9576805" cy="38716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Réflexion en équipe sur les </a:t>
            </a:r>
            <a:r>
              <a:rPr lang="fr-FR" dirty="0"/>
              <a:t>compétences </a:t>
            </a:r>
            <a:r>
              <a:rPr lang="fr-FR" dirty="0" smtClean="0"/>
              <a:t>–  approche « programme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24" y="1550610"/>
            <a:ext cx="7210697" cy="369678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7E2109F-2303-41C8-A60F-DE2EDD8AFB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4735" y="1062447"/>
            <a:ext cx="9851923" cy="52939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.. </a:t>
            </a:r>
            <a:endParaRPr lang="fr-FR" b="1" u="sng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u="sng" dirty="0"/>
          </a:p>
          <a:p>
            <a:pPr marL="0" indent="0" algn="ctr">
              <a:buNone/>
            </a:pPr>
            <a:endParaRPr lang="fr-FR" sz="1800" b="1" u="sng" dirty="0">
              <a:latin typeface="+mn-lt"/>
            </a:endParaRPr>
          </a:p>
          <a:p>
            <a:pPr marL="0" indent="0" algn="ctr">
              <a:buNone/>
            </a:pPr>
            <a:endParaRPr lang="fr-FR" sz="1800" dirty="0">
              <a:latin typeface="+mn-lt"/>
            </a:endParaRPr>
          </a:p>
          <a:p>
            <a:pPr marL="0" indent="0" algn="ctr">
              <a:buNone/>
            </a:pPr>
            <a:endParaRPr lang="fr-FR" sz="1800" dirty="0">
              <a:latin typeface="+mn-lt"/>
            </a:endParaRPr>
          </a:p>
          <a:p>
            <a:pPr marL="0" indent="0" algn="ctr">
              <a:buNone/>
            </a:pPr>
            <a:endParaRPr lang="fr-FR" sz="1800" dirty="0">
              <a:latin typeface="+mn-lt"/>
            </a:endParaRPr>
          </a:p>
          <a:p>
            <a:pPr marL="0" indent="0" algn="ctr">
              <a:buNone/>
            </a:pPr>
            <a:endParaRPr lang="fr-FR" sz="1800" dirty="0">
              <a:latin typeface="+mn-lt"/>
            </a:endParaRPr>
          </a:p>
          <a:p>
            <a:pPr marL="0" indent="0" algn="ctr">
              <a:buNone/>
            </a:pPr>
            <a:r>
              <a:rPr lang="fr-FR" sz="2900" b="1" dirty="0" smtClean="0">
                <a:latin typeface="+mn-lt"/>
              </a:rPr>
              <a:t>.</a:t>
            </a:r>
            <a:endParaRPr lang="fr-FR" sz="2900" b="1" i="1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58800" y="235131"/>
            <a:ext cx="9576805" cy="38716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Réflexion en équipe sur la pédagogie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7E2109F-2303-41C8-A60F-DE2EDD8AFB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605578"/>
              </p:ext>
            </p:extLst>
          </p:nvPr>
        </p:nvGraphicFramePr>
        <p:xfrm>
          <a:off x="5193020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texte 5"/>
          <p:cNvSpPr txBox="1">
            <a:spLocks/>
          </p:cNvSpPr>
          <p:nvPr/>
        </p:nvSpPr>
        <p:spPr>
          <a:xfrm>
            <a:off x="276173" y="1117599"/>
            <a:ext cx="5620004" cy="52897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400" dirty="0" smtClean="0"/>
              <a:t>Les compétences comme processus </a:t>
            </a:r>
          </a:p>
          <a:p>
            <a:pPr>
              <a:lnSpc>
                <a:spcPct val="100000"/>
              </a:lnSpc>
            </a:pPr>
            <a:r>
              <a:rPr lang="fr-FR" sz="2400" dirty="0" smtClean="0"/>
              <a:t>Classe inversée classique non adaptée dans notre contexte </a:t>
            </a:r>
          </a:p>
          <a:p>
            <a:pPr>
              <a:lnSpc>
                <a:spcPct val="100000"/>
              </a:lnSpc>
            </a:pPr>
            <a:r>
              <a:rPr lang="fr-FR" sz="2400" dirty="0" smtClean="0"/>
              <a:t>Importance de la Contextualisation (intervention dans le cadre des projets)</a:t>
            </a:r>
          </a:p>
          <a:p>
            <a:pPr>
              <a:lnSpc>
                <a:spcPct val="100000"/>
              </a:lnSpc>
            </a:pPr>
            <a:r>
              <a:rPr lang="fr-FR" sz="2400" dirty="0" smtClean="0"/>
              <a:t>La pédagogie active : élaboration d’outils </a:t>
            </a:r>
            <a:r>
              <a:rPr lang="fr-FR" sz="1400" dirty="0" smtClean="0"/>
              <a:t>(feuilles de route, feuilles d’exercice, feuilles de suivi des recherches, tutos, </a:t>
            </a:r>
            <a:r>
              <a:rPr lang="fr-FR" sz="1400" dirty="0" err="1" smtClean="0"/>
              <a:t>clickers</a:t>
            </a:r>
            <a:r>
              <a:rPr lang="fr-FR" sz="1400" dirty="0" smtClean="0"/>
              <a:t> et qcm)</a:t>
            </a:r>
          </a:p>
          <a:p>
            <a:pPr>
              <a:lnSpc>
                <a:spcPct val="100000"/>
              </a:lnSpc>
            </a:pPr>
            <a:r>
              <a:rPr lang="fr-FR" sz="2400" dirty="0" smtClean="0"/>
              <a:t>Evaluation et auto-évaluation, alignement pédagogique</a:t>
            </a:r>
          </a:p>
          <a:p>
            <a:pPr>
              <a:lnSpc>
                <a:spcPct val="100000"/>
              </a:lnSpc>
            </a:pPr>
            <a:r>
              <a:rPr lang="fr-FR" sz="2400" dirty="0" smtClean="0"/>
              <a:t>Evaluation de notre enseignement par les étudiants </a:t>
            </a:r>
          </a:p>
          <a:p>
            <a:endParaRPr lang="fr-FR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5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585045"/>
              </p:ext>
            </p:extLst>
          </p:nvPr>
        </p:nvGraphicFramePr>
        <p:xfrm>
          <a:off x="373626" y="914400"/>
          <a:ext cx="10923639" cy="531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:  Projets Pluridisciplinaires d’Initiation à l’Ingénierie P2I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09975" y="2936368"/>
            <a:ext cx="1938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Recherches </a:t>
            </a:r>
            <a:r>
              <a:rPr lang="fr-FR" sz="1400" dirty="0" smtClean="0">
                <a:solidFill>
                  <a:srgbClr val="FF0000"/>
                </a:solidFill>
              </a:rPr>
              <a:t>(SHS </a:t>
            </a:r>
            <a:r>
              <a:rPr lang="fr-FR" sz="1400" dirty="0">
                <a:solidFill>
                  <a:srgbClr val="FF0000"/>
                </a:solidFill>
              </a:rPr>
              <a:t>/</a:t>
            </a:r>
            <a:r>
              <a:rPr lang="fr-FR" sz="1400" dirty="0" smtClean="0">
                <a:solidFill>
                  <a:srgbClr val="FF0000"/>
                </a:solidFill>
              </a:rPr>
              <a:t>STI) - en autonomie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Rédaction d’un bilan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8" name="Connecteur en angle 7"/>
          <p:cNvCxnSpPr/>
          <p:nvPr/>
        </p:nvCxnSpPr>
        <p:spPr>
          <a:xfrm>
            <a:off x="6604739" y="3556430"/>
            <a:ext cx="860612" cy="8068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èche vers le bas 13"/>
          <p:cNvSpPr/>
          <p:nvPr/>
        </p:nvSpPr>
        <p:spPr>
          <a:xfrm>
            <a:off x="2003238" y="3063560"/>
            <a:ext cx="45719" cy="259977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8163613" y="3171916"/>
            <a:ext cx="722664" cy="666946"/>
          </a:xfrm>
          <a:prstGeom prst="star5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263955" y="4257174"/>
            <a:ext cx="324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Evaluation des Etudiants  :  bibliographies  argumentées individuelles</a:t>
            </a:r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171155" y="3085166"/>
            <a:ext cx="1657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Article ou soutenance </a:t>
            </a:r>
            <a:r>
              <a:rPr lang="fr-FR" sz="1400" dirty="0" smtClean="0">
                <a:solidFill>
                  <a:srgbClr val="FF0000"/>
                </a:solidFill>
              </a:rPr>
              <a:t/>
            </a:r>
            <a:br>
              <a:rPr lang="fr-FR" sz="1400" dirty="0" smtClean="0">
                <a:solidFill>
                  <a:srgbClr val="FF0000"/>
                </a:solidFill>
              </a:rPr>
            </a:br>
            <a:r>
              <a:rPr lang="fr-FR" sz="1200" dirty="0" smtClean="0">
                <a:solidFill>
                  <a:srgbClr val="FF0000"/>
                </a:solidFill>
              </a:rPr>
              <a:t>SHS STI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1" name="Flèche vers le haut 20"/>
          <p:cNvSpPr/>
          <p:nvPr/>
        </p:nvSpPr>
        <p:spPr>
          <a:xfrm>
            <a:off x="3647437" y="3672525"/>
            <a:ext cx="45719" cy="43590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7586163" y="3085166"/>
            <a:ext cx="45719" cy="2167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615844" y="5683092"/>
            <a:ext cx="10522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NB : Nos </a:t>
            </a: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interventions font appel/ favorisent une certaine pluridisciplinarité 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/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2D41F4-7C44-4C2C-80E2-823153EBF63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7013297" y="4279979"/>
            <a:ext cx="336687" cy="333473"/>
          </a:xfrm>
          <a:prstGeom prst="star5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5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3794" y="812445"/>
            <a:ext cx="9581535" cy="5103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b="1" u="sng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97877" y="132813"/>
            <a:ext cx="9882855" cy="716096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+mj-lt"/>
              </a:rPr>
              <a:t>Le référentiel de formation aux compétences informationnelles </a:t>
            </a:r>
            <a:br>
              <a:rPr lang="fr-FR" dirty="0" smtClean="0">
                <a:latin typeface="+mj-lt"/>
              </a:rPr>
            </a:br>
            <a:endParaRPr lang="fr-FR" dirty="0">
              <a:latin typeface="+mj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3B05F02-8DC3-4648-8CD9-91267BF874B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45430"/>
              </p:ext>
            </p:extLst>
          </p:nvPr>
        </p:nvGraphicFramePr>
        <p:xfrm>
          <a:off x="123092" y="1186471"/>
          <a:ext cx="11509132" cy="4706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583"/>
                <a:gridCol w="3270685"/>
                <a:gridCol w="2048006"/>
                <a:gridCol w="2241858"/>
              </a:tblGrid>
              <a:tr h="499400">
                <a:tc>
                  <a:txBody>
                    <a:bodyPr/>
                    <a:lstStyle/>
                    <a:p>
                      <a:pPr marL="36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Année, CI  et compétences transversales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Critères </a:t>
                      </a:r>
                    </a:p>
                    <a:p>
                      <a:pPr marL="36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Situation d’évaluation  </a:t>
                      </a:r>
                    </a:p>
                    <a:p>
                      <a:pPr marL="36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Situation d’apprentissage </a:t>
                      </a:r>
                    </a:p>
                    <a:p>
                      <a:pPr marL="36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39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 :  Connaît et utilise les ressources ; les prend en compte</a:t>
                      </a: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peut remettre en cause ses habitudes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[</a:t>
                      </a: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 2 – Travailler (..) de manière autonome]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 travail de l’étudiant est évalué par des QCM sur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 connaissances et</a:t>
                      </a:r>
                      <a:r>
                        <a:rPr lang="fr-FR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sur des stratégies de recherches </a:t>
                      </a:r>
                      <a:endParaRPr lang="fr-FR" sz="1400" b="0" i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TD et 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QCM 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Parcours </a:t>
                      </a:r>
                      <a:r>
                        <a:rPr lang="fr-FR" sz="1400" b="1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découverte et TD ressources numériques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6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:  Evalue l’information …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[CH 2 – Travailler (..) de manière autonome]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 travail de l’étudiant est évalué sur sa capacité à : </a:t>
                      </a:r>
                      <a:r>
                        <a:rPr lang="fr-FR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Evaluer l’information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Rédaction individuelle d’une « bibliographie 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argumentée »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 P2I : </a:t>
                      </a: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Les étudiants cherchent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des documents pour le projet 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59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 4 ou 5 : Sait délimiter les besoins d’information pour son projet, sait manager des informations (boîte à outils) produire et communiquer (sans plagier 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[CH 2 – Travailler (..) de manière autonome;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 3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Interagir avec les autres ; </a:t>
                      </a: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 5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Agir de manière responsable dans un monde complexe ; CH 6 - Se situer, évoluer, travailler dans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une entreprise]</a:t>
                      </a:r>
                      <a:endParaRPr lang="fr-FR" sz="14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 travail de l’étudiant est évalué 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Sur sa capacité à présenter son sujet en carte mentale</a:t>
                      </a: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bilingue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Sur sa capacité à gérer des données bibliographiques avec un logiciel spécifique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Sur sa capacité à citer ses sources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 les enseignants ou les bibliothécaires</a:t>
                      </a:r>
                      <a:endParaRPr lang="fr-FR" sz="1400" b="0" i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Rédaction d’un </a:t>
                      </a:r>
                      <a:r>
                        <a:rPr lang="fr-FR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rapport</a:t>
                      </a:r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ou d’une soutenance finale </a:t>
                      </a:r>
                      <a:endParaRPr lang="fr-FR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 smtClean="0">
                          <a:latin typeface="+mn-lt"/>
                        </a:rPr>
                        <a:t>Projets pluridisciplinaires</a:t>
                      </a:r>
                      <a:endParaRPr lang="fr-FR" sz="1400" b="1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18C6352-7E41-483D-9108-4F94040FAF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fr-FR" sz="4000" dirty="0" smtClean="0">
                <a:solidFill>
                  <a:srgbClr val="6E0740"/>
                </a:solidFill>
                <a:latin typeface="+mn-lt"/>
                <a:cs typeface="Arial" panose="020B0604020202020204" pitchFamily="34" charset="0"/>
              </a:rPr>
              <a:t>  one minute </a:t>
            </a:r>
            <a:r>
              <a:rPr lang="fr-FR" sz="4000" dirty="0" err="1" smtClean="0">
                <a:solidFill>
                  <a:srgbClr val="6E0740"/>
                </a:solidFill>
                <a:latin typeface="+mn-lt"/>
                <a:cs typeface="Arial" panose="020B0604020202020204" pitchFamily="34" charset="0"/>
              </a:rPr>
              <a:t>clickers</a:t>
            </a:r>
            <a:r>
              <a:rPr lang="fr-FR" sz="4000" dirty="0" smtClean="0">
                <a:solidFill>
                  <a:srgbClr val="6E0740"/>
                </a:solidFill>
                <a:latin typeface="+mn-lt"/>
                <a:cs typeface="Arial" panose="020B0604020202020204" pitchFamily="34" charset="0"/>
              </a:rPr>
              <a:t> !</a:t>
            </a:r>
            <a:endParaRPr lang="fr-FR" sz="4000" dirty="0">
              <a:solidFill>
                <a:srgbClr val="6E074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992906" y="6510615"/>
            <a:ext cx="799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fr-FR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9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n-lt"/>
              </a:rPr>
              <a:t>Le livre de C. </a:t>
            </a:r>
            <a:r>
              <a:rPr lang="fr-FR" dirty="0" err="1" smtClean="0">
                <a:latin typeface="+mn-lt"/>
              </a:rPr>
              <a:t>Herviou</a:t>
            </a:r>
            <a:r>
              <a:rPr lang="fr-FR" dirty="0" smtClean="0">
                <a:latin typeface="+mn-lt"/>
              </a:rPr>
              <a:t> et A. Taurisson porte le titre suivant : </a:t>
            </a:r>
            <a:r>
              <a:rPr lang="fr-FR" b="1" u="sng" dirty="0" smtClean="0">
                <a:latin typeface="+mn-lt"/>
              </a:rPr>
              <a:t>Activité de la pédagogie</a:t>
            </a:r>
            <a:endParaRPr lang="fr-FR" b="1" u="sng" dirty="0">
              <a:latin typeface="+mn-lt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fr-FR" sz="3200" dirty="0" smtClean="0"/>
              <a:t>Vrai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fr-FR" sz="3200" dirty="0" smtClean="0"/>
              <a:t>Faux</a:t>
            </a:r>
            <a:endParaRPr lang="fr-FR" sz="3200" dirty="0"/>
          </a:p>
        </p:txBody>
      </p:sp>
      <p:sp>
        <p:nvSpPr>
          <p:cNvPr id="8" name="CAI1"/>
          <p:cNvSpPr/>
          <p:nvPr>
            <p:custDataLst>
              <p:tags r:id="rId3"/>
            </p:custDataLst>
          </p:nvPr>
        </p:nvSpPr>
        <p:spPr>
          <a:xfrm rot="10800000">
            <a:off x="81280" y="229023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30276893"/>
              </p:ext>
            </p:extLst>
          </p:nvPr>
        </p:nvGraphicFramePr>
        <p:xfrm>
          <a:off x="4486910" y="17145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Graphique" r:id="rId8" imgW="6096090" imgH="5143500" progId="MSGraph.Chart.8">
                  <p:embed followColorScheme="full"/>
                </p:oleObj>
              </mc:Choice>
              <mc:Fallback>
                <p:oleObj name="Graphique" r:id="rId8" imgW="609609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86910" y="17145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TPGrid"/>
          <p:cNvGrpSpPr/>
          <p:nvPr>
            <p:custDataLst>
              <p:tags r:id="rId5"/>
            </p:custDataLst>
          </p:nvPr>
        </p:nvGrpSpPr>
        <p:grpSpPr>
          <a:xfrm>
            <a:off x="10722291" y="4724400"/>
            <a:ext cx="949325" cy="876300"/>
            <a:chOff x="-1397000" y="-1270000"/>
            <a:chExt cx="949325" cy="876300"/>
          </a:xfrm>
        </p:grpSpPr>
        <p:pic>
          <p:nvPicPr>
            <p:cNvPr id="15" name="gridPicture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0000" y="-1270000"/>
              <a:ext cx="695325" cy="876300"/>
            </a:xfrm>
            <a:prstGeom prst="rect">
              <a:avLst/>
            </a:prstGeom>
          </p:spPr>
        </p:pic>
        <p:sp>
          <p:nvSpPr>
            <p:cNvPr id="16" name="gridText"/>
            <p:cNvSpPr txBox="1"/>
            <p:nvPr/>
          </p:nvSpPr>
          <p:spPr>
            <a:xfrm>
              <a:off x="-1397000" y="-774700"/>
              <a:ext cx="949325" cy="254000"/>
            </a:xfrm>
            <a:prstGeom prst="rect">
              <a:avLst/>
            </a:prstGeom>
            <a:noFill/>
          </p:spPr>
          <p:txBody>
            <a:bodyPr vert="horz" wrap="none" rtlCol="0">
              <a:noAutofit/>
            </a:bodyPr>
            <a:lstStyle/>
            <a:p>
              <a:pPr algn="ctr"/>
              <a:r>
                <a:rPr lang="fr-FR" sz="800" smtClean="0"/>
                <a:t>Réponse</a:t>
              </a:r>
              <a:endParaRPr lang="fr-FR" sz="800"/>
            </a:p>
          </p:txBody>
        </p:sp>
      </p:grpSp>
      <p:sp>
        <p:nvSpPr>
          <p:cNvPr id="18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TPCountdown"/>
          <p:cNvGrpSpPr/>
          <p:nvPr>
            <p:custDataLst>
              <p:tags r:id="rId6"/>
            </p:custDataLst>
          </p:nvPr>
        </p:nvGrpSpPr>
        <p:grpSpPr>
          <a:xfrm>
            <a:off x="10795000" y="6096000"/>
            <a:ext cx="1270000" cy="635000"/>
            <a:chOff x="7683500" y="5842000"/>
            <a:chExt cx="1270000" cy="635000"/>
          </a:xfrm>
        </p:grpSpPr>
        <p:sp>
          <p:nvSpPr>
            <p:cNvPr id="19" name="CountdownShape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CountdownText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fr-FR" sz="2400" b="1" smtClean="0">
                  <a:solidFill>
                    <a:srgbClr val="FF0000"/>
                  </a:solidFill>
                  <a:latin typeface="Tahoma" panose="020B0604030504040204" pitchFamily="34" charset="0"/>
                </a:rPr>
                <a:t>30</a:t>
              </a:r>
              <a:endParaRPr lang="fr-FR" sz="24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21" name="CountdownLine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7947719-8BDC-4F6C-8361-1E51F5B4AD21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18</a:t>
            </a:fld>
            <a:endParaRPr lang="fr-FR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94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+mn-lt"/>
              </a:rPr>
              <a:t>Réponse :</a:t>
            </a:r>
            <a:endParaRPr lang="fr-FR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41621"/>
            <a:ext cx="10515600" cy="403534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B. Faux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Le titre est : « Pédagogie de l’activité : pour un nouvelle classe inversée : théorie et pratique du travail d’apprendre. »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5754955-78FF-4F50-9AA6-E68A64BCB71A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7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+mn-lt"/>
              </a:rPr>
              <a:t>Jeu de cartes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+mn-lt"/>
              </a:rPr>
              <a:t>Constitution de groupe de 4 personnes</a:t>
            </a:r>
          </a:p>
          <a:p>
            <a:endParaRPr lang="fr-FR" sz="2800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latin typeface="+mn-lt"/>
              </a:rPr>
              <a:t>Mise en groupe 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821BCFF-6197-4E90-BC10-53D9F55DC7B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/>
          <a:lstStyle/>
          <a:p>
            <a:r>
              <a:rPr lang="fr-FR" dirty="0" smtClean="0"/>
              <a:t>A_I_N_M_N_ _É_A_O_I_U_</a:t>
            </a:r>
            <a:endParaRPr lang="fr-FR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pt-BR" sz="3200" dirty="0" smtClean="0"/>
              <a:t>E G Q G P E G T L D 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pt-BR" sz="3200" dirty="0" smtClean="0"/>
              <a:t>E P V N P X E F P E J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pt-BR" sz="3200" dirty="0" smtClean="0"/>
              <a:t>Y H O D U R F P N I 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pt-BR" sz="3200" dirty="0" smtClean="0"/>
              <a:t>T D A D R Q D I X O J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4864ECA-47F8-4888-B786-1414EE049C0D}" type="slidenum">
              <a:rPr lang="fr-FR" smtClean="0"/>
              <a:t>20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33570946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aphique" r:id="rId7" imgW="6096090" imgH="5143500" progId="MSGraph.Chart.8">
                  <p:embed followColorScheme="full"/>
                </p:oleObj>
              </mc:Choice>
              <mc:Fallback>
                <p:oleObj name="Graphique" r:id="rId7" imgW="609609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1"/>
          <p:cNvSpPr/>
          <p:nvPr>
            <p:custDataLst>
              <p:tags r:id="rId5"/>
            </p:custDataLst>
          </p:nvPr>
        </p:nvSpPr>
        <p:spPr>
          <a:xfrm rot="10800000">
            <a:off x="142240" y="164592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1675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+mn-lt"/>
              </a:rPr>
              <a:t>Réponse :</a:t>
            </a:r>
            <a:endParaRPr lang="fr-FR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41621"/>
            <a:ext cx="10515600" cy="403534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Alignement pédagogique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F330831-B5FF-4993-A2A8-CFA608282C1D}" type="slidenum">
              <a:rPr lang="fr-FR" smtClean="0"/>
              <a:t>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7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/>
          <a:lstStyle/>
          <a:p>
            <a:r>
              <a:rPr lang="fr-FR" dirty="0" smtClean="0"/>
              <a:t>Les compétences informationnelles sont acquises</a:t>
            </a:r>
            <a:endParaRPr lang="fr-FR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694593" y="2392362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fr-FR" sz="3200" dirty="0" smtClean="0"/>
              <a:t>Vrai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fr-FR" sz="3200" dirty="0" smtClean="0"/>
              <a:t>Faux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0420017-DD99-45D6-BB0D-7F4755549D7C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130-0209-4F6F-A64C-EA396925F5BD}" type="slidenum">
              <a:rPr lang="fr-FR" smtClean="0"/>
              <a:pPr/>
              <a:t>22</a:t>
            </a:fld>
            <a:endParaRPr lang="fr-FR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88902884"/>
              </p:ext>
            </p:extLst>
          </p:nvPr>
        </p:nvGraphicFramePr>
        <p:xfrm>
          <a:off x="6015404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Graphique" r:id="rId6" imgW="6096090" imgH="5143500" progId="MSGraph.Chart.8">
                  <p:embed followColorScheme="full"/>
                </p:oleObj>
              </mc:Choice>
              <mc:Fallback>
                <p:oleObj name="Graphique" r:id="rId6" imgW="609609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5404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318673" y="3082395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270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11112" y="4955199"/>
            <a:ext cx="7855315" cy="1082674"/>
          </a:xfrm>
        </p:spPr>
        <p:txBody>
          <a:bodyPr>
            <a:normAutofit/>
          </a:bodyPr>
          <a:lstStyle/>
          <a:p>
            <a:r>
              <a:rPr lang="fr-FR" sz="3200" dirty="0" smtClean="0"/>
              <a:t>Merci de votre attention</a:t>
            </a:r>
            <a:r>
              <a:rPr lang="fr-FR" sz="3200" dirty="0"/>
              <a:t> </a:t>
            </a:r>
            <a:r>
              <a:rPr lang="fr-FR" sz="3200" dirty="0" smtClean="0"/>
              <a:t>!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57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latin typeface="+mn-lt"/>
              </a:rPr>
              <a:t>Atelier 1 : Evaluer </a:t>
            </a:r>
            <a:endParaRPr lang="fr-FR" sz="2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550" y="838911"/>
            <a:ext cx="10121550" cy="41324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80000" tIns="144000" rIns="180000" bIns="108000">
            <a:spAutoFit/>
          </a:bodyPr>
          <a:lstStyle/>
          <a:p>
            <a:r>
              <a:rPr lang="fr-FR" sz="2400" b="1" dirty="0" smtClean="0"/>
              <a:t>Dans chaque groupe  de 4 </a:t>
            </a:r>
          </a:p>
          <a:p>
            <a:endParaRPr lang="fr-FR" sz="2400" b="1" dirty="0"/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1 binôme A évalue un document et le situe sur l’échelle </a:t>
            </a:r>
            <a:r>
              <a:rPr lang="fr-FR" dirty="0" smtClean="0"/>
              <a:t>(post-it d’explication) 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1 binôme B liste des critères sur des post-it à coller sur le tableau 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Le binôme A complète si besoin les critères </a:t>
            </a:r>
          </a:p>
          <a:p>
            <a:pPr marL="342900" indent="-342900">
              <a:buFontTx/>
              <a:buChar char="-"/>
            </a:pPr>
            <a:endParaRPr lang="fr-FR" sz="2400" b="1" dirty="0" smtClean="0"/>
          </a:p>
          <a:p>
            <a:pPr marL="342900" indent="-342900">
              <a:buFontTx/>
              <a:buChar char="-"/>
            </a:pPr>
            <a:endParaRPr lang="fr-FR" sz="2400" b="1" dirty="0"/>
          </a:p>
          <a:p>
            <a:pPr marL="342900" indent="-342900">
              <a:buFontTx/>
              <a:buChar char="-"/>
            </a:pPr>
            <a:endParaRPr lang="fr-FR" sz="2400" b="1" dirty="0"/>
          </a:p>
          <a:p>
            <a:endParaRPr lang="fr-FR" dirty="0"/>
          </a:p>
          <a:p>
            <a:r>
              <a:rPr lang="fr-FR" dirty="0" smtClean="0"/>
              <a:t>			</a:t>
            </a:r>
          </a:p>
          <a:p>
            <a:pPr algn="r"/>
            <a:r>
              <a:rPr lang="fr-FR" sz="2400" b="1" dirty="0" smtClean="0">
                <a:solidFill>
                  <a:srgbClr val="FF0000"/>
                </a:solidFill>
              </a:rPr>
              <a:t>Mise en commun dans 15 min 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64F2AD3-9CF9-4B3D-A4BB-112E8D7E58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9340" y="4208206"/>
            <a:ext cx="10817421" cy="1651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latin typeface="+mn-lt"/>
              </a:rPr>
              <a:t>	Pour </a:t>
            </a:r>
            <a:r>
              <a:rPr lang="fr-FR" sz="2400" dirty="0">
                <a:latin typeface="+mn-lt"/>
              </a:rPr>
              <a:t>chaque document, </a:t>
            </a:r>
            <a:r>
              <a:rPr lang="fr-FR" sz="2400" dirty="0" smtClean="0">
                <a:latin typeface="+mn-lt"/>
              </a:rPr>
              <a:t>indicateurs ou indices de fiabilité, scientificité  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000" dirty="0" smtClean="0">
                <a:latin typeface="+mn-lt"/>
              </a:rPr>
              <a:t>		(</a:t>
            </a:r>
            <a:r>
              <a:rPr lang="fr-FR" sz="1000" b="1" i="1" dirty="0" smtClean="0"/>
              <a:t>Carte </a:t>
            </a:r>
            <a:r>
              <a:rPr lang="fr-FR" sz="1000" b="1" i="1" dirty="0"/>
              <a:t>du doute de l’</a:t>
            </a:r>
            <a:r>
              <a:rPr lang="fr-FR" sz="1000" i="1" dirty="0"/>
              <a:t>Atelier « De la pédagogie active à la réflexivité »  Journées ADBU 2019. Insa-Lyon,  inspiré d’un outil du site </a:t>
            </a:r>
            <a:r>
              <a:rPr lang="fr-FR" sz="1000" i="1" u="sng" dirty="0">
                <a:hlinkClick r:id="rId3"/>
              </a:rPr>
              <a:t>https://cortecs.org</a:t>
            </a:r>
            <a:r>
              <a:rPr lang="fr-FR" sz="1000" i="1" u="sng" dirty="0" smtClean="0">
                <a:hlinkClick r:id="rId3"/>
              </a:rPr>
              <a:t>/</a:t>
            </a:r>
            <a:r>
              <a:rPr lang="fr-FR" sz="1000" i="1" u="sng" dirty="0" smtClean="0"/>
              <a:t>)</a:t>
            </a:r>
            <a:endParaRPr lang="fr-FR" sz="1000" i="1" dirty="0"/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 smtClean="0">
                <a:latin typeface="+mn-lt"/>
              </a:rPr>
              <a:t>	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Echelle d’évaluation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12" y="929995"/>
            <a:ext cx="10353675" cy="268605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4730084-4253-4698-B125-7653FF45808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latin typeface="+mn-lt"/>
              </a:rPr>
              <a:t>Grille de critères </a:t>
            </a:r>
            <a:endParaRPr lang="fr-FR" sz="2400" dirty="0">
              <a:latin typeface="+mn-lt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01078"/>
              </p:ext>
            </p:extLst>
          </p:nvPr>
        </p:nvGraphicFramePr>
        <p:xfrm>
          <a:off x="2456018" y="1245504"/>
          <a:ext cx="7279964" cy="5110847"/>
        </p:xfrm>
        <a:graphic>
          <a:graphicData uri="http://schemas.openxmlformats.org/drawingml/2006/table">
            <a:tbl>
              <a:tblPr/>
              <a:tblGrid>
                <a:gridCol w="3639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0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8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Indices 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SCIENTIFICITE</a:t>
                      </a:r>
                      <a:endParaRPr lang="fr-F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2E74B5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Indices pour </a:t>
                      </a:r>
                      <a:endParaRPr lang="fr-F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2E74B5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FIABILITE</a:t>
                      </a:r>
                      <a:r>
                        <a:rPr lang="fr-FR" sz="1600" dirty="0">
                          <a:solidFill>
                            <a:srgbClr val="2E74B5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fr-F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F549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0A89576-A97B-4A47-BADE-52CDD796560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latin typeface="+mn-lt"/>
              </a:rPr>
              <a:t>Les liens </a:t>
            </a:r>
            <a:endParaRPr lang="fr-FR" sz="2400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0A89576-A97B-4A47-BADE-52CDD796560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340" y="1356852"/>
            <a:ext cx="84368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kern="5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Lettre d’information et d’analyse sur l’actualité scientifique</a:t>
            </a:r>
            <a:endParaRPr lang="fr-FR" u="sng" kern="5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fr-FR" u="sng" kern="5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fr-FR" u="sng" kern="50" dirty="0" smtClean="0">
                <a:solidFill>
                  <a:srgbClr val="0000FF"/>
                </a:solidFill>
                <a:latin typeface="Calibri" panose="020F0502020204030204" pitchFamily="34" charset="0"/>
                <a:hlinkClick r:id="rId4"/>
              </a:rPr>
              <a:t>Eco </a:t>
            </a:r>
            <a:r>
              <a:rPr lang="fr-FR" u="sng" kern="50" dirty="0" err="1" smtClean="0">
                <a:solidFill>
                  <a:srgbClr val="0000FF"/>
                </a:solidFill>
                <a:latin typeface="Calibri" panose="020F0502020204030204" pitchFamily="34" charset="0"/>
                <a:hlinkClick r:id="rId4"/>
              </a:rPr>
              <a:t>cooler</a:t>
            </a:r>
            <a:endParaRPr lang="fr-FR" u="sng" kern="5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fr-FR" u="sng" kern="5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fr-FR" u="sng" kern="50" dirty="0" smtClean="0">
                <a:solidFill>
                  <a:srgbClr val="0000FF"/>
                </a:solidFill>
                <a:latin typeface="Calibri" panose="020F0502020204030204" pitchFamily="34" charset="0"/>
                <a:hlinkClick r:id="rId5"/>
              </a:rPr>
              <a:t>Texte sur la vaccination </a:t>
            </a:r>
            <a:r>
              <a:rPr lang="fr-FR" u="sng" kern="50" dirty="0" smtClean="0">
                <a:solidFill>
                  <a:srgbClr val="0000FF"/>
                </a:solidFill>
                <a:latin typeface="Calibri" panose="020F0502020204030204" pitchFamily="34" charset="0"/>
              </a:rPr>
              <a:t>(papier) </a:t>
            </a:r>
          </a:p>
          <a:p>
            <a:endParaRPr lang="fr-FR" u="sng" kern="5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fr-FR" u="sng" kern="50" dirty="0" smtClean="0">
                <a:solidFill>
                  <a:srgbClr val="0000FF"/>
                </a:solidFill>
                <a:latin typeface="Calibri" panose="020F0502020204030204" pitchFamily="34" charset="0"/>
                <a:hlinkClick r:id="rId6"/>
              </a:rPr>
              <a:t>Pollution marine</a:t>
            </a:r>
            <a:endParaRPr lang="fr-FR" u="sng" kern="5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fr-FR" u="sng" kern="5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fr-FR" u="sng" kern="50" dirty="0" smtClean="0">
                <a:solidFill>
                  <a:srgbClr val="0000FF"/>
                </a:solidFill>
                <a:latin typeface="Calibri" panose="020F0502020204030204" pitchFamily="34" charset="0"/>
                <a:hlinkClick r:id="rId7"/>
              </a:rPr>
              <a:t>Des fiches </a:t>
            </a:r>
            <a:r>
              <a:rPr lang="fr-FR" u="sng" kern="50" dirty="0" err="1" smtClean="0">
                <a:solidFill>
                  <a:srgbClr val="0000FF"/>
                </a:solidFill>
                <a:latin typeface="Calibri" panose="020F0502020204030204" pitchFamily="34" charset="0"/>
                <a:hlinkClick r:id="rId7"/>
              </a:rPr>
              <a:t>medline</a:t>
            </a:r>
            <a:r>
              <a:rPr lang="fr-FR" u="sng" kern="50" dirty="0" smtClean="0">
                <a:solidFill>
                  <a:srgbClr val="0000FF"/>
                </a:solidFill>
                <a:latin typeface="Calibri" panose="020F0502020204030204" pitchFamily="34" charset="0"/>
                <a:hlinkClick r:id="rId7"/>
              </a:rPr>
              <a:t> </a:t>
            </a:r>
            <a:endParaRPr lang="fr-FR" u="sng" kern="5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2"/>
            <a:r>
              <a:rPr lang="fr-FR" sz="800" b="1" u="sng" dirty="0" smtClean="0">
                <a:hlinkClick r:id="rId8"/>
              </a:rPr>
              <a:t>https://www.ncbi.nlm.nih.gov/pubmed/30588131?report=medline&amp;format=text</a:t>
            </a:r>
            <a:r>
              <a:rPr lang="fr-FR" sz="800" b="1" u="sng" dirty="0" smtClean="0"/>
              <a:t>   ; </a:t>
            </a:r>
            <a:endParaRPr lang="fr-FR" sz="800" dirty="0"/>
          </a:p>
          <a:p>
            <a:pPr lvl="2"/>
            <a:r>
              <a:rPr lang="fr-FR" sz="800" b="1" u="sng" dirty="0">
                <a:hlinkClick r:id="rId9"/>
              </a:rPr>
              <a:t>https://</a:t>
            </a:r>
            <a:r>
              <a:rPr lang="fr-FR" sz="800" b="1" u="sng" dirty="0" smtClean="0">
                <a:hlinkClick r:id="rId9"/>
              </a:rPr>
              <a:t>www.ncbi.nlm.nih.gov/pubmed/30546259?report=medline&amp;format=text</a:t>
            </a:r>
            <a:r>
              <a:rPr lang="fr-FR" sz="800" b="1" u="sng" dirty="0" smtClean="0"/>
              <a:t> ; </a:t>
            </a:r>
            <a:r>
              <a:rPr lang="fr-FR" sz="800" b="1" dirty="0"/>
              <a:t> </a:t>
            </a:r>
            <a:endParaRPr lang="fr-FR" sz="800" dirty="0"/>
          </a:p>
          <a:p>
            <a:pPr lvl="2"/>
            <a:r>
              <a:rPr lang="fr-FR" sz="800" b="1" u="sng" dirty="0">
                <a:hlinkClick r:id="rId7"/>
              </a:rPr>
              <a:t>https://www.ncbi.nlm.nih.gov/pubmed/30597497?report=medline&amp;format=text</a:t>
            </a:r>
            <a:endParaRPr lang="fr-FR" sz="800" dirty="0"/>
          </a:p>
          <a:p>
            <a:endParaRPr lang="fr-FR" u="sng" kern="5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7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9340" y="871477"/>
            <a:ext cx="10972800" cy="1689667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Retour sur les documents Exemple de l’</a:t>
            </a:r>
            <a:r>
              <a:rPr lang="fr-FR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écocooler</a:t>
            </a:r>
            <a:r>
              <a:rPr lang="fr-FR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; la lettre </a:t>
            </a:r>
            <a:r>
              <a:rPr lang="fr-FR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généthique</a:t>
            </a:r>
            <a:r>
              <a:rPr lang="fr-FR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; le carburant des bateaux ; (la vaccination) ; les fiches </a:t>
            </a:r>
            <a:r>
              <a:rPr lang="fr-FR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medline</a:t>
            </a:r>
            <a:r>
              <a:rPr lang="fr-FR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u="sng" dirty="0"/>
              <a:t>Scientifique  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u="sng" dirty="0"/>
              <a:t>Fiable ? Crédible 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u="sng" dirty="0"/>
              <a:t>(Article pertinent  pour quoi faire ? )</a:t>
            </a:r>
          </a:p>
          <a:p>
            <a:pPr marL="0" indent="0">
              <a:buNone/>
            </a:pPr>
            <a:endParaRPr lang="fr-FR" b="1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9340" y="197428"/>
            <a:ext cx="10972800" cy="550717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+mn-lt"/>
              </a:rPr>
              <a:t>Mise en commun </a:t>
            </a:r>
            <a:endParaRPr lang="fr-FR" sz="2400" dirty="0">
              <a:latin typeface="+mn-lt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411672" y="2807808"/>
            <a:ext cx="11168135" cy="354854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fr-FR" i="1" dirty="0" smtClean="0"/>
              <a:t>Voir la grille utilisée avec les étudiants à l’INSA Lyon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u="sng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E51C4C6-BB17-4CCD-A188-6D7464376B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9340" y="197428"/>
            <a:ext cx="10972800" cy="550717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+mn-lt"/>
              </a:rPr>
              <a:t>Suite avec les étudiants </a:t>
            </a:r>
            <a:endParaRPr lang="fr-FR" sz="2400" i="1" dirty="0">
              <a:latin typeface="+mn-lt"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636990" y="914400"/>
            <a:ext cx="10845150" cy="53189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180000" tIns="45720" rIns="18000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85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+mn-lt"/>
              </a:rPr>
              <a:t>Que signifie  </a:t>
            </a:r>
            <a:r>
              <a:rPr lang="fr-FR" sz="2800" dirty="0">
                <a:latin typeface="+mn-lt"/>
              </a:rPr>
              <a:t>« EVALUER » ? </a:t>
            </a:r>
            <a:endParaRPr lang="fr-FR" sz="2800" dirty="0" smtClean="0">
              <a:latin typeface="+mn-lt"/>
            </a:endParaRPr>
          </a:p>
          <a:p>
            <a:pPr marL="85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2800" dirty="0" smtClean="0">
              <a:latin typeface="+mn-lt"/>
            </a:endParaRPr>
          </a:p>
          <a:p>
            <a:pPr marL="85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+mn-lt"/>
              </a:rPr>
              <a:t>Définition de :  </a:t>
            </a:r>
            <a:r>
              <a:rPr lang="fr-FR" sz="2800" dirty="0">
                <a:latin typeface="+mn-lt"/>
              </a:rPr>
              <a:t>Pertinence, Fiabilité, </a:t>
            </a:r>
            <a:r>
              <a:rPr lang="fr-FR" sz="2800" dirty="0" smtClean="0">
                <a:latin typeface="+mn-lt"/>
              </a:rPr>
              <a:t>Scientificité </a:t>
            </a:r>
            <a:r>
              <a:rPr lang="fr-FR" sz="2000" dirty="0" smtClean="0">
                <a:latin typeface="+mn-lt"/>
              </a:rPr>
              <a:t>(grille de référence) </a:t>
            </a:r>
          </a:p>
          <a:p>
            <a:pPr marL="85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2800" dirty="0" smtClean="0">
              <a:latin typeface="+mn-lt"/>
            </a:endParaRPr>
          </a:p>
          <a:p>
            <a:pPr marL="85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+mn-lt"/>
              </a:rPr>
              <a:t>Conseils pour lire « vite » </a:t>
            </a:r>
          </a:p>
          <a:p>
            <a:pPr marL="85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2800" dirty="0" smtClean="0">
              <a:latin typeface="+mn-lt"/>
            </a:endParaRPr>
          </a:p>
          <a:p>
            <a:pPr marL="85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+mn-lt"/>
              </a:rPr>
              <a:t>Conseils lors de la rédaction  </a:t>
            </a:r>
          </a:p>
          <a:p>
            <a:pPr marL="85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2800" dirty="0">
              <a:latin typeface="+mn-lt"/>
            </a:endParaRPr>
          </a:p>
          <a:p>
            <a:pPr marL="857250" lvl="2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800" dirty="0" smtClean="0">
                <a:latin typeface="+mn-lt"/>
              </a:rPr>
              <a:t>Auto évaluation des acquis ? </a:t>
            </a:r>
            <a:endParaRPr lang="fr-FR" sz="2800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sz="800" i="1" u="sng" dirty="0" smtClean="0">
              <a:latin typeface="+mn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E05E8F4-C0E2-43F0-9706-3E505A44B2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9340" y="197428"/>
            <a:ext cx="10972800" cy="550717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+mn-lt"/>
              </a:rPr>
              <a:t>Suite avec les étudiants : inciter à la réflexivité </a:t>
            </a:r>
            <a:endParaRPr lang="fr-FR" sz="2400" i="1" dirty="0">
              <a:latin typeface="+mn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E05E8F4-C0E2-43F0-9706-3E505A44B2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86397"/>
              </p:ext>
            </p:extLst>
          </p:nvPr>
        </p:nvGraphicFramePr>
        <p:xfrm>
          <a:off x="509341" y="1514167"/>
          <a:ext cx="11161549" cy="3549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439"/>
                <a:gridCol w="1667168"/>
                <a:gridCol w="1641084"/>
                <a:gridCol w="1641084"/>
                <a:gridCol w="1696594"/>
                <a:gridCol w="1524000"/>
                <a:gridCol w="1396180"/>
              </a:tblGrid>
              <a:tr h="29578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D/ La fiabilité et la pertinence </a:t>
                      </a:r>
                      <a:endParaRPr lang="fr-FR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Je fais la différence entre les notions de fiabilité, de pertinence et de scientificité</a:t>
                      </a:r>
                      <a:endParaRPr lang="fr-FR" sz="12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50" dirty="0" smtClean="0">
                        <a:effectLst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50" dirty="0" smtClean="0">
                          <a:effectLst/>
                        </a:rPr>
                        <a:t>Je sais trouver les arguments pour montrer la fiabilité ou le manque de fiabilité d’un document</a:t>
                      </a:r>
                      <a:endParaRPr lang="fr-FR" sz="1200" kern="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kern="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50" dirty="0" smtClean="0">
                          <a:effectLst/>
                        </a:rPr>
                        <a:t>Je sais repérer les</a:t>
                      </a:r>
                      <a:r>
                        <a:rPr lang="fr-FR" sz="1600" kern="50" baseline="0" dirty="0" smtClean="0">
                          <a:effectLst/>
                        </a:rPr>
                        <a:t> critères de fiabilité d’un site internet</a:t>
                      </a: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Je sais repérer si l’auteur d’un </a:t>
                      </a:r>
                      <a:r>
                        <a:rPr lang="fr-FR" sz="1600" kern="50" dirty="0" smtClean="0">
                          <a:effectLst/>
                        </a:rPr>
                        <a:t>article</a:t>
                      </a:r>
                      <a:r>
                        <a:rPr lang="fr-FR" sz="1600" kern="50" baseline="0" dirty="0" smtClean="0">
                          <a:effectLst/>
                        </a:rPr>
                        <a:t> </a:t>
                      </a:r>
                      <a:r>
                        <a:rPr lang="fr-FR" sz="1600" kern="50" dirty="0" smtClean="0">
                          <a:effectLst/>
                        </a:rPr>
                        <a:t>ou d’un site </a:t>
                      </a:r>
                      <a:r>
                        <a:rPr lang="fr-FR" sz="1600" kern="50" dirty="0">
                          <a:effectLst/>
                        </a:rPr>
                        <a:t>mélange son avis et ses sources objectives </a:t>
                      </a:r>
                      <a:r>
                        <a:rPr lang="fr-FR" sz="1600" kern="50" dirty="0" smtClean="0">
                          <a:effectLst/>
                        </a:rPr>
                        <a:t>d’information</a:t>
                      </a:r>
                      <a:endParaRPr lang="fr-FR" sz="12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 </a:t>
                      </a:r>
                      <a:endParaRPr lang="fr-FR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effectLst/>
                        </a:rPr>
                        <a:t>Je sais repérer les biais et conflits d’intérêt  dans un document</a:t>
                      </a:r>
                      <a:endParaRPr lang="fr-FR" sz="12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kern="50">
                          <a:effectLst/>
                        </a:rPr>
                        <a:t> </a:t>
                      </a:r>
                      <a:endParaRPr lang="fr-FR" sz="12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915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kern="50">
                          <a:effectLst/>
                        </a:rPr>
                        <a:t>Oui 1  / Non 0</a:t>
                      </a:r>
                      <a:endParaRPr lang="fr-FR" sz="12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kern="50">
                          <a:effectLst/>
                        </a:rPr>
                        <a:t>Oui 1  / Non 0</a:t>
                      </a:r>
                      <a:endParaRPr lang="fr-FR" sz="12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kern="50">
                          <a:effectLst/>
                        </a:rPr>
                        <a:t>Oui 1  / Non 0</a:t>
                      </a:r>
                      <a:endParaRPr lang="fr-FR" sz="12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kern="50">
                          <a:effectLst/>
                        </a:rPr>
                        <a:t>Oui 1  / Non 0</a:t>
                      </a:r>
                      <a:endParaRPr lang="fr-FR" sz="12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kern="50">
                          <a:effectLst/>
                        </a:rPr>
                        <a:t>Oui 1  / Non 0</a:t>
                      </a:r>
                      <a:endParaRPr lang="fr-FR" sz="12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kern="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sur 5 : </a:t>
                      </a:r>
                      <a:endParaRPr lang="fr-FR" sz="12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5288582377C48A0BCED816446103950"/>
  <p:tag name="TPVERSION" val="5"/>
  <p:tag name="TPFULLVERSION" val="5.3.1.3337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7833FC69D25E4BDD84B367A117D5EEC5&lt;/guid&gt;&#10;        &lt;description /&gt;&#10;        &lt;date&gt;1/18/2019 3:46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4197B0C529E470FB675BE42708B79C9&lt;/guid&gt;&#10;            &lt;repollguid&gt;A2F7AA0205244F6DBC6AE9BCA3869797&lt;/repollguid&gt;&#10;            &lt;sourceid&gt;3F399F0B89834C88B09505B817C26553&lt;/sourceid&gt;&#10;            &lt;questiontext&gt;Les compétences informationnelles sont acquises&lt;/questiontext&gt;&#10;            &lt;showresults&gt;True&lt;/showresults&gt;&#10;            &lt;responsegrid&gt;0&lt;/responsegrid&gt;&#10;            &lt;countdowntimer&gt;False&lt;/countdowntimer&gt;&#10;            &lt;countdowntime&gt;25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1262CA37C007457D9D07C4377A43C02B&lt;/guid&gt;&#10;                    &lt;answertext&gt;Vrai&lt;/answertext&gt;&#10;                    &lt;valuetype&gt;-1&lt;/valuetype&gt;&#10;                &lt;/answer&gt;&#10;                &lt;answer&gt;&#10;                    &lt;guid&gt;83803DACCA1C4D0FB5DDA86B84F498E0&lt;/guid&gt;&#10;                    &lt;answertext&gt;Faux&lt;/answertext&gt;&#10;                    &lt;valuetype&gt;1&lt;/valuetype&gt;&#10;                &lt;/answer&gt;&#10;            &lt;/answers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CORRECT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RESULTS" val="Le livre de C. Herviou et A. Teurisson porte le titre suivant : Activité de la pédagogie[;crlf;]3[;]3[;]3[;]False[;]1[;][;crlf;]1,33333333333333[;]1[;]0,471404520791032[;]0,222222222222222[;crlf;]2[;]-1[;]Vrai1[;]Vrai[;][;crlf;]1[;]1[;]Faux2[;]Faux[;]"/>
  <p:tag name="TPQUESTIONXML" val="﻿&lt;?xml version=&quot;1.0&quot; encoding=&quot;utf-8&quot;?&gt;&#10;&lt;questionlist&gt;&#10;    &lt;properties&gt;&#10;        &lt;guid&gt;A11659400D86441BA54C6588C60AAEF3&lt;/guid&gt;&#10;        &lt;description /&gt;&#10;        &lt;date&gt;11/2/2017 12:24:2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348E2DA3007479DBCECE7917D7D4183&lt;/guid&gt;&#10;            &lt;repollguid&gt;5A91193F8A4D45FC84E30913C75B8434&lt;/repollguid&gt;&#10;            &lt;sourceid&gt;E433F5296CD64A66B121362979EEA2C2&lt;/sourceid&gt;&#10;            &lt;questiontext&gt;Le livre de C. Herviou et A. Taurisson porte le titre suivant : Activité de la pédagogi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E9F7F701D6E4458F8FCAED60F52BA361&lt;/guid&gt;&#10;                    &lt;answertext&gt;Vrai&lt;/answertext&gt;&#10;                    &lt;valuetype&gt;-1&lt;/valuetype&gt;&#10;                &lt;/answer&gt;&#10;                &lt;answer&gt;&#10;                    &lt;guid&gt;F031051643224999B2905F1EE8940F48&lt;/guid&gt;&#10;                    &lt;answertext&gt;Faux&lt;/answertext&gt;&#10;                    &lt;valuetype&gt;1&lt;/valuetype&gt;&#10;                &lt;/answer&gt;&#10;            &lt;/answers&gt;&#10;        &lt;/multichoice&gt;&#10;    &lt;/questions&gt;&#10;&lt;/questionlist&gt;"/>
  <p:tag name="LIVECHARTING" val="True"/>
  <p:tag name="AUTOOPENPOLL" val="True"/>
  <p:tag name="AUTOFORMATCHART" val="Tru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CORRECTINCORRE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52B20EA415E943F999AFECCC152AC4ED&lt;/guid&gt;&#10;        &lt;description /&gt;&#10;        &lt;date&gt;1/18/2019 3:42:2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C0D90EE34034489B5561F20ED7B501A&lt;/guid&gt;&#10;            &lt;repollguid&gt;811D602B46F14EAA8E5E7C31AEDC8E53&lt;/repollguid&gt;&#10;            &lt;sourceid&gt;EC2BF9C2A78740F387F4D318F35E4336&lt;/sourceid&gt;&#10;            &lt;questiontext&gt;A_I_N_M_N_ _É_A_O_I_U_&lt;/questiontext&gt;&#10;            &lt;showresults&gt;True&lt;/showresults&gt;&#10;            &lt;responsegrid&gt;0&lt;/responsegrid&gt;&#10;            &lt;countdowntimer&gt;False&lt;/countdowntimer&gt;&#10;            &lt;countdowntime&gt;25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EF8D79C98654D229496DBA3FEF347BE&lt;/guid&gt;&#10;                    &lt;answertext&gt;E G Q G P E G T L D E&lt;/answertext&gt;&#10;                    &lt;valuetype&gt;1&lt;/valuetype&gt;&#10;                &lt;/answer&gt;&#10;                &lt;answer&gt;&#10;                    &lt;guid&gt;9819E5F23033493B9BC2D10261BE0986&lt;/guid&gt;&#10;                    &lt;answertext&gt;E P V N P X E F P E J&lt;/answertext&gt;&#10;                    &lt;valuetype&gt;-1&lt;/valuetype&gt;&#10;                &lt;/answer&gt;&#10;                &lt;answer&gt;&#10;                    &lt;guid&gt;EC82F160470842D1AC14C67B5F203A26&lt;/guid&gt;&#10;                    &lt;answertext&gt;Y H O D U R F P N I Y&lt;/answertext&gt;&#10;                    &lt;valuetype&gt;-1&lt;/valuetype&gt;&#10;                &lt;/answer&gt;&#10;                &lt;answer&gt;&#10;                    &lt;guid&gt;03A10EE39AC94980849DB04298CE7C2E&lt;/guid&gt;&#10;                    &lt;answertext&gt;T D A D R Q D I X O J&lt;/answertext&gt;&#10;                    &lt;valuetype&gt;-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HASRESULT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CORRECTINCORRECT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e-PPT-formation-2014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odele-PPT-formation-2014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904</Words>
  <Application>Microsoft Office PowerPoint</Application>
  <PresentationFormat>Grand écran</PresentationFormat>
  <Paragraphs>300</Paragraphs>
  <Slides>23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Thème Office</vt:lpstr>
      <vt:lpstr>Modele-PPT-formation-2014</vt:lpstr>
      <vt:lpstr>1_Modele-PPT-formation-2014</vt:lpstr>
      <vt:lpstr>Graphique Microsoft Graph</vt:lpstr>
      <vt:lpstr>Journées Nationales Formateurs 2019</vt:lpstr>
      <vt:lpstr>Mise en groupe !</vt:lpstr>
      <vt:lpstr>Atelier 1 : Evaluer </vt:lpstr>
      <vt:lpstr>Echelle d’évaluation</vt:lpstr>
      <vt:lpstr>Grille de critères </vt:lpstr>
      <vt:lpstr>Les liens </vt:lpstr>
      <vt:lpstr>Mise en commun </vt:lpstr>
      <vt:lpstr>Suite avec les étudiants </vt:lpstr>
      <vt:lpstr>Suite avec les étudiants : inciter à la réflexivité </vt:lpstr>
      <vt:lpstr>Inspiration </vt:lpstr>
      <vt:lpstr>Le contexte – Doc’INSA – BMC INSA Lyon</vt:lpstr>
      <vt:lpstr>Le contexte – Doc’INSA – BMC INSA Lyon</vt:lpstr>
      <vt:lpstr>Réflexion en équipe sur les compétences –  approche « programme »</vt:lpstr>
      <vt:lpstr>Réflexion en équipe sur la pédagogie </vt:lpstr>
      <vt:lpstr>Exemple :  Projets Pluridisciplinaires d’Initiation à l’Ingénierie P2I </vt:lpstr>
      <vt:lpstr>Le référentiel de formation aux compétences informationnelles  </vt:lpstr>
      <vt:lpstr>  one minute clickers !</vt:lpstr>
      <vt:lpstr>Le livre de C. Herviou et A. Taurisson porte le titre suivant : Activité de la pédagogie</vt:lpstr>
      <vt:lpstr>Réponse :</vt:lpstr>
      <vt:lpstr>A_I_N_M_N_ _É_A_O_I_U_</vt:lpstr>
      <vt:lpstr>Réponse :</vt:lpstr>
      <vt:lpstr>Les compétences informationnelles sont acquises</vt:lpstr>
      <vt:lpstr>Merci de votre attention ! </vt:lpstr>
    </vt:vector>
  </TitlesOfParts>
  <Company>INSA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QCM évaluation formative</dc:title>
  <dc:creator>Nicole Goetgheluck</dc:creator>
  <cp:lastModifiedBy>Nicole Goetgheluck</cp:lastModifiedBy>
  <cp:revision>559</cp:revision>
  <cp:lastPrinted>2016-01-29T15:17:31Z</cp:lastPrinted>
  <dcterms:created xsi:type="dcterms:W3CDTF">2015-11-13T16:49:29Z</dcterms:created>
  <dcterms:modified xsi:type="dcterms:W3CDTF">2019-02-01T15:48:03Z</dcterms:modified>
</cp:coreProperties>
</file>