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256" r:id="rId2"/>
    <p:sldId id="258" r:id="rId3"/>
    <p:sldId id="259" r:id="rId4"/>
    <p:sldId id="261" r:id="rId5"/>
    <p:sldId id="272" r:id="rId6"/>
    <p:sldId id="271" r:id="rId7"/>
    <p:sldId id="270" r:id="rId8"/>
    <p:sldId id="274" r:id="rId9"/>
    <p:sldId id="294" r:id="rId10"/>
    <p:sldId id="302" r:id="rId11"/>
    <p:sldId id="273" r:id="rId12"/>
    <p:sldId id="276" r:id="rId13"/>
    <p:sldId id="290" r:id="rId14"/>
    <p:sldId id="277" r:id="rId15"/>
    <p:sldId id="279" r:id="rId16"/>
    <p:sldId id="280" r:id="rId17"/>
    <p:sldId id="282" r:id="rId18"/>
    <p:sldId id="283" r:id="rId19"/>
    <p:sldId id="289" r:id="rId20"/>
    <p:sldId id="298" r:id="rId21"/>
    <p:sldId id="284" r:id="rId22"/>
    <p:sldId id="285" r:id="rId23"/>
    <p:sldId id="286" r:id="rId24"/>
    <p:sldId id="287" r:id="rId25"/>
    <p:sldId id="293" r:id="rId26"/>
    <p:sldId id="292" r:id="rId27"/>
    <p:sldId id="297" r:id="rId28"/>
    <p:sldId id="303" r:id="rId29"/>
    <p:sldId id="299" r:id="rId30"/>
    <p:sldId id="300" r:id="rId31"/>
    <p:sldId id="291" r:id="rId32"/>
    <p:sldId id="301" r:id="rId33"/>
    <p:sldId id="305" r:id="rId34"/>
    <p:sldId id="306" r:id="rId35"/>
    <p:sldId id="304" r:id="rId3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00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72" y="1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E9B8AF-98CF-408F-AAA1-58437914AAE0}" type="datetimeFigureOut">
              <a:rPr lang="fr-FR" smtClean="0"/>
              <a:t>04/06/2018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r-FR"/>
              <a:t>ADBU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115A10-281B-45BE-949D-A241EA05071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9850788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369924-B099-4A3D-AC81-02E4E2E9F7C1}" type="datetimeFigureOut">
              <a:rPr lang="fr-FR" smtClean="0"/>
              <a:t>04/06/2018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r-FR"/>
              <a:t>ADBU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074545-42A0-4DA6-9C55-8FAC389B783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2444446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074545-42A0-4DA6-9C55-8FAC389B783F}" type="slidenum">
              <a:rPr lang="fr-FR" smtClean="0"/>
              <a:t>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ADBU</a:t>
            </a:r>
          </a:p>
        </p:txBody>
      </p:sp>
    </p:spTree>
    <p:extLst>
      <p:ext uri="{BB962C8B-B14F-4D97-AF65-F5344CB8AC3E}">
        <p14:creationId xmlns:p14="http://schemas.microsoft.com/office/powerpoint/2010/main" val="11693447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074545-42A0-4DA6-9C55-8FAC389B783F}" type="slidenum">
              <a:rPr lang="fr-FR" smtClean="0"/>
              <a:t>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ADBU</a:t>
            </a:r>
          </a:p>
        </p:txBody>
      </p:sp>
    </p:spTree>
    <p:extLst>
      <p:ext uri="{BB962C8B-B14F-4D97-AF65-F5344CB8AC3E}">
        <p14:creationId xmlns:p14="http://schemas.microsoft.com/office/powerpoint/2010/main" val="33414017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074545-42A0-4DA6-9C55-8FAC389B783F}" type="slidenum">
              <a:rPr lang="fr-FR" smtClean="0"/>
              <a:t>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ADBU</a:t>
            </a:r>
          </a:p>
        </p:txBody>
      </p:sp>
    </p:spTree>
    <p:extLst>
      <p:ext uri="{BB962C8B-B14F-4D97-AF65-F5344CB8AC3E}">
        <p14:creationId xmlns:p14="http://schemas.microsoft.com/office/powerpoint/2010/main" val="36820658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074545-42A0-4DA6-9C55-8FAC389B783F}" type="slidenum">
              <a:rPr lang="fr-FR" smtClean="0"/>
              <a:t>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ADBU</a:t>
            </a:r>
          </a:p>
        </p:txBody>
      </p:sp>
    </p:spTree>
    <p:extLst>
      <p:ext uri="{BB962C8B-B14F-4D97-AF65-F5344CB8AC3E}">
        <p14:creationId xmlns:p14="http://schemas.microsoft.com/office/powerpoint/2010/main" val="36485385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074545-42A0-4DA6-9C55-8FAC389B783F}" type="slidenum">
              <a:rPr lang="fr-FR" smtClean="0"/>
              <a:t>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ADBU</a:t>
            </a:r>
          </a:p>
        </p:txBody>
      </p:sp>
    </p:spTree>
    <p:extLst>
      <p:ext uri="{BB962C8B-B14F-4D97-AF65-F5344CB8AC3E}">
        <p14:creationId xmlns:p14="http://schemas.microsoft.com/office/powerpoint/2010/main" val="17212205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074545-42A0-4DA6-9C55-8FAC389B783F}" type="slidenum">
              <a:rPr lang="fr-FR" smtClean="0"/>
              <a:t>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ADBU</a:t>
            </a:r>
          </a:p>
        </p:txBody>
      </p:sp>
    </p:spTree>
    <p:extLst>
      <p:ext uri="{BB962C8B-B14F-4D97-AF65-F5344CB8AC3E}">
        <p14:creationId xmlns:p14="http://schemas.microsoft.com/office/powerpoint/2010/main" val="1947654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074545-42A0-4DA6-9C55-8FAC389B783F}" type="slidenum">
              <a:rPr lang="fr-FR" smtClean="0"/>
              <a:t>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ADBU</a:t>
            </a:r>
          </a:p>
        </p:txBody>
      </p:sp>
    </p:spTree>
    <p:extLst>
      <p:ext uri="{BB962C8B-B14F-4D97-AF65-F5344CB8AC3E}">
        <p14:creationId xmlns:p14="http://schemas.microsoft.com/office/powerpoint/2010/main" val="20304461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074545-42A0-4DA6-9C55-8FAC389B783F}" type="slidenum">
              <a:rPr lang="fr-FR" smtClean="0"/>
              <a:t>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ADBU</a:t>
            </a:r>
          </a:p>
        </p:txBody>
      </p:sp>
    </p:spTree>
    <p:extLst>
      <p:ext uri="{BB962C8B-B14F-4D97-AF65-F5344CB8AC3E}">
        <p14:creationId xmlns:p14="http://schemas.microsoft.com/office/powerpoint/2010/main" val="31818245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074545-42A0-4DA6-9C55-8FAC389B783F}" type="slidenum">
              <a:rPr lang="fr-FR" smtClean="0"/>
              <a:t>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ADBU</a:t>
            </a:r>
          </a:p>
        </p:txBody>
      </p:sp>
    </p:spTree>
    <p:extLst>
      <p:ext uri="{BB962C8B-B14F-4D97-AF65-F5344CB8AC3E}">
        <p14:creationId xmlns:p14="http://schemas.microsoft.com/office/powerpoint/2010/main" val="8204905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074545-42A0-4DA6-9C55-8FAC389B783F}" type="slidenum">
              <a:rPr lang="fr-FR" smtClean="0"/>
              <a:t>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ADBU</a:t>
            </a:r>
          </a:p>
        </p:txBody>
      </p:sp>
    </p:spTree>
    <p:extLst>
      <p:ext uri="{BB962C8B-B14F-4D97-AF65-F5344CB8AC3E}">
        <p14:creationId xmlns:p14="http://schemas.microsoft.com/office/powerpoint/2010/main" val="42916220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074545-42A0-4DA6-9C55-8FAC389B783F}" type="slidenum">
              <a:rPr lang="fr-FR" smtClean="0"/>
              <a:t>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ADBU</a:t>
            </a:r>
          </a:p>
        </p:txBody>
      </p:sp>
    </p:spTree>
    <p:extLst>
      <p:ext uri="{BB962C8B-B14F-4D97-AF65-F5344CB8AC3E}">
        <p14:creationId xmlns:p14="http://schemas.microsoft.com/office/powerpoint/2010/main" val="5121775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074545-42A0-4DA6-9C55-8FAC389B783F}" type="slidenum">
              <a:rPr lang="fr-FR" smtClean="0"/>
              <a:t>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ADBU</a:t>
            </a:r>
          </a:p>
        </p:txBody>
      </p:sp>
    </p:spTree>
    <p:extLst>
      <p:ext uri="{BB962C8B-B14F-4D97-AF65-F5344CB8AC3E}">
        <p14:creationId xmlns:p14="http://schemas.microsoft.com/office/powerpoint/2010/main" val="17253665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074545-42A0-4DA6-9C55-8FAC389B783F}" type="slidenum">
              <a:rPr lang="fr-FR" smtClean="0"/>
              <a:t>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ADBU</a:t>
            </a:r>
          </a:p>
        </p:txBody>
      </p:sp>
    </p:spTree>
    <p:extLst>
      <p:ext uri="{BB962C8B-B14F-4D97-AF65-F5344CB8AC3E}">
        <p14:creationId xmlns:p14="http://schemas.microsoft.com/office/powerpoint/2010/main" val="41583455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074545-42A0-4DA6-9C55-8FAC389B783F}" type="slidenum">
              <a:rPr lang="fr-FR" smtClean="0"/>
              <a:t>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ADBU</a:t>
            </a:r>
          </a:p>
        </p:txBody>
      </p:sp>
    </p:spTree>
    <p:extLst>
      <p:ext uri="{BB962C8B-B14F-4D97-AF65-F5344CB8AC3E}">
        <p14:creationId xmlns:p14="http://schemas.microsoft.com/office/powerpoint/2010/main" val="3648659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rgbClr val="C60086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Nom de l’initiative, titre de la journée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8B8E3-E354-426E-BA0F-19AF2B8677AC}" type="slidenum">
              <a:rPr lang="fr-FR" smtClean="0"/>
              <a:t>‹N°›</a:t>
            </a:fld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" y="344488"/>
            <a:ext cx="4321230" cy="1767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7529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Nom de l’initiative, titre de la journée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8B8E3-E354-426E-BA0F-19AF2B8677AC}" type="slidenum">
              <a:rPr lang="fr-FR" smtClean="0"/>
              <a:t>‹N°›</a:t>
            </a:fld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77255" y="5228492"/>
            <a:ext cx="1676545" cy="1127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2897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Nom de l’initiative, titre de la journée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8B8E3-E354-426E-BA0F-19AF2B8677AC}" type="slidenum">
              <a:rPr lang="fr-FR" smtClean="0"/>
              <a:t>‹N°›</a:t>
            </a:fld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77255" y="5228492"/>
            <a:ext cx="1676545" cy="1127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75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60086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Nom de l’initiative, titre de la journée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8B8E3-E354-426E-BA0F-19AF2B8677AC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77255" y="5228492"/>
            <a:ext cx="1676545" cy="1127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226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Nom de l’initiative, titre de la journée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8B8E3-E354-426E-BA0F-19AF2B8677AC}" type="slidenum">
              <a:rPr lang="fr-FR" smtClean="0"/>
              <a:t>‹N°›</a:t>
            </a:fld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77255" y="5228492"/>
            <a:ext cx="1676545" cy="1127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587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Nom de l’initiative, titre de la journée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8B8E3-E354-426E-BA0F-19AF2B8677AC}" type="slidenum">
              <a:rPr lang="fr-FR" smtClean="0"/>
              <a:t>‹N°›</a:t>
            </a:fld>
            <a:endParaRPr lang="fr-FR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77255" y="5228492"/>
            <a:ext cx="1676545" cy="1127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480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Nom de l’initiative, titre de la journée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8B8E3-E354-426E-BA0F-19AF2B8677AC}" type="slidenum">
              <a:rPr lang="fr-FR" smtClean="0"/>
              <a:t>‹N°›</a:t>
            </a:fld>
            <a:endParaRPr lang="fr-FR"/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77255" y="5228492"/>
            <a:ext cx="1676545" cy="1127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981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Nom de l’initiative, titre de la journée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8B8E3-E354-426E-BA0F-19AF2B8677AC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77255" y="5228492"/>
            <a:ext cx="1676545" cy="1127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936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Nom de l’initiative, titre de la journée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8B8E3-E354-426E-BA0F-19AF2B8677AC}" type="slidenum">
              <a:rPr lang="fr-FR" smtClean="0"/>
              <a:t>‹N°›</a:t>
            </a:fld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77255" y="5228492"/>
            <a:ext cx="1676545" cy="1127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8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Nom de l’initiative, titre de la journée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8B8E3-E354-426E-BA0F-19AF2B8677AC}" type="slidenum">
              <a:rPr lang="fr-FR" smtClean="0"/>
              <a:t>‹N°›</a:t>
            </a:fld>
            <a:endParaRPr lang="fr-FR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77255" y="5228492"/>
            <a:ext cx="1676545" cy="1127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498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Nom de l’initiative, titre de la journée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8B8E3-E354-426E-BA0F-19AF2B8677AC}" type="slidenum">
              <a:rPr lang="fr-FR" smtClean="0"/>
              <a:t>‹N°›</a:t>
            </a:fld>
            <a:endParaRPr lang="fr-FR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77255" y="5228492"/>
            <a:ext cx="1676545" cy="1127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367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659124" y="6356350"/>
            <a:ext cx="48737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C60086"/>
                </a:solidFill>
              </a:defRPr>
            </a:lvl1pPr>
          </a:lstStyle>
          <a:p>
            <a:r>
              <a:rPr lang="fr-FR" dirty="0"/>
              <a:t>Nom de l’initiative, titre de la journée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fld id="{43F8B8E3-E354-426E-BA0F-19AF2B8677AC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5063" y="6412039"/>
            <a:ext cx="823609" cy="290322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772170" y="6354246"/>
            <a:ext cx="7328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ADBU</a:t>
            </a:r>
          </a:p>
        </p:txBody>
      </p:sp>
    </p:spTree>
    <p:extLst>
      <p:ext uri="{BB962C8B-B14F-4D97-AF65-F5344CB8AC3E}">
        <p14:creationId xmlns:p14="http://schemas.microsoft.com/office/powerpoint/2010/main" val="1414201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C60086"/>
          </a:solidFill>
          <a:latin typeface="Helvetica" panose="020B0604020202020204" pitchFamily="34" charset="0"/>
          <a:ea typeface="+mj-ea"/>
          <a:cs typeface="Helvetica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7.png"/><Relationship Id="rId5" Type="http://schemas.openxmlformats.org/officeDocument/2006/relationships/hyperlink" Target="mailto:marie.lissart@univ-perp.fr" TargetMode="Externa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hyperlink" Target="mailto:nicole.goetgheluck@insa-lyon.fr" TargetMode="External"/><Relationship Id="rId5" Type="http://schemas.openxmlformats.org/officeDocument/2006/relationships/image" Target="../media/image28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9.png"/><Relationship Id="rId5" Type="http://schemas.openxmlformats.org/officeDocument/2006/relationships/hyperlink" Target="mailto:elise.nelson@univ-lille3.fr" TargetMode="Externa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6" Type="http://schemas.openxmlformats.org/officeDocument/2006/relationships/hyperlink" Target="mailto:herve.lemen@univ-brest.fr" TargetMode="External"/><Relationship Id="rId5" Type="http://schemas.openxmlformats.org/officeDocument/2006/relationships/image" Target="../media/image22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0.png"/><Relationship Id="rId5" Type="http://schemas.openxmlformats.org/officeDocument/2006/relationships/hyperlink" Target="mailto:nathalie.clot@univ-angers.fr" TargetMode="Externa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1.png"/><Relationship Id="rId5" Type="http://schemas.openxmlformats.org/officeDocument/2006/relationships/hyperlink" Target="mailto:louise.daguet@univ-reims.fr" TargetMode="Externa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2.png"/><Relationship Id="rId5" Type="http://schemas.openxmlformats.org/officeDocument/2006/relationships/hyperlink" Target="mailto:jean-michel.maffre-delastens@unicaen.fr" TargetMode="Externa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6" Type="http://schemas.openxmlformats.org/officeDocument/2006/relationships/hyperlink" Target="mailto:nicole.goetgheluck@insa-lyon.fr" TargetMode="External"/><Relationship Id="rId5" Type="http://schemas.openxmlformats.org/officeDocument/2006/relationships/image" Target="../media/image28.pn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hyperlink" Target="mailto:elise.nelson@univ-lille.fr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6" Type="http://schemas.openxmlformats.org/officeDocument/2006/relationships/hyperlink" Target="mailto:natacha.leclercq-varlan@univ-lille.fr" TargetMode="External"/><Relationship Id="rId5" Type="http://schemas.openxmlformats.org/officeDocument/2006/relationships/image" Target="../media/image33.png"/><Relationship Id="rId4" Type="http://schemas.openxmlformats.org/officeDocument/2006/relationships/hyperlink" Target="http://www.ubib.fr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6" Type="http://schemas.openxmlformats.org/officeDocument/2006/relationships/hyperlink" Target="mailto:david.benoist@biusante.parisdescartes.fr" TargetMode="External"/><Relationship Id="rId5" Type="http://schemas.openxmlformats.org/officeDocument/2006/relationships/image" Target="../media/image34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hyperlink" Target="mailto:claire.josserand@enseignementsup.gouv.fr" TargetMode="External"/><Relationship Id="rId5" Type="http://schemas.openxmlformats.org/officeDocument/2006/relationships/image" Target="../media/image7.png"/><Relationship Id="rId10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7.png"/><Relationship Id="rId5" Type="http://schemas.openxmlformats.org/officeDocument/2006/relationships/hyperlink" Target="mailto:marie.lissart@univ-perp.fr" TargetMode="External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5" Type="http://schemas.openxmlformats.org/officeDocument/2006/relationships/hyperlink" Target="mailto:laurence.crohem@univ-lille.fr" TargetMode="External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.png"/><Relationship Id="rId4" Type="http://schemas.openxmlformats.org/officeDocument/2006/relationships/hyperlink" Target="mailto:helene.saada@univ-reunion.fr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6.png"/><Relationship Id="rId5" Type="http://schemas.openxmlformats.org/officeDocument/2006/relationships/hyperlink" Target="mailto:bu@univ-paris2.fr" TargetMode="External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5.png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mailto:sylvie.deville@univ-lorraine.fr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8.jpg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0.jpeg"/><Relationship Id="rId5" Type="http://schemas.openxmlformats.org/officeDocument/2006/relationships/image" Target="../media/image5.png"/><Relationship Id="rId4" Type="http://schemas.openxmlformats.org/officeDocument/2006/relationships/hyperlink" Target="mailto:david.aymonin@abes.fr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6.jpg"/><Relationship Id="rId5" Type="http://schemas.openxmlformats.org/officeDocument/2006/relationships/hyperlink" Target="mailto:gildas.illien@mnhn.fr" TargetMode="External"/><Relationship Id="rId4" Type="http://schemas.openxmlformats.org/officeDocument/2006/relationships/image" Target="../media/image2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7.png"/><Relationship Id="rId5" Type="http://schemas.openxmlformats.org/officeDocument/2006/relationships/hyperlink" Target="mailto:marie.lissart@univ-perp.fr" TargetMode="External"/><Relationship Id="rId4" Type="http://schemas.openxmlformats.org/officeDocument/2006/relationships/image" Target="../media/image2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1.jpg"/><Relationship Id="rId5" Type="http://schemas.openxmlformats.org/officeDocument/2006/relationships/hyperlink" Target="mailto:caraco@unistra.fr" TargetMode="External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hyperlink" Target="mailto:dominique.rouger@univ-st-etienne.fr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2.jpg"/><Relationship Id="rId5" Type="http://schemas.openxmlformats.org/officeDocument/2006/relationships/hyperlink" Target="mailto:frederic.durand@univ-lyon1.fr" TargetMode="External"/><Relationship Id="rId4" Type="http://schemas.openxmlformats.org/officeDocument/2006/relationships/image" Target="../media/image2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5.png"/><Relationship Id="rId4" Type="http://schemas.openxmlformats.org/officeDocument/2006/relationships/image" Target="../media/image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3.jpg"/><Relationship Id="rId5" Type="http://schemas.openxmlformats.org/officeDocument/2006/relationships/hyperlink" Target="mailto:bu.formations@univ-lyon3.fr" TargetMode="External"/><Relationship Id="rId4" Type="http://schemas.openxmlformats.org/officeDocument/2006/relationships/image" Target="../media/image2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4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4.png"/><Relationship Id="rId5" Type="http://schemas.openxmlformats.org/officeDocument/2006/relationships/hyperlink" Target="mailto:gregory.miura@u-bordeaux-montaigne.fr" TargetMode="External"/><Relationship Id="rId4" Type="http://schemas.openxmlformats.org/officeDocument/2006/relationships/image" Target="../media/image2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6.png"/><Relationship Id="rId5" Type="http://schemas.openxmlformats.org/officeDocument/2006/relationships/hyperlink" Target="mailto:christele.herve@univ-tours.fr" TargetMode="External"/><Relationship Id="rId4" Type="http://schemas.openxmlformats.org/officeDocument/2006/relationships/image" Target="../media/image2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7.png"/><Relationship Id="rId5" Type="http://schemas.openxmlformats.org/officeDocument/2006/relationships/hyperlink" Target="mailto:katie.brzustowski-vaisse@u-bordeaux.fr" TargetMode="External"/><Relationship Id="rId4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6.png"/><Relationship Id="rId7" Type="http://schemas.openxmlformats.org/officeDocument/2006/relationships/hyperlink" Target="https://portail.bu.dauphine.fr/qorail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png"/><Relationship Id="rId11" Type="http://schemas.openxmlformats.org/officeDocument/2006/relationships/image" Target="../media/image17.png"/><Relationship Id="rId5" Type="http://schemas.openxmlformats.org/officeDocument/2006/relationships/hyperlink" Target="mailto:delphine.pillet@dauphine.fr" TargetMode="External"/><Relationship Id="rId10" Type="http://schemas.openxmlformats.org/officeDocument/2006/relationships/image" Target="../media/image16.png"/><Relationship Id="rId4" Type="http://schemas.openxmlformats.org/officeDocument/2006/relationships/hyperlink" Target="mailto:amandine.wallon@dauphine.fr" TargetMode="External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6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8.png"/><Relationship Id="rId5" Type="http://schemas.openxmlformats.org/officeDocument/2006/relationships/hyperlink" Target="mailto:david.benoist@biusante.parisdescartes.fr" TargetMode="Externa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1.png"/><Relationship Id="rId5" Type="http://schemas.openxmlformats.org/officeDocument/2006/relationships/image" Target="../media/image5.png"/><Relationship Id="rId4" Type="http://schemas.openxmlformats.org/officeDocument/2006/relationships/hyperlink" Target="mailto:formation-publics@bulac.fr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hyperlink" Target="mailto:herve.lemen@univ-brest.fr" TargetMode="External"/><Relationship Id="rId5" Type="http://schemas.openxmlformats.org/officeDocument/2006/relationships/image" Target="../media/image22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myriam.gorsse@sorbonne-universite.fr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4.png"/><Relationship Id="rId4" Type="http://schemas.openxmlformats.org/officeDocument/2006/relationships/image" Target="../media/image2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6.jpg"/><Relationship Id="rId5" Type="http://schemas.openxmlformats.org/officeDocument/2006/relationships/hyperlink" Target="mailto:gildas.illien@mnhn.fr" TargetMode="Externa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="" xmlns:a16="http://schemas.microsoft.com/office/drawing/2014/main" id="{DFC141E0-1C09-453B-A8DF-F15579033E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9531" y="-36213"/>
            <a:ext cx="6852469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67531" y="2251801"/>
            <a:ext cx="8579669" cy="3442710"/>
          </a:xfrm>
        </p:spPr>
        <p:txBody>
          <a:bodyPr>
            <a:normAutofit/>
          </a:bodyPr>
          <a:lstStyle/>
          <a:p>
            <a:pPr algn="l">
              <a:spcBef>
                <a:spcPts val="1800"/>
              </a:spcBef>
              <a:spcAft>
                <a:spcPts val="600"/>
              </a:spcAft>
            </a:pPr>
            <a:r>
              <a:rPr lang="fr-FR" sz="5400" b="1" dirty="0" smtClean="0">
                <a:solidFill>
                  <a:schemeClr val="tx1"/>
                </a:solidFill>
              </a:rPr>
              <a:t>Les bibliothèques </a:t>
            </a:r>
            <a:r>
              <a:rPr lang="fr-FR" sz="5400" b="1" dirty="0">
                <a:solidFill>
                  <a:schemeClr val="tx1"/>
                </a:solidFill>
              </a:rPr>
              <a:t>universitaires</a:t>
            </a:r>
            <a:r>
              <a:rPr lang="fr-FR" sz="5400" dirty="0">
                <a:solidFill>
                  <a:srgbClr val="C60086"/>
                </a:solidFill>
              </a:rPr>
              <a:t/>
            </a:r>
            <a:br>
              <a:rPr lang="fr-FR" sz="5400" dirty="0">
                <a:solidFill>
                  <a:srgbClr val="C60086"/>
                </a:solidFill>
              </a:rPr>
            </a:br>
            <a:r>
              <a:rPr lang="fr-FR" sz="5400" dirty="0" smtClean="0"/>
              <a:t>pour </a:t>
            </a:r>
            <a:r>
              <a:rPr lang="fr-FR" sz="5400" dirty="0"/>
              <a:t>une information fiable et de qualité</a:t>
            </a:r>
            <a:endParaRPr lang="fr-FR" sz="5400" b="1" dirty="0">
              <a:solidFill>
                <a:srgbClr val="C60086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5911913" y="6384554"/>
            <a:ext cx="46625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Lancement du programme – 05 juin 2018</a:t>
            </a:r>
            <a:endParaRPr lang="fr-FR" b="1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3758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="" xmlns:a16="http://schemas.microsoft.com/office/drawing/2014/main" id="{43D8B91C-9DE4-4112-9FF5-55028C2565F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233" r="85462"/>
          <a:stretch/>
        </p:blipFill>
        <p:spPr>
          <a:xfrm>
            <a:off x="1" y="4886036"/>
            <a:ext cx="1566862" cy="1971964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="" xmlns:a16="http://schemas.microsoft.com/office/drawing/2014/main" id="{566D7B20-4D5C-4B31-B152-23F422663CF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60" b="50955"/>
          <a:stretch/>
        </p:blipFill>
        <p:spPr>
          <a:xfrm>
            <a:off x="8124824" y="0"/>
            <a:ext cx="3657957" cy="3362036"/>
          </a:xfrm>
          <a:prstGeom prst="rect">
            <a:avLst/>
          </a:prstGeom>
        </p:spPr>
      </p:pic>
      <p:pic>
        <p:nvPicPr>
          <p:cNvPr id="7" name="Espace réservé du contenu 6" descr="csm_logo-reunion_15e5e93e9a.pn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7367700" y="2605190"/>
            <a:ext cx="1803175" cy="1638095"/>
          </a:xfrm>
        </p:spPr>
      </p:pic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83143" y="2309567"/>
            <a:ext cx="5099900" cy="4185501"/>
          </a:xfrm>
        </p:spPr>
        <p:txBody>
          <a:bodyPr>
            <a:no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sz="2400" dirty="0" smtClean="0"/>
              <a:t>Le module « évaluation </a:t>
            </a:r>
            <a:r>
              <a:rPr lang="fr-FR" sz="2400" dirty="0"/>
              <a:t>de </a:t>
            </a:r>
            <a:r>
              <a:rPr lang="fr-FR" sz="2400" dirty="0" smtClean="0"/>
              <a:t>l'information » du C2i / PIX de Perpignan est pris en charge par la bibliothèque.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sz="2400" dirty="0" smtClean="0"/>
              <a:t>Le contenu est établi en binôme avec les enseignants : fiabilité d’un site Internet, sérieux des auteurs qui se présentent comme journalistes, ligne éditoriale.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sz="2400" dirty="0" smtClean="0"/>
              <a:t>Une trentaine de séances de formation en présentiel par an.</a:t>
            </a:r>
          </a:p>
        </p:txBody>
      </p:sp>
      <p:sp>
        <p:nvSpPr>
          <p:cNvPr id="6" name="Espace réservé du pied de page 7"/>
          <p:cNvSpPr txBox="1">
            <a:spLocks/>
          </p:cNvSpPr>
          <p:nvPr/>
        </p:nvSpPr>
        <p:spPr>
          <a:xfrm>
            <a:off x="3621024" y="6292850"/>
            <a:ext cx="48737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Les bibliothèques universitaires </a:t>
            </a:r>
            <a:r>
              <a:rPr kumimoji="0" lang="fr-FR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6008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pour une information fiable et de qualité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C6008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288409" y="240766"/>
            <a:ext cx="6008017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400" b="1" dirty="0" smtClean="0">
                <a:solidFill>
                  <a:srgbClr val="C6008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Des compétences informationnelles dans PIX</a:t>
            </a:r>
            <a:endParaRPr lang="fr-FR" sz="4400" b="1" dirty="0">
              <a:solidFill>
                <a:srgbClr val="C60086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5283043" y="2973699"/>
            <a:ext cx="6570481" cy="2122939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La BU est en charge du module d’évaluation de l’info du C2i / PIX à Perpignan</a:t>
            </a:r>
            <a:endParaRPr lang="fr-FR" sz="2800" b="1" dirty="0">
              <a:solidFill>
                <a:schemeClr val="accent1">
                  <a:lumMod val="7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315790" y="5320716"/>
            <a:ext cx="500823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>
                <a:latin typeface="Helvetica" panose="020B0604020202020204" pitchFamily="34" charset="0"/>
                <a:cs typeface="Helvetica" panose="020B0604020202020204" pitchFamily="34" charset="0"/>
              </a:rPr>
              <a:t>Contact : </a:t>
            </a:r>
            <a:endParaRPr lang="fr-FR" sz="24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fr-FR" sz="2400" dirty="0" smtClean="0">
                <a:latin typeface="Helvetica" panose="020B0604020202020204" pitchFamily="34" charset="0"/>
                <a:cs typeface="Helvetica" panose="020B0604020202020204" pitchFamily="34" charset="0"/>
                <a:hlinkClick r:id="rId5"/>
              </a:rPr>
              <a:t>marie.lissart@univ-perp.fr</a:t>
            </a:r>
            <a:r>
              <a:rPr lang="fr-FR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endParaRPr lang="fr-FR" sz="2400" u="sng" dirty="0">
              <a:solidFill>
                <a:srgbClr val="0070C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432" y="247026"/>
            <a:ext cx="2352675" cy="194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707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>
            <a:extLst>
              <a:ext uri="{FF2B5EF4-FFF2-40B4-BE49-F238E27FC236}">
                <a16:creationId xmlns="" xmlns:a16="http://schemas.microsoft.com/office/drawing/2014/main" id="{566D7B20-4D5C-4B31-B152-23F422663CF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60" b="50955"/>
          <a:stretch/>
        </p:blipFill>
        <p:spPr>
          <a:xfrm>
            <a:off x="8124824" y="0"/>
            <a:ext cx="3657957" cy="3362036"/>
          </a:xfrm>
          <a:prstGeom prst="rect">
            <a:avLst/>
          </a:prstGeom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780313" y="649589"/>
            <a:ext cx="5878278" cy="2781108"/>
          </a:xfrm>
          <a:noFill/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4800" b="1" dirty="0" smtClean="0">
                <a:solidFill>
                  <a:srgbClr val="C6008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Des compétences informationnelles pour les élèves ingénieurs</a:t>
            </a:r>
            <a:endParaRPr lang="fr-FR" sz="48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b="1" dirty="0">
                <a:solidFill>
                  <a:schemeClr val="tx1"/>
                </a:solidFill>
              </a:rPr>
              <a:t>Les bibliothèques </a:t>
            </a:r>
            <a:r>
              <a:rPr lang="fr-FR" b="1" dirty="0" smtClean="0">
                <a:solidFill>
                  <a:schemeClr val="tx1"/>
                </a:solidFill>
              </a:rPr>
              <a:t>universitaires </a:t>
            </a:r>
            <a:r>
              <a:rPr lang="fr-FR" dirty="0"/>
              <a:t>pour une information fiable et de qualité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="" xmlns:a16="http://schemas.microsoft.com/office/drawing/2014/main" id="{43D8B91C-9DE4-4112-9FF5-55028C2565F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233" r="85462"/>
          <a:stretch/>
        </p:blipFill>
        <p:spPr>
          <a:xfrm>
            <a:off x="1" y="4886036"/>
            <a:ext cx="1566862" cy="1971964"/>
          </a:xfrm>
          <a:prstGeom prst="rect">
            <a:avLst/>
          </a:prstGeom>
        </p:spPr>
      </p:pic>
      <p:sp>
        <p:nvSpPr>
          <p:cNvPr id="4" name="AutoShape 2" descr="https://lh3.googleusercontent.com/d_ynXuTrZXkp4XHNkFznQEJClo40lBKvvPd4r-Zab3V88WIDQvAC6muPAgSdqo3BBEy_wzEQJtSKbE_yDqwR570Yl-2DUCEk-AIUPAuByfTh7locMBR8iIc3Y9vkMiIGRHG2XD1c"/>
          <p:cNvSpPr>
            <a:spLocks noChangeAspect="1" noChangeArrowheads="1"/>
          </p:cNvSpPr>
          <p:nvPr/>
        </p:nvSpPr>
        <p:spPr bwMode="auto">
          <a:xfrm>
            <a:off x="38100" y="-84138"/>
            <a:ext cx="5915025" cy="923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9132" y="685800"/>
            <a:ext cx="3990975" cy="1143000"/>
          </a:xfrm>
          <a:prstGeom prst="rect">
            <a:avLst/>
          </a:prstGeom>
        </p:spPr>
      </p:pic>
      <p:sp>
        <p:nvSpPr>
          <p:cNvPr id="10" name="Espace réservé du contenu 2"/>
          <p:cNvSpPr txBox="1">
            <a:spLocks/>
          </p:cNvSpPr>
          <p:nvPr/>
        </p:nvSpPr>
        <p:spPr>
          <a:xfrm>
            <a:off x="669132" y="2165284"/>
            <a:ext cx="4943040" cy="4037157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400" dirty="0" smtClean="0"/>
              <a:t>Un enseignement intégré dans la maquette de formation de l’INSA Lyon permet la </a:t>
            </a:r>
            <a:r>
              <a:rPr lang="fr-FR" sz="2400" dirty="0"/>
              <a:t>construction et l'évaluation des compétences informationnelles tout au long du </a:t>
            </a:r>
            <a:r>
              <a:rPr lang="fr-FR" sz="2400" dirty="0" smtClean="0"/>
              <a:t>cursus.</a:t>
            </a:r>
          </a:p>
          <a:p>
            <a:pPr marL="0" indent="0">
              <a:buNone/>
            </a:pPr>
            <a:r>
              <a:rPr lang="fr-FR" sz="2400" dirty="0"/>
              <a:t>U</a:t>
            </a:r>
            <a:r>
              <a:rPr lang="fr-FR" sz="2400" dirty="0" smtClean="0"/>
              <a:t>n </a:t>
            </a:r>
            <a:r>
              <a:rPr lang="fr-FR" sz="2400" dirty="0"/>
              <a:t>référentiel de formation pour les compétences informationnelles de </a:t>
            </a:r>
            <a:r>
              <a:rPr lang="fr-FR" sz="2400" dirty="0" smtClean="0"/>
              <a:t>l'ingénieur intègre </a:t>
            </a:r>
            <a:r>
              <a:rPr lang="fr-FR" sz="2400" dirty="0"/>
              <a:t>des critères d'évaluations des situations d'apprentissage et d'évaluation</a:t>
            </a:r>
            <a:endParaRPr lang="fr-FR" sz="2400" dirty="0" smtClean="0"/>
          </a:p>
        </p:txBody>
      </p:sp>
      <p:sp>
        <p:nvSpPr>
          <p:cNvPr id="9" name="Rectangle à coins arrondis 8"/>
          <p:cNvSpPr/>
          <p:nvPr/>
        </p:nvSpPr>
        <p:spPr>
          <a:xfrm>
            <a:off x="5818467" y="3430697"/>
            <a:ext cx="6134047" cy="1859975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800" b="1" dirty="0">
                <a:solidFill>
                  <a:schemeClr val="accent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Un enseignement innovant pour développer les compétences informationnelles des étudiants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770112" y="5539175"/>
            <a:ext cx="42158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>
                <a:latin typeface="Helvetica" panose="020B0604020202020204" pitchFamily="34" charset="0"/>
                <a:cs typeface="Helvetica" panose="020B0604020202020204" pitchFamily="34" charset="0"/>
              </a:rPr>
              <a:t>Contact : </a:t>
            </a:r>
            <a:endParaRPr lang="fr-FR" sz="24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fr-FR" sz="2200" dirty="0" smtClean="0">
                <a:latin typeface="Helvetica" panose="020B0604020202020204" pitchFamily="34" charset="0"/>
                <a:cs typeface="Helvetica" panose="020B0604020202020204" pitchFamily="34" charset="0"/>
                <a:hlinkClick r:id="rId6"/>
              </a:rPr>
              <a:t>nicole.goetgheluck@insa-lyon.fr</a:t>
            </a:r>
            <a:r>
              <a:rPr lang="fr-FR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 </a:t>
            </a:r>
            <a:endParaRPr lang="fr-FR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1563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>
            <a:extLst>
              <a:ext uri="{FF2B5EF4-FFF2-40B4-BE49-F238E27FC236}">
                <a16:creationId xmlns="" xmlns:a16="http://schemas.microsoft.com/office/drawing/2014/main" id="{566D7B20-4D5C-4B31-B152-23F422663CF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60" b="50955"/>
          <a:stretch/>
        </p:blipFill>
        <p:spPr>
          <a:xfrm>
            <a:off x="8124824" y="-63374"/>
            <a:ext cx="3657957" cy="3362036"/>
          </a:xfrm>
          <a:prstGeom prst="rect">
            <a:avLst/>
          </a:prstGeom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780313" y="950077"/>
            <a:ext cx="5878278" cy="4037157"/>
          </a:xfrm>
          <a:noFill/>
        </p:spPr>
        <p:txBody>
          <a:bodyPr>
            <a:normAutofit/>
          </a:bodyPr>
          <a:lstStyle/>
          <a:p>
            <a:pPr marL="0" indent="0">
              <a:buNone/>
            </a:pPr>
            <a:endParaRPr lang="fr-FR" sz="2400" dirty="0" smtClean="0"/>
          </a:p>
          <a:p>
            <a:pPr marL="0" indent="0">
              <a:buNone/>
            </a:pPr>
            <a:endParaRPr lang="fr-FR" sz="2400" dirty="0" smtClean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b="1" dirty="0">
                <a:solidFill>
                  <a:schemeClr val="tx1"/>
                </a:solidFill>
              </a:rPr>
              <a:t>Les bibliothèques </a:t>
            </a:r>
            <a:r>
              <a:rPr lang="fr-FR" b="1" dirty="0" smtClean="0">
                <a:solidFill>
                  <a:schemeClr val="tx1"/>
                </a:solidFill>
              </a:rPr>
              <a:t>universitaires </a:t>
            </a:r>
            <a:r>
              <a:rPr lang="fr-FR" dirty="0"/>
              <a:t>pour une information fiable et de qualité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="" xmlns:a16="http://schemas.microsoft.com/office/drawing/2014/main" id="{43D8B91C-9DE4-4112-9FF5-55028C2565F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233" r="85462"/>
          <a:stretch/>
        </p:blipFill>
        <p:spPr>
          <a:xfrm>
            <a:off x="1" y="4886036"/>
            <a:ext cx="1566862" cy="1971964"/>
          </a:xfrm>
          <a:prstGeom prst="rect">
            <a:avLst/>
          </a:prstGeom>
        </p:spPr>
      </p:pic>
      <p:sp>
        <p:nvSpPr>
          <p:cNvPr id="10" name="Espace réservé du contenu 2"/>
          <p:cNvSpPr txBox="1">
            <a:spLocks/>
          </p:cNvSpPr>
          <p:nvPr/>
        </p:nvSpPr>
        <p:spPr>
          <a:xfrm>
            <a:off x="239487" y="1844117"/>
            <a:ext cx="4943040" cy="4583843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400" dirty="0" smtClean="0"/>
              <a:t>18h de formation aux compétences informationnelles pour les étudiants en Licence 3</a:t>
            </a:r>
          </a:p>
          <a:p>
            <a:pPr marL="0" indent="0">
              <a:spcBef>
                <a:spcPts val="0"/>
              </a:spcBef>
              <a:buNone/>
            </a:pPr>
            <a:r>
              <a:rPr lang="fr-FR" sz="1200" i="1" dirty="0" smtClean="0"/>
              <a:t>(UE Recherche</a:t>
            </a:r>
            <a:r>
              <a:rPr lang="fr-FR" sz="1200" i="1" dirty="0"/>
              <a:t>, gestion et production de </a:t>
            </a:r>
            <a:r>
              <a:rPr lang="fr-FR" sz="1200" i="1" dirty="0" smtClean="0"/>
              <a:t>l'information)</a:t>
            </a:r>
          </a:p>
          <a:p>
            <a:pPr marL="0" indent="0">
              <a:buNone/>
            </a:pPr>
            <a:r>
              <a:rPr lang="fr-FR" sz="2400" b="1" dirty="0" smtClean="0"/>
              <a:t>Interroger </a:t>
            </a:r>
            <a:r>
              <a:rPr lang="fr-FR" sz="2400" b="1" dirty="0"/>
              <a:t>ses pratiques de </a:t>
            </a:r>
            <a:r>
              <a:rPr lang="fr-FR" sz="2400" b="1" dirty="0" smtClean="0"/>
              <a:t>recherche à travers le sujet des </a:t>
            </a:r>
            <a:r>
              <a:rPr lang="fr-FR" sz="2400" b="1" dirty="0" err="1"/>
              <a:t>F</a:t>
            </a:r>
            <a:r>
              <a:rPr lang="fr-FR" sz="2400" b="1" dirty="0" err="1" smtClean="0"/>
              <a:t>ake</a:t>
            </a:r>
            <a:r>
              <a:rPr lang="fr-FR" sz="2400" b="1" dirty="0" smtClean="0"/>
              <a:t> News</a:t>
            </a:r>
          </a:p>
          <a:p>
            <a:pPr>
              <a:buFontTx/>
              <a:buChar char="-"/>
            </a:pPr>
            <a:r>
              <a:rPr lang="fr-FR" sz="2400" dirty="0" smtClean="0"/>
              <a:t>Marqueurs de fiabilité de l’information</a:t>
            </a:r>
          </a:p>
          <a:p>
            <a:pPr algn="just">
              <a:buFontTx/>
              <a:buChar char="-"/>
            </a:pPr>
            <a:r>
              <a:rPr lang="fr-FR" sz="2400" dirty="0" smtClean="0"/>
              <a:t>Découverte du </a:t>
            </a:r>
            <a:r>
              <a:rPr lang="fr-FR" sz="2400" i="1" dirty="0" err="1" smtClean="0"/>
              <a:t>Decodex</a:t>
            </a:r>
            <a:endParaRPr lang="fr-FR" sz="2400" i="1" dirty="0" smtClean="0"/>
          </a:p>
          <a:p>
            <a:pPr algn="just">
              <a:buFontTx/>
              <a:buChar char="-"/>
            </a:pPr>
            <a:r>
              <a:rPr lang="fr-FR" sz="2400" dirty="0" smtClean="0"/>
              <a:t>Moteurs de recherche alternatifs</a:t>
            </a:r>
          </a:p>
        </p:txBody>
      </p:sp>
      <p:sp>
        <p:nvSpPr>
          <p:cNvPr id="9" name="Rectangle à coins arrondis 8"/>
          <p:cNvSpPr/>
          <p:nvPr/>
        </p:nvSpPr>
        <p:spPr>
          <a:xfrm>
            <a:off x="5531668" y="3031637"/>
            <a:ext cx="6283090" cy="2174106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1000"/>
              </a:spcAft>
            </a:pPr>
            <a:r>
              <a:rPr lang="fr-FR" sz="2800" b="1" dirty="0" smtClean="0">
                <a:solidFill>
                  <a:schemeClr val="accent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Sensibiliser aux questions de validité de l’information</a:t>
            </a:r>
          </a:p>
          <a:p>
            <a:r>
              <a:rPr lang="fr-FR" sz="2800" b="1" dirty="0">
                <a:solidFill>
                  <a:schemeClr val="accent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Interroger ses pratiques de recherche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531667" y="5297893"/>
            <a:ext cx="39779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Contact </a:t>
            </a:r>
            <a:r>
              <a:rPr lang="fr-FR" sz="2400" dirty="0">
                <a:latin typeface="Helvetica" panose="020B0604020202020204" pitchFamily="34" charset="0"/>
                <a:cs typeface="Helvetica" panose="020B0604020202020204" pitchFamily="34" charset="0"/>
              </a:rPr>
              <a:t>: </a:t>
            </a:r>
            <a:endParaRPr lang="fr-FR" sz="24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fr-FR" sz="2400" dirty="0" smtClean="0">
                <a:latin typeface="Helvetica" panose="020B0604020202020204" pitchFamily="34" charset="0"/>
                <a:cs typeface="Helvetica" panose="020B0604020202020204" pitchFamily="34" charset="0"/>
                <a:hlinkClick r:id="rId5"/>
              </a:rPr>
              <a:t>elise.nelson@univ-lille.fr</a:t>
            </a:r>
            <a:r>
              <a:rPr lang="fr-FR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6"/>
          <a:srcRect b="18978"/>
          <a:stretch/>
        </p:blipFill>
        <p:spPr>
          <a:xfrm>
            <a:off x="0" y="0"/>
            <a:ext cx="4101466" cy="1589751"/>
          </a:xfrm>
          <a:prstGeom prst="rect">
            <a:avLst/>
          </a:prstGeom>
        </p:spPr>
      </p:pic>
      <p:sp>
        <p:nvSpPr>
          <p:cNvPr id="12" name="Espace réservé du contenu 2"/>
          <p:cNvSpPr txBox="1">
            <a:spLocks/>
          </p:cNvSpPr>
          <p:nvPr/>
        </p:nvSpPr>
        <p:spPr>
          <a:xfrm>
            <a:off x="5531667" y="269187"/>
            <a:ext cx="6410011" cy="29842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4800" b="1" dirty="0" err="1" smtClean="0">
                <a:solidFill>
                  <a:srgbClr val="C60086"/>
                </a:solidFill>
              </a:rPr>
              <a:t>Fake</a:t>
            </a:r>
            <a:r>
              <a:rPr lang="fr-FR" sz="4800" b="1" dirty="0" smtClean="0">
                <a:solidFill>
                  <a:srgbClr val="C60086"/>
                </a:solidFill>
              </a:rPr>
              <a:t> News et formation aux compétences informationnelles</a:t>
            </a:r>
            <a:endParaRPr lang="fr-FR" sz="4800" b="1" dirty="0"/>
          </a:p>
        </p:txBody>
      </p:sp>
    </p:spTree>
    <p:extLst>
      <p:ext uri="{BB962C8B-B14F-4D97-AF65-F5344CB8AC3E}">
        <p14:creationId xmlns:p14="http://schemas.microsoft.com/office/powerpoint/2010/main" val="1992347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>
            <a:extLst>
              <a:ext uri="{FF2B5EF4-FFF2-40B4-BE49-F238E27FC236}">
                <a16:creationId xmlns="" xmlns:a16="http://schemas.microsoft.com/office/drawing/2014/main" id="{566D7B20-4D5C-4B31-B152-23F422663CF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60" b="50955"/>
          <a:stretch/>
        </p:blipFill>
        <p:spPr>
          <a:xfrm>
            <a:off x="8124824" y="0"/>
            <a:ext cx="3657957" cy="3362036"/>
          </a:xfrm>
          <a:prstGeom prst="rect">
            <a:avLst/>
          </a:prstGeom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980679" y="486065"/>
            <a:ext cx="5662078" cy="4538518"/>
          </a:xfrm>
          <a:noFill/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4800" b="1" dirty="0" smtClean="0">
                <a:solidFill>
                  <a:srgbClr val="C6008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Table ronde : </a:t>
            </a:r>
            <a:r>
              <a:rPr lang="fr-FR" sz="4800" b="1" dirty="0" err="1" smtClean="0">
                <a:solidFill>
                  <a:srgbClr val="C60086"/>
                </a:solidFill>
              </a:rPr>
              <a:t>W</a:t>
            </a:r>
            <a:r>
              <a:rPr lang="fr-FR" sz="4800" b="1" dirty="0" err="1" smtClean="0">
                <a:solidFill>
                  <a:srgbClr val="C6008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ikipedia</a:t>
            </a:r>
            <a:r>
              <a:rPr lang="fr-FR" sz="4800" b="1" dirty="0" smtClean="0">
                <a:solidFill>
                  <a:srgbClr val="C6008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est-il fiable ?</a:t>
            </a:r>
            <a:endParaRPr lang="fr-FR" sz="48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None/>
            </a:pPr>
            <a:endParaRPr lang="fr-FR" sz="2400" dirty="0" smtClean="0"/>
          </a:p>
          <a:p>
            <a:pPr marL="0" indent="0">
              <a:buNone/>
            </a:pPr>
            <a:endParaRPr lang="fr-FR" sz="2400" dirty="0" smtClean="0"/>
          </a:p>
          <a:p>
            <a:pPr marL="0" indent="0">
              <a:buNone/>
            </a:pPr>
            <a:endParaRPr lang="fr-FR" sz="2400" dirty="0" smtClean="0"/>
          </a:p>
          <a:p>
            <a:pPr marL="0" indent="0">
              <a:buNone/>
            </a:pPr>
            <a:endParaRPr lang="fr-FR" sz="2400" dirty="0"/>
          </a:p>
          <a:p>
            <a:pPr marL="0" indent="0">
              <a:buNone/>
            </a:pPr>
            <a:endParaRPr lang="fr-FR" sz="2400" dirty="0" smtClean="0"/>
          </a:p>
          <a:p>
            <a:pPr marL="0" indent="0">
              <a:buNone/>
            </a:pPr>
            <a:endParaRPr lang="fr-FR" sz="2400" dirty="0"/>
          </a:p>
          <a:p>
            <a:pPr marL="0" indent="0">
              <a:buNone/>
            </a:pPr>
            <a:endParaRPr lang="fr-FR" sz="2400" dirty="0" smtClean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b="1" dirty="0">
                <a:solidFill>
                  <a:schemeClr val="tx1"/>
                </a:solidFill>
              </a:rPr>
              <a:t>Les bibliothèques </a:t>
            </a:r>
            <a:r>
              <a:rPr lang="fr-FR" b="1" dirty="0" smtClean="0">
                <a:solidFill>
                  <a:schemeClr val="tx1"/>
                </a:solidFill>
              </a:rPr>
              <a:t>universitaires </a:t>
            </a:r>
            <a:r>
              <a:rPr lang="fr-FR" dirty="0"/>
              <a:t>pour une information fiable et de qualité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="" xmlns:a16="http://schemas.microsoft.com/office/drawing/2014/main" id="{43D8B91C-9DE4-4112-9FF5-55028C2565F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233" r="85462"/>
          <a:stretch/>
        </p:blipFill>
        <p:spPr>
          <a:xfrm>
            <a:off x="1" y="4886036"/>
            <a:ext cx="1566862" cy="1971964"/>
          </a:xfrm>
          <a:prstGeom prst="rect">
            <a:avLst/>
          </a:prstGeom>
        </p:spPr>
      </p:pic>
      <p:sp>
        <p:nvSpPr>
          <p:cNvPr id="7" name="Espace réservé du contenu 2"/>
          <p:cNvSpPr txBox="1">
            <a:spLocks/>
          </p:cNvSpPr>
          <p:nvPr/>
        </p:nvSpPr>
        <p:spPr>
          <a:xfrm>
            <a:off x="362139" y="2545565"/>
            <a:ext cx="5232903" cy="371038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fr-FR" sz="2400" dirty="0" smtClean="0"/>
              <a:t>Table </a:t>
            </a:r>
            <a:r>
              <a:rPr lang="fr-FR" sz="2400" dirty="0"/>
              <a:t>ronde pour comprendre </a:t>
            </a:r>
            <a:r>
              <a:rPr lang="fr-FR" sz="2400" dirty="0" err="1" smtClean="0"/>
              <a:t>Wikipedia</a:t>
            </a:r>
            <a:r>
              <a:rPr lang="fr-FR" sz="2400" dirty="0" smtClean="0"/>
              <a:t> </a:t>
            </a:r>
            <a:r>
              <a:rPr lang="fr-FR" sz="2400" dirty="0"/>
              <a:t>et le travail des </a:t>
            </a:r>
            <a:r>
              <a:rPr lang="fr-FR" sz="2400" dirty="0" smtClean="0"/>
              <a:t>rédacteurs</a:t>
            </a:r>
          </a:p>
          <a:p>
            <a:pPr marL="0" indent="0" algn="just">
              <a:buNone/>
            </a:pPr>
            <a:endParaRPr lang="fr-FR" sz="1000" dirty="0" smtClean="0"/>
          </a:p>
          <a:p>
            <a:pPr algn="just">
              <a:buFont typeface="Wingdings" panose="05000000000000000000" pitchFamily="2" charset="2"/>
              <a:buChar char="ü"/>
            </a:pPr>
            <a:r>
              <a:rPr lang="fr-FR" sz="2400" dirty="0" smtClean="0"/>
              <a:t>principes fondateurs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fr-FR" sz="2400" dirty="0" smtClean="0"/>
              <a:t>processus </a:t>
            </a:r>
            <a:r>
              <a:rPr lang="fr-FR" sz="2400" dirty="0"/>
              <a:t>éditorial </a:t>
            </a:r>
            <a:endParaRPr lang="fr-FR" sz="24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fr-FR" sz="2400" dirty="0" smtClean="0"/>
              <a:t>fonctionnement </a:t>
            </a:r>
            <a:r>
              <a:rPr lang="fr-FR" sz="2400" dirty="0"/>
              <a:t>de la </a:t>
            </a:r>
            <a:r>
              <a:rPr lang="fr-FR" sz="2400" dirty="0" smtClean="0"/>
              <a:t>communauté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FR" sz="2400" dirty="0" smtClean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54577" y="486064"/>
            <a:ext cx="1695450" cy="1666875"/>
          </a:xfrm>
          <a:prstGeom prst="rect">
            <a:avLst/>
          </a:prstGeom>
        </p:spPr>
      </p:pic>
      <p:sp>
        <p:nvSpPr>
          <p:cNvPr id="9" name="Rectangle à coins arrondis 8"/>
          <p:cNvSpPr/>
          <p:nvPr/>
        </p:nvSpPr>
        <p:spPr>
          <a:xfrm>
            <a:off x="6007812" y="2545565"/>
            <a:ext cx="5490061" cy="224371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800" b="1" dirty="0" smtClean="0">
                <a:solidFill>
                  <a:schemeClr val="accent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Savoir évaluer </a:t>
            </a:r>
            <a:r>
              <a:rPr lang="fr-FR" sz="2800" b="1" dirty="0">
                <a:solidFill>
                  <a:schemeClr val="accent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l’information : </a:t>
            </a:r>
            <a:r>
              <a:rPr lang="fr-FR" sz="2800" b="1" i="1" dirty="0" err="1">
                <a:solidFill>
                  <a:schemeClr val="accent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sourcing</a:t>
            </a:r>
            <a:r>
              <a:rPr lang="fr-FR" sz="2800" b="1" dirty="0">
                <a:solidFill>
                  <a:schemeClr val="accent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fr-FR" sz="2800" b="1" i="1" dirty="0" err="1">
                <a:solidFill>
                  <a:schemeClr val="accent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fact</a:t>
            </a:r>
            <a:r>
              <a:rPr lang="fr-FR" sz="2800" b="1" i="1" dirty="0">
                <a:solidFill>
                  <a:schemeClr val="accent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2800" b="1" i="1" dirty="0" err="1">
                <a:solidFill>
                  <a:schemeClr val="accent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checking</a:t>
            </a:r>
            <a:r>
              <a:rPr lang="fr-FR" sz="2800" b="1" i="1" dirty="0">
                <a:solidFill>
                  <a:schemeClr val="accent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2800" b="1" dirty="0">
                <a:solidFill>
                  <a:schemeClr val="accent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et construction collaborative</a:t>
            </a:r>
          </a:p>
        </p:txBody>
      </p:sp>
      <p:sp>
        <p:nvSpPr>
          <p:cNvPr id="10" name="Rectangle 9"/>
          <p:cNvSpPr/>
          <p:nvPr/>
        </p:nvSpPr>
        <p:spPr>
          <a:xfrm>
            <a:off x="5980678" y="4973485"/>
            <a:ext cx="4075387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Contact : </a:t>
            </a:r>
          </a:p>
          <a:p>
            <a:r>
              <a:rPr lang="fr-FR" sz="2400" dirty="0" smtClean="0">
                <a:latin typeface="Helvetica" panose="020B0604020202020204" pitchFamily="34" charset="0"/>
                <a:cs typeface="Helvetica" panose="020B0604020202020204" pitchFamily="34" charset="0"/>
                <a:hlinkClick r:id="rId6"/>
              </a:rPr>
              <a:t>herve.lemen@univ-brest.fr</a:t>
            </a:r>
            <a:r>
              <a:rPr lang="fr-FR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endParaRPr lang="fr-FR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0126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>
            <a:extLst>
              <a:ext uri="{FF2B5EF4-FFF2-40B4-BE49-F238E27FC236}">
                <a16:creationId xmlns="" xmlns:a16="http://schemas.microsoft.com/office/drawing/2014/main" id="{566D7B20-4D5C-4B31-B152-23F422663CF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60" b="50955"/>
          <a:stretch/>
        </p:blipFill>
        <p:spPr>
          <a:xfrm>
            <a:off x="8124824" y="0"/>
            <a:ext cx="3657957" cy="3362036"/>
          </a:xfrm>
          <a:prstGeom prst="rect">
            <a:avLst/>
          </a:prstGeom>
        </p:spPr>
      </p:pic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b="1" dirty="0">
                <a:solidFill>
                  <a:schemeClr val="tx1"/>
                </a:solidFill>
              </a:rPr>
              <a:t>Les bibliothèques </a:t>
            </a:r>
            <a:r>
              <a:rPr lang="fr-FR" b="1" dirty="0" smtClean="0">
                <a:solidFill>
                  <a:schemeClr val="tx1"/>
                </a:solidFill>
              </a:rPr>
              <a:t>universitaires </a:t>
            </a:r>
            <a:r>
              <a:rPr lang="fr-FR" dirty="0"/>
              <a:t>pour une information fiable et de qualité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="" xmlns:a16="http://schemas.microsoft.com/office/drawing/2014/main" id="{43D8B91C-9DE4-4112-9FF5-55028C2565F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233" r="85462"/>
          <a:stretch/>
        </p:blipFill>
        <p:spPr>
          <a:xfrm>
            <a:off x="1" y="4886036"/>
            <a:ext cx="1566862" cy="1971964"/>
          </a:xfrm>
          <a:prstGeom prst="rect">
            <a:avLst/>
          </a:prstGeom>
        </p:spPr>
      </p:pic>
      <p:sp>
        <p:nvSpPr>
          <p:cNvPr id="4" name="AutoShape 2" descr="https://lh3.googleusercontent.com/d_ynXuTrZXkp4XHNkFznQEJClo40lBKvvPd4r-Zab3V88WIDQvAC6muPAgSdqo3BBEy_wzEQJtSKbE_yDqwR570Yl-2DUCEk-AIUPAuByfTh7locMBR8iIc3Y9vkMiIGRHG2XD1c"/>
          <p:cNvSpPr>
            <a:spLocks noChangeAspect="1" noChangeArrowheads="1"/>
          </p:cNvSpPr>
          <p:nvPr/>
        </p:nvSpPr>
        <p:spPr bwMode="auto">
          <a:xfrm>
            <a:off x="38100" y="-120352"/>
            <a:ext cx="5915025" cy="923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Espace réservé du contenu 2"/>
          <p:cNvSpPr txBox="1">
            <a:spLocks/>
          </p:cNvSpPr>
          <p:nvPr/>
        </p:nvSpPr>
        <p:spPr>
          <a:xfrm>
            <a:off x="433582" y="2525806"/>
            <a:ext cx="4953230" cy="344315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fr-FR" sz="2400" dirty="0" smtClean="0"/>
              <a:t>Une unité d’Enseignement pour les étudiants </a:t>
            </a:r>
            <a:r>
              <a:rPr lang="fr-FR" sz="2400" dirty="0"/>
              <a:t>de L1 </a:t>
            </a:r>
            <a:r>
              <a:rPr lang="fr-FR" sz="2400" dirty="0" smtClean="0"/>
              <a:t>(2 </a:t>
            </a:r>
            <a:r>
              <a:rPr lang="fr-FR" sz="2400" dirty="0"/>
              <a:t>ECTS</a:t>
            </a:r>
            <a:r>
              <a:rPr lang="fr-FR" sz="2400" dirty="0" smtClean="0"/>
              <a:t>) :</a:t>
            </a:r>
          </a:p>
          <a:p>
            <a:pPr algn="just">
              <a:buFontTx/>
              <a:buChar char="-"/>
            </a:pPr>
            <a:r>
              <a:rPr lang="fr-FR" sz="2400" dirty="0"/>
              <a:t>A</a:t>
            </a:r>
            <a:r>
              <a:rPr lang="fr-FR" sz="2400" dirty="0" smtClean="0"/>
              <a:t>pprendre </a:t>
            </a:r>
            <a:r>
              <a:rPr lang="fr-FR" sz="2400" dirty="0"/>
              <a:t>à distinguer l'info fiable, en appliquant les </a:t>
            </a:r>
            <a:r>
              <a:rPr lang="fr-FR" sz="2400" b="1" dirty="0"/>
              <a:t>critères de validité </a:t>
            </a:r>
            <a:r>
              <a:rPr lang="fr-FR" sz="2400" dirty="0"/>
              <a:t>des </a:t>
            </a:r>
            <a:r>
              <a:rPr lang="fr-FR" sz="2400" dirty="0" smtClean="0"/>
              <a:t>sources</a:t>
            </a:r>
            <a:endParaRPr lang="fr-FR" sz="2400" b="1" dirty="0" smtClean="0"/>
          </a:p>
          <a:p>
            <a:pPr algn="just">
              <a:buFontTx/>
              <a:buChar char="-"/>
            </a:pPr>
            <a:r>
              <a:rPr lang="fr-FR" sz="2400" b="1" dirty="0" smtClean="0"/>
              <a:t>Apprendre </a:t>
            </a:r>
            <a:r>
              <a:rPr lang="fr-FR" sz="2400" b="1" dirty="0"/>
              <a:t>à lire </a:t>
            </a:r>
            <a:r>
              <a:rPr lang="fr-FR" sz="2400" b="1" dirty="0" err="1" smtClean="0"/>
              <a:t>Wikipedia</a:t>
            </a:r>
            <a:r>
              <a:rPr lang="fr-FR" sz="2400" dirty="0"/>
              <a:t>, </a:t>
            </a:r>
            <a:r>
              <a:rPr lang="fr-FR" sz="2400" dirty="0" smtClean="0"/>
              <a:t>lire avec </a:t>
            </a:r>
            <a:r>
              <a:rPr lang="fr-FR" sz="2400" dirty="0"/>
              <a:t>esprit </a:t>
            </a:r>
            <a:r>
              <a:rPr lang="fr-FR" sz="2400" dirty="0" smtClean="0"/>
              <a:t>critique</a:t>
            </a:r>
          </a:p>
          <a:p>
            <a:pPr algn="just">
              <a:buFontTx/>
              <a:buChar char="-"/>
            </a:pPr>
            <a:r>
              <a:rPr lang="fr-FR" sz="2400" dirty="0" smtClean="0"/>
              <a:t>Utiliser </a:t>
            </a:r>
            <a:r>
              <a:rPr lang="fr-FR" sz="2400" dirty="0"/>
              <a:t>les </a:t>
            </a:r>
            <a:r>
              <a:rPr lang="fr-FR" sz="2400" b="1" dirty="0"/>
              <a:t>outils de </a:t>
            </a:r>
            <a:r>
              <a:rPr lang="fr-FR" sz="2400" b="1" dirty="0" err="1" smtClean="0"/>
              <a:t>Wikipedia</a:t>
            </a:r>
            <a:r>
              <a:rPr lang="fr-FR" sz="2400" dirty="0" smtClean="0"/>
              <a:t> : règles </a:t>
            </a:r>
            <a:r>
              <a:rPr lang="fr-FR" sz="2400" dirty="0"/>
              <a:t>de </a:t>
            </a:r>
            <a:r>
              <a:rPr lang="fr-FR" sz="2400" dirty="0" smtClean="0"/>
              <a:t>base</a:t>
            </a:r>
          </a:p>
          <a:p>
            <a:pPr algn="just">
              <a:buFontTx/>
              <a:buChar char="-"/>
            </a:pPr>
            <a:r>
              <a:rPr lang="fr-FR" sz="2400" dirty="0" smtClean="0"/>
              <a:t>Développer </a:t>
            </a:r>
            <a:r>
              <a:rPr lang="fr-FR" sz="2400" dirty="0"/>
              <a:t>/ créer des notices consacrées à </a:t>
            </a:r>
            <a:r>
              <a:rPr lang="fr-FR" sz="2400" dirty="0" smtClean="0"/>
              <a:t>des femmes, en lien avec le </a:t>
            </a:r>
            <a:r>
              <a:rPr lang="fr-FR" sz="2400" dirty="0"/>
              <a:t>Centre des archives du </a:t>
            </a:r>
            <a:r>
              <a:rPr lang="fr-FR" sz="2400" dirty="0" smtClean="0"/>
              <a:t>féminisme de la BU d’Angers</a:t>
            </a:r>
          </a:p>
        </p:txBody>
      </p:sp>
      <p:grpSp>
        <p:nvGrpSpPr>
          <p:cNvPr id="6" name="Groupe 5"/>
          <p:cNvGrpSpPr/>
          <p:nvPr/>
        </p:nvGrpSpPr>
        <p:grpSpPr>
          <a:xfrm>
            <a:off x="6050169" y="333450"/>
            <a:ext cx="6217277" cy="5202155"/>
            <a:chOff x="6484737" y="324397"/>
            <a:chExt cx="6217277" cy="5202155"/>
          </a:xfrm>
        </p:grpSpPr>
        <p:sp>
          <p:nvSpPr>
            <p:cNvPr id="9" name="Rectangle à coins arrondis 8"/>
            <p:cNvSpPr/>
            <p:nvPr/>
          </p:nvSpPr>
          <p:spPr>
            <a:xfrm>
              <a:off x="6484737" y="2568499"/>
              <a:ext cx="5846084" cy="1859975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fr-FR" sz="2800" b="1" dirty="0">
                  <a:solidFill>
                    <a:schemeClr val="accent5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Distinguer l'information fiable en appliquant les critères de validité des sources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489049" y="4695555"/>
              <a:ext cx="4087653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2400" dirty="0">
                  <a:latin typeface="Helvetica" panose="020B0604020202020204" pitchFamily="34" charset="0"/>
                  <a:cs typeface="Helvetica" panose="020B0604020202020204" pitchFamily="34" charset="0"/>
                </a:rPr>
                <a:t>Contact : </a:t>
              </a:r>
              <a:endParaRPr lang="fr-FR" sz="2400" dirty="0" smtClean="0">
                <a:latin typeface="Helvetica" panose="020B0604020202020204" pitchFamily="34" charset="0"/>
                <a:cs typeface="Helvetica" panose="020B0604020202020204" pitchFamily="34" charset="0"/>
              </a:endParaRPr>
            </a:p>
            <a:p>
              <a:r>
                <a:rPr lang="fr-FR" sz="2400" dirty="0" smtClean="0">
                  <a:latin typeface="Helvetica" panose="020B0604020202020204" pitchFamily="34" charset="0"/>
                  <a:cs typeface="Helvetica" panose="020B0604020202020204" pitchFamily="34" charset="0"/>
                  <a:hlinkClick r:id="rId5"/>
                </a:rPr>
                <a:t>nathalie.clot@univ-angers.fr</a:t>
              </a:r>
              <a:r>
                <a:rPr lang="fr-FR" sz="2400" dirty="0" smtClean="0">
                  <a:latin typeface="Helvetica" panose="020B0604020202020204" pitchFamily="34" charset="0"/>
                  <a:cs typeface="Helvetica" panose="020B0604020202020204" pitchFamily="34" charset="0"/>
                </a:rPr>
                <a:t> </a:t>
              </a:r>
              <a:endParaRPr lang="fr-FR" sz="2800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12" name="Espace réservé du contenu 2"/>
            <p:cNvSpPr txBox="1">
              <a:spLocks/>
            </p:cNvSpPr>
            <p:nvPr/>
          </p:nvSpPr>
          <p:spPr>
            <a:xfrm>
              <a:off x="6484737" y="324397"/>
              <a:ext cx="6217277" cy="192077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Helvetica" panose="020B0604020202020204" pitchFamily="34" charset="0"/>
                  <a:ea typeface="+mn-ea"/>
                  <a:cs typeface="Helvetica" panose="020B060402020202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Helvetica" panose="020B0604020202020204" pitchFamily="34" charset="0"/>
                  <a:ea typeface="+mn-ea"/>
                  <a:cs typeface="Helvetica" panose="020B0604020202020204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Helvetica" panose="020B0604020202020204" pitchFamily="34" charset="0"/>
                  <a:ea typeface="+mn-ea"/>
                  <a:cs typeface="Helvetica" panose="020B0604020202020204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Helvetica" panose="020B0604020202020204" pitchFamily="34" charset="0"/>
                  <a:ea typeface="+mn-ea"/>
                  <a:cs typeface="Helvetica" panose="020B0604020202020204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Helvetica" panose="020B0604020202020204" pitchFamily="34" charset="0"/>
                  <a:ea typeface="+mn-ea"/>
                  <a:cs typeface="Helvetica" panose="020B060402020202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fr-FR" sz="4800" b="1" dirty="0" smtClean="0">
                  <a:solidFill>
                    <a:srgbClr val="C60086"/>
                  </a:solidFill>
                </a:rPr>
                <a:t>Apprendre à contribuer à </a:t>
              </a:r>
              <a:r>
                <a:rPr lang="fr-FR" sz="4800" b="1" dirty="0" err="1" smtClean="0">
                  <a:solidFill>
                    <a:srgbClr val="C60086"/>
                  </a:solidFill>
                </a:rPr>
                <a:t>Wikipedia</a:t>
              </a:r>
              <a:r>
                <a:rPr lang="fr-FR" sz="4800" b="1" dirty="0" smtClean="0">
                  <a:solidFill>
                    <a:srgbClr val="C60086"/>
                  </a:solidFill>
                </a:rPr>
                <a:t> en L1</a:t>
              </a:r>
              <a:endParaRPr lang="fr-FR" sz="4800" b="1" dirty="0" smtClean="0"/>
            </a:p>
          </p:txBody>
        </p:sp>
      </p:grpSp>
      <p:pic>
        <p:nvPicPr>
          <p:cNvPr id="5" name="Imag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590" y="294876"/>
            <a:ext cx="2009541" cy="1824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078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>
            <a:extLst>
              <a:ext uri="{FF2B5EF4-FFF2-40B4-BE49-F238E27FC236}">
                <a16:creationId xmlns="" xmlns:a16="http://schemas.microsoft.com/office/drawing/2014/main" id="{566D7B20-4D5C-4B31-B152-23F422663CF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60" b="50955"/>
          <a:stretch/>
        </p:blipFill>
        <p:spPr>
          <a:xfrm>
            <a:off x="8124824" y="0"/>
            <a:ext cx="3657957" cy="3362036"/>
          </a:xfrm>
          <a:prstGeom prst="rect">
            <a:avLst/>
          </a:prstGeom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780313" y="950077"/>
            <a:ext cx="5878278" cy="4037157"/>
          </a:xfrm>
          <a:noFill/>
        </p:spPr>
        <p:txBody>
          <a:bodyPr>
            <a:normAutofit/>
          </a:bodyPr>
          <a:lstStyle/>
          <a:p>
            <a:pPr marL="0" indent="0">
              <a:buNone/>
            </a:pPr>
            <a:endParaRPr lang="fr-FR" sz="2400" dirty="0" smtClean="0"/>
          </a:p>
          <a:p>
            <a:pPr marL="0" indent="0">
              <a:buNone/>
            </a:pPr>
            <a:endParaRPr lang="fr-FR" sz="2400" dirty="0" smtClean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b="1" dirty="0">
                <a:solidFill>
                  <a:schemeClr val="tx1"/>
                </a:solidFill>
              </a:rPr>
              <a:t>Les bibliothèques </a:t>
            </a:r>
            <a:r>
              <a:rPr lang="fr-FR" b="1" dirty="0" smtClean="0">
                <a:solidFill>
                  <a:schemeClr val="tx1"/>
                </a:solidFill>
              </a:rPr>
              <a:t>universitaires </a:t>
            </a:r>
            <a:r>
              <a:rPr lang="fr-FR" dirty="0"/>
              <a:t>pour une information fiable et de qualité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="" xmlns:a16="http://schemas.microsoft.com/office/drawing/2014/main" id="{43D8B91C-9DE4-4112-9FF5-55028C2565F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233" r="85462"/>
          <a:stretch/>
        </p:blipFill>
        <p:spPr>
          <a:xfrm>
            <a:off x="1" y="4886036"/>
            <a:ext cx="1566862" cy="1971964"/>
          </a:xfrm>
          <a:prstGeom prst="rect">
            <a:avLst/>
          </a:prstGeom>
        </p:spPr>
      </p:pic>
      <p:sp>
        <p:nvSpPr>
          <p:cNvPr id="4" name="AutoShape 2" descr="https://lh3.googleusercontent.com/d_ynXuTrZXkp4XHNkFznQEJClo40lBKvvPd4r-Zab3V88WIDQvAC6muPAgSdqo3BBEy_wzEQJtSKbE_yDqwR570Yl-2DUCEk-AIUPAuByfTh7locMBR8iIc3Y9vkMiIGRHG2XD1c"/>
          <p:cNvSpPr>
            <a:spLocks noChangeAspect="1" noChangeArrowheads="1"/>
          </p:cNvSpPr>
          <p:nvPr/>
        </p:nvSpPr>
        <p:spPr bwMode="auto">
          <a:xfrm>
            <a:off x="38100" y="-84138"/>
            <a:ext cx="5915025" cy="923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Espace réservé du contenu 2"/>
          <p:cNvSpPr txBox="1">
            <a:spLocks/>
          </p:cNvSpPr>
          <p:nvPr/>
        </p:nvSpPr>
        <p:spPr>
          <a:xfrm>
            <a:off x="239486" y="1844117"/>
            <a:ext cx="5283127" cy="4512234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400" dirty="0" smtClean="0"/>
              <a:t>Formations des étudiants de L1 et L3 à la maîtrise de l’information : trouver des </a:t>
            </a:r>
            <a:r>
              <a:rPr lang="fr-FR" sz="2400" b="1" dirty="0" smtClean="0"/>
              <a:t>informations fiables</a:t>
            </a:r>
            <a:r>
              <a:rPr lang="fr-FR" sz="2400" dirty="0" smtClean="0"/>
              <a:t>, en ligne.</a:t>
            </a:r>
          </a:p>
          <a:p>
            <a:pPr marL="0" indent="0">
              <a:buNone/>
            </a:pPr>
            <a:r>
              <a:rPr lang="fr-FR" sz="2400" b="1" dirty="0" smtClean="0"/>
              <a:t>Ateliers à participation libre </a:t>
            </a:r>
            <a:r>
              <a:rPr lang="fr-FR" sz="2400" dirty="0" smtClean="0"/>
              <a:t>(y compris lycéens) sur les </a:t>
            </a:r>
            <a:r>
              <a:rPr lang="fr-FR" sz="2400" dirty="0" err="1" smtClean="0"/>
              <a:t>Fake</a:t>
            </a:r>
            <a:r>
              <a:rPr lang="fr-FR" sz="2400" dirty="0" smtClean="0"/>
              <a:t> </a:t>
            </a:r>
            <a:r>
              <a:rPr lang="fr-FR" sz="2400" dirty="0"/>
              <a:t>N</a:t>
            </a:r>
            <a:r>
              <a:rPr lang="fr-FR" sz="2400" dirty="0" smtClean="0"/>
              <a:t>ews, et </a:t>
            </a:r>
            <a:r>
              <a:rPr lang="fr-FR" sz="2400" dirty="0" err="1" smtClean="0"/>
              <a:t>Wikipedia</a:t>
            </a:r>
            <a:r>
              <a:rPr lang="fr-FR" sz="2400" dirty="0" smtClean="0"/>
              <a:t>.</a:t>
            </a:r>
          </a:p>
          <a:p>
            <a:pPr marL="0" indent="0">
              <a:buNone/>
            </a:pPr>
            <a:endParaRPr lang="fr-FR" sz="1000" dirty="0"/>
          </a:p>
          <a:p>
            <a:pPr marL="0" indent="0">
              <a:buNone/>
            </a:pPr>
            <a:r>
              <a:rPr lang="fr-FR" sz="2400" b="1" dirty="0" smtClean="0"/>
              <a:t>« Mardi debout » </a:t>
            </a:r>
            <a:r>
              <a:rPr lang="fr-FR" sz="2400" dirty="0" smtClean="0"/>
              <a:t>: une Unité d’Enseignement </a:t>
            </a:r>
            <a:r>
              <a:rPr lang="fr-FR" sz="2400" dirty="0"/>
              <a:t>transversale de l'UFR de Lettres. </a:t>
            </a:r>
            <a:r>
              <a:rPr lang="fr-FR" sz="2400" dirty="0" smtClean="0"/>
              <a:t>L’évaluation consiste à </a:t>
            </a:r>
            <a:r>
              <a:rPr lang="fr-FR" sz="2400" b="1" dirty="0" smtClean="0"/>
              <a:t>écrire </a:t>
            </a:r>
            <a:r>
              <a:rPr lang="fr-FR" sz="2400" b="1" dirty="0"/>
              <a:t>un article critique</a:t>
            </a:r>
            <a:r>
              <a:rPr lang="fr-FR" sz="2400" dirty="0"/>
              <a:t> </a:t>
            </a:r>
            <a:r>
              <a:rPr lang="fr-FR" sz="2400" dirty="0" smtClean="0"/>
              <a:t>sur une thématique donnée.</a:t>
            </a:r>
          </a:p>
        </p:txBody>
      </p:sp>
      <p:sp>
        <p:nvSpPr>
          <p:cNvPr id="9" name="Rectangle à coins arrondis 8"/>
          <p:cNvSpPr/>
          <p:nvPr/>
        </p:nvSpPr>
        <p:spPr>
          <a:xfrm>
            <a:off x="5954480" y="2683602"/>
            <a:ext cx="5828301" cy="1859975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800" b="1" dirty="0" smtClean="0">
                <a:solidFill>
                  <a:schemeClr val="accent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Adopter les bons réflexes lors d’une recherche d’informations sur Internet</a:t>
            </a:r>
            <a:endParaRPr lang="fr-FR" sz="2800" b="1" dirty="0">
              <a:solidFill>
                <a:schemeClr val="accent5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993443" y="4717504"/>
            <a:ext cx="408765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Contact </a:t>
            </a:r>
            <a:r>
              <a:rPr lang="fr-FR" sz="2400" dirty="0">
                <a:latin typeface="Helvetica" panose="020B0604020202020204" pitchFamily="34" charset="0"/>
                <a:cs typeface="Helvetica" panose="020B0604020202020204" pitchFamily="34" charset="0"/>
              </a:rPr>
              <a:t>: </a:t>
            </a:r>
            <a:endParaRPr lang="fr-FR" sz="24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fr-FR" sz="2400" dirty="0" smtClean="0">
                <a:latin typeface="Helvetica" panose="020B0604020202020204" pitchFamily="34" charset="0"/>
                <a:cs typeface="Helvetica" panose="020B0604020202020204" pitchFamily="34" charset="0"/>
                <a:hlinkClick r:id="rId5"/>
              </a:rPr>
              <a:t>louise.daguet@univ-reims.fr</a:t>
            </a:r>
            <a:r>
              <a:rPr lang="fr-FR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</a:p>
        </p:txBody>
      </p:sp>
      <p:sp>
        <p:nvSpPr>
          <p:cNvPr id="12" name="Espace réservé du contenu 2"/>
          <p:cNvSpPr txBox="1">
            <a:spLocks/>
          </p:cNvSpPr>
          <p:nvPr/>
        </p:nvSpPr>
        <p:spPr>
          <a:xfrm>
            <a:off x="5953125" y="478397"/>
            <a:ext cx="5829656" cy="25273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4800" b="1" dirty="0" smtClean="0">
                <a:solidFill>
                  <a:srgbClr val="C60086"/>
                </a:solidFill>
              </a:rPr>
              <a:t>Mardi debout : ateliers </a:t>
            </a:r>
            <a:r>
              <a:rPr lang="fr-FR" sz="4800" b="1" dirty="0" err="1">
                <a:solidFill>
                  <a:srgbClr val="C60086"/>
                </a:solidFill>
              </a:rPr>
              <a:t>F</a:t>
            </a:r>
            <a:r>
              <a:rPr lang="fr-FR" sz="4800" b="1" dirty="0" err="1" smtClean="0">
                <a:solidFill>
                  <a:srgbClr val="C60086"/>
                </a:solidFill>
              </a:rPr>
              <a:t>ake</a:t>
            </a:r>
            <a:r>
              <a:rPr lang="fr-FR" sz="4800" b="1" dirty="0" smtClean="0">
                <a:solidFill>
                  <a:srgbClr val="C60086"/>
                </a:solidFill>
              </a:rPr>
              <a:t> </a:t>
            </a:r>
            <a:r>
              <a:rPr lang="fr-FR" sz="4800" b="1" dirty="0">
                <a:solidFill>
                  <a:srgbClr val="C60086"/>
                </a:solidFill>
              </a:rPr>
              <a:t>N</a:t>
            </a:r>
            <a:r>
              <a:rPr lang="fr-FR" sz="4800" b="1" dirty="0" smtClean="0">
                <a:solidFill>
                  <a:srgbClr val="C60086"/>
                </a:solidFill>
              </a:rPr>
              <a:t>ews et </a:t>
            </a:r>
            <a:r>
              <a:rPr lang="fr-FR" sz="4800" b="1" dirty="0" err="1" smtClean="0">
                <a:solidFill>
                  <a:srgbClr val="C60086"/>
                </a:solidFill>
              </a:rPr>
              <a:t>Wikipedia</a:t>
            </a:r>
            <a:endParaRPr lang="fr-FR" sz="4800" b="1" dirty="0" smtClean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66863" y="397696"/>
            <a:ext cx="1964835" cy="1139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288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>
            <a:extLst>
              <a:ext uri="{FF2B5EF4-FFF2-40B4-BE49-F238E27FC236}">
                <a16:creationId xmlns="" xmlns:a16="http://schemas.microsoft.com/office/drawing/2014/main" id="{566D7B20-4D5C-4B31-B152-23F422663CF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60" b="50955"/>
          <a:stretch/>
        </p:blipFill>
        <p:spPr>
          <a:xfrm>
            <a:off x="8124824" y="0"/>
            <a:ext cx="3657957" cy="3362036"/>
          </a:xfrm>
          <a:prstGeom prst="rect">
            <a:avLst/>
          </a:prstGeom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780313" y="950077"/>
            <a:ext cx="5878278" cy="4037157"/>
          </a:xfrm>
          <a:noFill/>
        </p:spPr>
        <p:txBody>
          <a:bodyPr>
            <a:normAutofit/>
          </a:bodyPr>
          <a:lstStyle/>
          <a:p>
            <a:pPr marL="0" indent="0">
              <a:buNone/>
            </a:pPr>
            <a:endParaRPr lang="fr-FR" sz="2400" dirty="0" smtClean="0"/>
          </a:p>
          <a:p>
            <a:pPr marL="0" indent="0">
              <a:buNone/>
            </a:pPr>
            <a:endParaRPr lang="fr-FR" sz="2400" dirty="0" smtClean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b="1" dirty="0">
                <a:solidFill>
                  <a:schemeClr val="tx1"/>
                </a:solidFill>
              </a:rPr>
              <a:t>Les bibliothèques </a:t>
            </a:r>
            <a:r>
              <a:rPr lang="fr-FR" b="1" dirty="0" smtClean="0">
                <a:solidFill>
                  <a:schemeClr val="tx1"/>
                </a:solidFill>
              </a:rPr>
              <a:t>universitaires </a:t>
            </a:r>
            <a:r>
              <a:rPr lang="fr-FR" dirty="0"/>
              <a:t>pour une information fiable et de qualité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="" xmlns:a16="http://schemas.microsoft.com/office/drawing/2014/main" id="{43D8B91C-9DE4-4112-9FF5-55028C2565F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233" r="85462"/>
          <a:stretch/>
        </p:blipFill>
        <p:spPr>
          <a:xfrm>
            <a:off x="1" y="4886036"/>
            <a:ext cx="1566862" cy="1971964"/>
          </a:xfrm>
          <a:prstGeom prst="rect">
            <a:avLst/>
          </a:prstGeom>
        </p:spPr>
      </p:pic>
      <p:sp>
        <p:nvSpPr>
          <p:cNvPr id="4" name="AutoShape 2" descr="https://lh3.googleusercontent.com/d_ynXuTrZXkp4XHNkFznQEJClo40lBKvvPd4r-Zab3V88WIDQvAC6muPAgSdqo3BBEy_wzEQJtSKbE_yDqwR570Yl-2DUCEk-AIUPAuByfTh7locMBR8iIc3Y9vkMiIGRHG2XD1c"/>
          <p:cNvSpPr>
            <a:spLocks noChangeAspect="1" noChangeArrowheads="1"/>
          </p:cNvSpPr>
          <p:nvPr/>
        </p:nvSpPr>
        <p:spPr bwMode="auto">
          <a:xfrm>
            <a:off x="38100" y="-84138"/>
            <a:ext cx="5915025" cy="923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Espace réservé du contenu 2"/>
          <p:cNvSpPr txBox="1">
            <a:spLocks/>
          </p:cNvSpPr>
          <p:nvPr/>
        </p:nvSpPr>
        <p:spPr>
          <a:xfrm>
            <a:off x="195016" y="2652407"/>
            <a:ext cx="5236962" cy="356785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400" dirty="0" smtClean="0"/>
              <a:t>La formation aux compétences informationnelles fait partie intégrante des diplômes de Licence1.</a:t>
            </a:r>
          </a:p>
          <a:p>
            <a:pPr marL="0" indent="0">
              <a:buNone/>
            </a:pPr>
            <a:r>
              <a:rPr lang="fr-FR" sz="2400" dirty="0" smtClean="0"/>
              <a:t>Elle aborde notamment :</a:t>
            </a:r>
          </a:p>
          <a:p>
            <a:pPr>
              <a:buFontTx/>
              <a:buChar char="-"/>
            </a:pPr>
            <a:r>
              <a:rPr lang="fr-FR" sz="2400" dirty="0" smtClean="0"/>
              <a:t>La hiérarchisation de l’information</a:t>
            </a:r>
          </a:p>
          <a:p>
            <a:pPr>
              <a:buFontTx/>
              <a:buChar char="-"/>
            </a:pPr>
            <a:r>
              <a:rPr lang="fr-FR" sz="2400" dirty="0" smtClean="0"/>
              <a:t>Les </a:t>
            </a:r>
            <a:r>
              <a:rPr lang="fr-FR" sz="2400" dirty="0" err="1" smtClean="0"/>
              <a:t>Fake</a:t>
            </a:r>
            <a:r>
              <a:rPr lang="fr-FR" sz="2400" dirty="0" smtClean="0"/>
              <a:t> </a:t>
            </a:r>
            <a:r>
              <a:rPr lang="fr-FR" sz="2400" dirty="0"/>
              <a:t>N</a:t>
            </a:r>
            <a:r>
              <a:rPr lang="fr-FR" sz="2400" dirty="0" smtClean="0"/>
              <a:t>ews</a:t>
            </a:r>
          </a:p>
          <a:p>
            <a:pPr marL="0" indent="0">
              <a:buNone/>
            </a:pPr>
            <a:r>
              <a:rPr lang="fr-FR" sz="2400" dirty="0" smtClean="0"/>
              <a:t>Cette formation fait l’objet d’une évaluation.</a:t>
            </a:r>
          </a:p>
        </p:txBody>
      </p:sp>
      <p:sp>
        <p:nvSpPr>
          <p:cNvPr id="9" name="Rectangle à coins arrondis 8"/>
          <p:cNvSpPr/>
          <p:nvPr/>
        </p:nvSpPr>
        <p:spPr>
          <a:xfrm>
            <a:off x="5953125" y="2568140"/>
            <a:ext cx="5529943" cy="1859975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solidFill>
                  <a:schemeClr val="accent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Savoir évaluer l’information</a:t>
            </a:r>
            <a:endParaRPr lang="fr-FR" sz="2800" b="1" dirty="0">
              <a:solidFill>
                <a:schemeClr val="accent5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953125" y="4736982"/>
            <a:ext cx="47892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Contact </a:t>
            </a:r>
            <a:r>
              <a:rPr lang="fr-FR" sz="2400" dirty="0">
                <a:latin typeface="Helvetica" panose="020B0604020202020204" pitchFamily="34" charset="0"/>
                <a:cs typeface="Helvetica" panose="020B0604020202020204" pitchFamily="34" charset="0"/>
              </a:rPr>
              <a:t>: </a:t>
            </a:r>
            <a:endParaRPr lang="fr-FR" sz="24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fr-FR" sz="2400" dirty="0" smtClean="0">
                <a:latin typeface="Helvetica" panose="020B0604020202020204" pitchFamily="34" charset="0"/>
                <a:cs typeface="Helvetica" panose="020B0604020202020204" pitchFamily="34" charset="0"/>
                <a:hlinkClick r:id="rId5"/>
              </a:rPr>
              <a:t>jean-</a:t>
            </a:r>
            <a:r>
              <a:rPr lang="fr-FR" sz="2400" dirty="0" err="1" smtClean="0">
                <a:latin typeface="Helvetica" panose="020B0604020202020204" pitchFamily="34" charset="0"/>
                <a:cs typeface="Helvetica" panose="020B0604020202020204" pitchFamily="34" charset="0"/>
                <a:hlinkClick r:id="rId5"/>
              </a:rPr>
              <a:t>michel.maffre</a:t>
            </a:r>
            <a:r>
              <a:rPr lang="fr-FR" sz="2400" dirty="0" smtClean="0">
                <a:latin typeface="Helvetica" panose="020B0604020202020204" pitchFamily="34" charset="0"/>
                <a:cs typeface="Helvetica" panose="020B0604020202020204" pitchFamily="34" charset="0"/>
                <a:hlinkClick r:id="rId5"/>
              </a:rPr>
              <a:t>-</a:t>
            </a:r>
            <a:r>
              <a:rPr lang="fr-FR" sz="2400" dirty="0" err="1" smtClean="0">
                <a:latin typeface="Helvetica" panose="020B0604020202020204" pitchFamily="34" charset="0"/>
                <a:cs typeface="Helvetica" panose="020B0604020202020204" pitchFamily="34" charset="0"/>
                <a:hlinkClick r:id="rId5"/>
              </a:rPr>
              <a:t>delastens</a:t>
            </a:r>
            <a:endParaRPr lang="fr-FR" sz="2400" dirty="0" smtClean="0">
              <a:latin typeface="Helvetica" panose="020B0604020202020204" pitchFamily="34" charset="0"/>
              <a:cs typeface="Helvetica" panose="020B0604020202020204" pitchFamily="34" charset="0"/>
              <a:hlinkClick r:id="rId5"/>
            </a:endParaRPr>
          </a:p>
          <a:p>
            <a:r>
              <a:rPr lang="fr-FR" sz="2400" dirty="0" smtClean="0">
                <a:latin typeface="Helvetica" panose="020B0604020202020204" pitchFamily="34" charset="0"/>
                <a:cs typeface="Helvetica" panose="020B0604020202020204" pitchFamily="34" charset="0"/>
                <a:hlinkClick r:id="rId5"/>
              </a:rPr>
              <a:t>@unicaen.fr</a:t>
            </a:r>
            <a:r>
              <a:rPr lang="fr-FR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 </a:t>
            </a:r>
          </a:p>
        </p:txBody>
      </p:sp>
      <p:sp>
        <p:nvSpPr>
          <p:cNvPr id="12" name="Espace réservé du contenu 2"/>
          <p:cNvSpPr txBox="1">
            <a:spLocks/>
          </p:cNvSpPr>
          <p:nvPr/>
        </p:nvSpPr>
        <p:spPr>
          <a:xfrm>
            <a:off x="5953125" y="664192"/>
            <a:ext cx="5409232" cy="17203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4800" b="1" dirty="0" smtClean="0">
                <a:solidFill>
                  <a:srgbClr val="C60086"/>
                </a:solidFill>
              </a:rPr>
              <a:t>La BU forme les étudiants de L1</a:t>
            </a:r>
            <a:endParaRPr lang="fr-FR" sz="4800" b="1" dirty="0" smtClean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22420" y="250900"/>
            <a:ext cx="21336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153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>
            <a:extLst>
              <a:ext uri="{FF2B5EF4-FFF2-40B4-BE49-F238E27FC236}">
                <a16:creationId xmlns="" xmlns:a16="http://schemas.microsoft.com/office/drawing/2014/main" id="{566D7B20-4D5C-4B31-B152-23F422663CF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60" b="50955"/>
          <a:stretch/>
        </p:blipFill>
        <p:spPr>
          <a:xfrm>
            <a:off x="8124824" y="0"/>
            <a:ext cx="3657957" cy="3362036"/>
          </a:xfrm>
          <a:prstGeom prst="rect">
            <a:avLst/>
          </a:prstGeom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845626" y="471018"/>
            <a:ext cx="6346374" cy="2891018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4800" b="1" dirty="0" smtClean="0">
                <a:solidFill>
                  <a:srgbClr val="C6008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« Culture des médias », un module pour les lycéens en bac techno</a:t>
            </a:r>
            <a:endParaRPr lang="fr-FR" sz="48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b="1" dirty="0">
                <a:solidFill>
                  <a:schemeClr val="tx1"/>
                </a:solidFill>
              </a:rPr>
              <a:t>Les bibliothèques </a:t>
            </a:r>
            <a:r>
              <a:rPr lang="fr-FR" b="1" dirty="0" smtClean="0">
                <a:solidFill>
                  <a:schemeClr val="tx1"/>
                </a:solidFill>
              </a:rPr>
              <a:t>universitaires </a:t>
            </a:r>
            <a:r>
              <a:rPr lang="fr-FR" dirty="0"/>
              <a:t>pour une information fiable et de qualité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="" xmlns:a16="http://schemas.microsoft.com/office/drawing/2014/main" id="{43D8B91C-9DE4-4112-9FF5-55028C2565F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233" r="85462"/>
          <a:stretch/>
        </p:blipFill>
        <p:spPr>
          <a:xfrm>
            <a:off x="1" y="4886036"/>
            <a:ext cx="1566862" cy="1971964"/>
          </a:xfrm>
          <a:prstGeom prst="rect">
            <a:avLst/>
          </a:prstGeom>
        </p:spPr>
      </p:pic>
      <p:sp>
        <p:nvSpPr>
          <p:cNvPr id="4" name="AutoShape 2" descr="https://lh3.googleusercontent.com/d_ynXuTrZXkp4XHNkFznQEJClo40lBKvvPd4r-Zab3V88WIDQvAC6muPAgSdqo3BBEy_wzEQJtSKbE_yDqwR570Yl-2DUCEk-AIUPAuByfTh7locMBR8iIc3Y9vkMiIGRHG2XD1c"/>
          <p:cNvSpPr>
            <a:spLocks noChangeAspect="1" noChangeArrowheads="1"/>
          </p:cNvSpPr>
          <p:nvPr/>
        </p:nvSpPr>
        <p:spPr bwMode="auto">
          <a:xfrm>
            <a:off x="38100" y="-84138"/>
            <a:ext cx="5915025" cy="923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9132" y="685800"/>
            <a:ext cx="3990975" cy="1143000"/>
          </a:xfrm>
          <a:prstGeom prst="rect">
            <a:avLst/>
          </a:prstGeom>
        </p:spPr>
      </p:pic>
      <p:sp>
        <p:nvSpPr>
          <p:cNvPr id="10" name="Espace réservé du contenu 2"/>
          <p:cNvSpPr txBox="1">
            <a:spLocks/>
          </p:cNvSpPr>
          <p:nvPr/>
        </p:nvSpPr>
        <p:spPr>
          <a:xfrm>
            <a:off x="239487" y="2319193"/>
            <a:ext cx="4943040" cy="4037157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400" dirty="0" smtClean="0"/>
              <a:t>La culture des médias, ça s’apprend et ça s’expérimente.</a:t>
            </a:r>
          </a:p>
          <a:p>
            <a:pPr marL="0" indent="0">
              <a:buNone/>
            </a:pPr>
            <a:r>
              <a:rPr lang="fr-FR" sz="2400" dirty="0" smtClean="0"/>
              <a:t>La bibliothèque de l’INSA </a:t>
            </a:r>
            <a:r>
              <a:rPr lang="fr-FR" sz="2400" dirty="0"/>
              <a:t>Lyon </a:t>
            </a:r>
            <a:r>
              <a:rPr lang="fr-FR" sz="2400" dirty="0" smtClean="0"/>
              <a:t>met en œuvre des formations sous des formes pédagogiques innovantes, actives, et inversées dans un module de formation destiné à des lycéens de baccalauréat technologique.</a:t>
            </a:r>
            <a:endParaRPr lang="fr-FR" sz="2400" dirty="0"/>
          </a:p>
        </p:txBody>
      </p:sp>
      <p:sp>
        <p:nvSpPr>
          <p:cNvPr id="9" name="Rectangle à coins arrondis 8"/>
          <p:cNvSpPr/>
          <p:nvPr/>
        </p:nvSpPr>
        <p:spPr>
          <a:xfrm>
            <a:off x="5845626" y="3176923"/>
            <a:ext cx="5529943" cy="1859975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800" b="1" dirty="0">
                <a:solidFill>
                  <a:schemeClr val="accent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Un enseignement </a:t>
            </a:r>
            <a:r>
              <a:rPr lang="fr-FR" sz="2800" b="1" dirty="0" smtClean="0">
                <a:solidFill>
                  <a:schemeClr val="accent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« Culture des médias » en pédagogie inversée</a:t>
            </a:r>
            <a:endParaRPr lang="fr-FR" sz="2800" b="1" dirty="0">
              <a:solidFill>
                <a:schemeClr val="accent5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845626" y="5036898"/>
            <a:ext cx="4087653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/>
              <a:t>Contact : </a:t>
            </a:r>
            <a:endParaRPr lang="fr-FR" sz="2400" dirty="0" smtClean="0"/>
          </a:p>
          <a:p>
            <a:r>
              <a:rPr lang="fr-FR" sz="2400" dirty="0" err="1" smtClean="0">
                <a:hlinkClick r:id="rId6"/>
              </a:rPr>
              <a:t>nicole.goetgheluck</a:t>
            </a:r>
            <a:endParaRPr lang="fr-FR" sz="2400" dirty="0" smtClean="0">
              <a:hlinkClick r:id="rId6"/>
            </a:endParaRPr>
          </a:p>
          <a:p>
            <a:r>
              <a:rPr lang="fr-FR" sz="2400" dirty="0" smtClean="0">
                <a:hlinkClick r:id="rId6"/>
              </a:rPr>
              <a:t>@insa-lyon.fr</a:t>
            </a:r>
            <a:r>
              <a:rPr lang="fr-FR" sz="2400" dirty="0" smtClean="0"/>
              <a:t> </a:t>
            </a:r>
            <a:r>
              <a:rPr lang="fr-FR" sz="2800" dirty="0" smtClean="0"/>
              <a:t> 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3189574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="" xmlns:a16="http://schemas.microsoft.com/office/drawing/2014/main" id="{566D7B20-4D5C-4B31-B152-23F422663CF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60" b="50955"/>
          <a:stretch/>
        </p:blipFill>
        <p:spPr>
          <a:xfrm>
            <a:off x="8124824" y="0"/>
            <a:ext cx="3657957" cy="3362036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="" xmlns:a16="http://schemas.microsoft.com/office/drawing/2014/main" id="{43D8B91C-9DE4-4112-9FF5-55028C2565F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233" r="85462"/>
          <a:stretch/>
        </p:blipFill>
        <p:spPr>
          <a:xfrm>
            <a:off x="1" y="4886036"/>
            <a:ext cx="1566862" cy="1971964"/>
          </a:xfrm>
          <a:prstGeom prst="rect">
            <a:avLst/>
          </a:prstGeom>
        </p:spPr>
      </p:pic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58434" y="2433710"/>
            <a:ext cx="4252717" cy="3336803"/>
          </a:xfrm>
        </p:spPr>
        <p:txBody>
          <a:bodyPr>
            <a:noAutofit/>
          </a:bodyPr>
          <a:lstStyle/>
          <a:p>
            <a:pPr algn="ctr"/>
            <a:r>
              <a:rPr lang="fr-FR" sz="2400" dirty="0" smtClean="0">
                <a:hlinkClick r:id="rId4"/>
              </a:rPr>
              <a:t>http://www.ubib.fr/</a:t>
            </a:r>
            <a:r>
              <a:rPr lang="fr-FR" sz="2400" dirty="0" smtClean="0"/>
              <a:t> </a:t>
            </a:r>
          </a:p>
          <a:p>
            <a:pPr algn="just"/>
            <a:r>
              <a:rPr lang="fr-FR" sz="2400" dirty="0" smtClean="0"/>
              <a:t>Le service de question-réponse en ligne qui regroupe plus de 20 bibliothèques universitaires.</a:t>
            </a:r>
          </a:p>
          <a:p>
            <a:pPr algn="just"/>
            <a:r>
              <a:rPr lang="fr-FR" sz="2400" dirty="0" smtClean="0"/>
              <a:t>Interaction conviviale avec un réseau de bibliothécaires (les </a:t>
            </a:r>
            <a:r>
              <a:rPr lang="fr-FR" sz="2400" dirty="0" err="1" smtClean="0"/>
              <a:t>ubibiens</a:t>
            </a:r>
            <a:r>
              <a:rPr lang="fr-FR" sz="2400" dirty="0" smtClean="0"/>
              <a:t>!), 24h/24h et 7j/7j.</a:t>
            </a:r>
            <a:endParaRPr lang="fr-FR" sz="2400" dirty="0"/>
          </a:p>
        </p:txBody>
      </p:sp>
      <p:pic>
        <p:nvPicPr>
          <p:cNvPr id="11" name="Espace réservé du contenu 10" descr="logo_ubib.png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1499651" y="168812"/>
            <a:ext cx="2228850" cy="2057400"/>
          </a:xfrm>
        </p:spPr>
      </p:pic>
      <p:sp>
        <p:nvSpPr>
          <p:cNvPr id="12" name="Rectangle à coins arrondis 11"/>
          <p:cNvSpPr/>
          <p:nvPr/>
        </p:nvSpPr>
        <p:spPr>
          <a:xfrm>
            <a:off x="5359852" y="1971739"/>
            <a:ext cx="5529943" cy="275235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800" b="1" dirty="0" err="1" smtClean="0">
                <a:solidFill>
                  <a:schemeClr val="accent1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Ubib</a:t>
            </a:r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un réseau de bibliothèques universitaires répond  aux questions documentaires et/ou pratiques par chat ou mail.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369584" y="4760301"/>
            <a:ext cx="56531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Contacts </a:t>
            </a:r>
            <a:r>
              <a:rPr lang="fr-FR" sz="2400" dirty="0">
                <a:latin typeface="Helvetica" panose="020B0604020202020204" pitchFamily="34" charset="0"/>
                <a:cs typeface="Helvetica" panose="020B0604020202020204" pitchFamily="34" charset="0"/>
              </a:rPr>
              <a:t>: </a:t>
            </a:r>
            <a:endParaRPr lang="fr-FR" sz="24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fr-FR" sz="2400" dirty="0" smtClean="0">
                <a:latin typeface="Helvetica" panose="020B0604020202020204" pitchFamily="34" charset="0"/>
                <a:cs typeface="Helvetica" panose="020B0604020202020204" pitchFamily="34" charset="0"/>
                <a:hlinkClick r:id="rId6"/>
              </a:rPr>
              <a:t>natacha.leclercq-varlan@univ-lille.fr</a:t>
            </a:r>
            <a:endParaRPr lang="fr-FR" sz="24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fr-FR" sz="2400" dirty="0" smtClean="0">
                <a:latin typeface="Helvetica" panose="020B0604020202020204" pitchFamily="34" charset="0"/>
                <a:cs typeface="Helvetica" panose="020B0604020202020204" pitchFamily="34" charset="0"/>
                <a:hlinkClick r:id="rId7"/>
              </a:rPr>
              <a:t>elise.nelson@univ-lille.fr</a:t>
            </a:r>
            <a:endParaRPr lang="fr-FR" sz="24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4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659124" y="6356350"/>
            <a:ext cx="4873752" cy="365125"/>
          </a:xfrm>
        </p:spPr>
        <p:txBody>
          <a:bodyPr/>
          <a:lstStyle/>
          <a:p>
            <a:r>
              <a:rPr lang="fr-FR" b="1" dirty="0">
                <a:solidFill>
                  <a:schemeClr val="tx1"/>
                </a:solidFill>
              </a:rPr>
              <a:t>Les bibliothèques </a:t>
            </a:r>
            <a:r>
              <a:rPr lang="fr-FR" b="1" dirty="0" smtClean="0">
                <a:solidFill>
                  <a:schemeClr val="tx1"/>
                </a:solidFill>
              </a:rPr>
              <a:t>universitaires </a:t>
            </a:r>
            <a:r>
              <a:rPr lang="fr-FR" dirty="0"/>
              <a:t>pour une information fiable et de qualité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369584" y="250943"/>
            <a:ext cx="682241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800" b="1" dirty="0" smtClean="0">
                <a:solidFill>
                  <a:srgbClr val="C6008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Ubib.fr</a:t>
            </a:r>
          </a:p>
          <a:p>
            <a:r>
              <a:rPr lang="fr-FR" sz="4800" b="1" dirty="0" smtClean="0">
                <a:solidFill>
                  <a:srgbClr val="C6008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Question-réponse 24/7</a:t>
            </a:r>
            <a:endParaRPr lang="fr-FR" sz="4800" b="1" dirty="0">
              <a:solidFill>
                <a:srgbClr val="C60086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8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>
            <a:extLst>
              <a:ext uri="{FF2B5EF4-FFF2-40B4-BE49-F238E27FC236}">
                <a16:creationId xmlns:a16="http://schemas.microsoft.com/office/drawing/2014/main" xmlns="" id="{566D7B20-4D5C-4B31-B152-23F422663CF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60" b="50955"/>
          <a:stretch/>
        </p:blipFill>
        <p:spPr>
          <a:xfrm>
            <a:off x="8124824" y="0"/>
            <a:ext cx="3657957" cy="3362036"/>
          </a:xfrm>
          <a:prstGeom prst="rect">
            <a:avLst/>
          </a:prstGeom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800743" y="385016"/>
            <a:ext cx="6140781" cy="1840587"/>
          </a:xfrm>
          <a:noFill/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fr-FR" sz="4800" b="1" dirty="0" smtClean="0">
                <a:solidFill>
                  <a:srgbClr val="C6008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BIU Santé / </a:t>
            </a:r>
          </a:p>
          <a:p>
            <a:pPr marL="0" indent="0">
              <a:buNone/>
            </a:pPr>
            <a:r>
              <a:rPr lang="fr-FR" sz="4800" b="1" dirty="0" err="1" smtClean="0">
                <a:solidFill>
                  <a:srgbClr val="C6008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Wikimedia</a:t>
            </a:r>
            <a:r>
              <a:rPr lang="fr-FR" sz="4800" b="1" dirty="0" smtClean="0">
                <a:solidFill>
                  <a:srgbClr val="C6008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Commons</a:t>
            </a:r>
            <a:endParaRPr lang="fr-FR" sz="2400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b="1" dirty="0">
                <a:solidFill>
                  <a:schemeClr val="tx1"/>
                </a:solidFill>
              </a:rPr>
              <a:t>Les bibliothèques </a:t>
            </a:r>
            <a:r>
              <a:rPr lang="fr-FR" b="1" dirty="0" smtClean="0">
                <a:solidFill>
                  <a:schemeClr val="tx1"/>
                </a:solidFill>
              </a:rPr>
              <a:t>universitaires </a:t>
            </a:r>
            <a:r>
              <a:rPr lang="fr-FR" dirty="0"/>
              <a:t>pour une information fiable et de qualité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xmlns="" id="{43D8B91C-9DE4-4112-9FF5-55028C2565F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233" r="85462"/>
          <a:stretch/>
        </p:blipFill>
        <p:spPr>
          <a:xfrm>
            <a:off x="1" y="4886036"/>
            <a:ext cx="1566862" cy="1971964"/>
          </a:xfrm>
          <a:prstGeom prst="rect">
            <a:avLst/>
          </a:prstGeom>
        </p:spPr>
      </p:pic>
      <p:sp>
        <p:nvSpPr>
          <p:cNvPr id="7" name="Espace réservé du contenu 2"/>
          <p:cNvSpPr txBox="1">
            <a:spLocks/>
          </p:cNvSpPr>
          <p:nvPr/>
        </p:nvSpPr>
        <p:spPr>
          <a:xfrm>
            <a:off x="671648" y="2510382"/>
            <a:ext cx="4970352" cy="2252688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2000"/>
              </a:spcBef>
              <a:buNone/>
            </a:pPr>
            <a:r>
              <a:rPr lang="fr-FR" sz="2400" dirty="0" smtClean="0"/>
              <a:t>Le versement des 250 000 documents de </a:t>
            </a:r>
            <a:r>
              <a:rPr lang="fr-FR" sz="2400" dirty="0"/>
              <a:t>la banque d'image de la </a:t>
            </a:r>
            <a:r>
              <a:rPr lang="fr-FR" sz="2400" dirty="0" smtClean="0"/>
              <a:t>BIU Santé dans </a:t>
            </a:r>
            <a:r>
              <a:rPr lang="fr-FR" sz="2400" dirty="0" err="1" smtClean="0"/>
              <a:t>Wikimedia</a:t>
            </a:r>
            <a:r>
              <a:rPr lang="fr-FR" sz="2400" dirty="0" smtClean="0"/>
              <a:t> Commons, projet enclenché </a:t>
            </a:r>
          </a:p>
          <a:p>
            <a:pPr marL="0" indent="0">
              <a:spcBef>
                <a:spcPts val="2000"/>
              </a:spcBef>
              <a:buNone/>
            </a:pPr>
            <a:r>
              <a:rPr lang="fr-FR" sz="2400" dirty="0" smtClean="0"/>
              <a:t>(</a:t>
            </a:r>
            <a:r>
              <a:rPr lang="fr-FR" sz="2400" i="1" dirty="0" smtClean="0"/>
              <a:t>juin 2018, 4000 </a:t>
            </a:r>
            <a:r>
              <a:rPr lang="fr-FR" sz="2400" i="1" dirty="0"/>
              <a:t>portraits </a:t>
            </a:r>
            <a:r>
              <a:rPr lang="fr-FR" sz="2400" i="1" dirty="0" smtClean="0"/>
              <a:t>versés</a:t>
            </a:r>
            <a:r>
              <a:rPr lang="fr-FR" sz="2400" dirty="0" smtClean="0"/>
              <a:t>)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9522" y="293992"/>
            <a:ext cx="1403713" cy="1403713"/>
          </a:xfrm>
          <a:prstGeom prst="rect">
            <a:avLst/>
          </a:prstGeom>
        </p:spPr>
      </p:pic>
      <p:sp>
        <p:nvSpPr>
          <p:cNvPr id="9" name="Rectangle à coins arrondis 8"/>
          <p:cNvSpPr/>
          <p:nvPr/>
        </p:nvSpPr>
        <p:spPr>
          <a:xfrm>
            <a:off x="5800743" y="2007142"/>
            <a:ext cx="5262107" cy="270978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800" b="1" dirty="0" smtClean="0">
                <a:solidFill>
                  <a:schemeClr val="accent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Verser des ressources libres de droits, de qualité irréprochable et en haute définition dans </a:t>
            </a:r>
            <a:r>
              <a:rPr lang="fr-FR" sz="2800" b="1" dirty="0" err="1" smtClean="0">
                <a:solidFill>
                  <a:schemeClr val="accent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Wikimedia</a:t>
            </a:r>
            <a:r>
              <a:rPr lang="fr-FR" sz="2800" b="1" dirty="0" smtClean="0">
                <a:solidFill>
                  <a:schemeClr val="accent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Commons</a:t>
            </a:r>
            <a:endParaRPr lang="fr-FR" sz="2800" b="1" dirty="0">
              <a:solidFill>
                <a:schemeClr val="accent5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764525" y="4926023"/>
            <a:ext cx="41037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Contact : </a:t>
            </a:r>
          </a:p>
          <a:p>
            <a:r>
              <a:rPr lang="fr-FR" sz="2400" dirty="0" err="1" smtClean="0">
                <a:latin typeface="Helvetica" panose="020B0604020202020204" pitchFamily="34" charset="0"/>
                <a:cs typeface="Helvetica" panose="020B0604020202020204" pitchFamily="34" charset="0"/>
                <a:hlinkClick r:id="rId6"/>
              </a:rPr>
              <a:t>david.benoist</a:t>
            </a:r>
            <a:endParaRPr lang="fr-FR" sz="2400" dirty="0" smtClean="0">
              <a:latin typeface="Helvetica" panose="020B0604020202020204" pitchFamily="34" charset="0"/>
              <a:cs typeface="Helvetica" panose="020B0604020202020204" pitchFamily="34" charset="0"/>
              <a:hlinkClick r:id="rId6"/>
            </a:endParaRPr>
          </a:p>
          <a:p>
            <a:r>
              <a:rPr lang="fr-FR" sz="2400" dirty="0" smtClean="0">
                <a:latin typeface="Helvetica" panose="020B0604020202020204" pitchFamily="34" charset="0"/>
                <a:cs typeface="Helvetica" panose="020B0604020202020204" pitchFamily="34" charset="0"/>
                <a:hlinkClick r:id="rId6"/>
              </a:rPr>
              <a:t>@</a:t>
            </a:r>
            <a:r>
              <a:rPr lang="fr-FR" sz="2400" dirty="0">
                <a:latin typeface="Helvetica" panose="020B0604020202020204" pitchFamily="34" charset="0"/>
                <a:cs typeface="Helvetica" panose="020B0604020202020204" pitchFamily="34" charset="0"/>
                <a:hlinkClick r:id="rId6"/>
              </a:rPr>
              <a:t>biusante.parisdescartes.fr</a:t>
            </a:r>
            <a:r>
              <a:rPr lang="fr-FR" sz="24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959" y="385016"/>
            <a:ext cx="1932719" cy="122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312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="" xmlns:a16="http://schemas.microsoft.com/office/drawing/2014/main" id="{43D8B91C-9DE4-4112-9FF5-55028C2565F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233" r="85462"/>
          <a:stretch/>
        </p:blipFill>
        <p:spPr>
          <a:xfrm>
            <a:off x="1" y="4886036"/>
            <a:ext cx="1566862" cy="1971964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="" xmlns:a16="http://schemas.microsoft.com/office/drawing/2014/main" id="{566D7B20-4D5C-4B31-B152-23F422663CF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60" b="50955"/>
          <a:stretch/>
        </p:blipFill>
        <p:spPr>
          <a:xfrm>
            <a:off x="8124824" y="0"/>
            <a:ext cx="3657957" cy="3362036"/>
          </a:xfrm>
          <a:prstGeom prst="rect">
            <a:avLst/>
          </a:prstGeom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75445" y="609600"/>
            <a:ext cx="6251430" cy="4260867"/>
          </a:xfr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marL="0" indent="0" algn="r">
              <a:spcBef>
                <a:spcPts val="300"/>
              </a:spcBef>
              <a:buNone/>
            </a:pPr>
            <a:endParaRPr lang="fr-FR" sz="2200" b="1" dirty="0" smtClean="0">
              <a:solidFill>
                <a:srgbClr val="C60086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 algn="r">
              <a:spcBef>
                <a:spcPts val="300"/>
              </a:spcBef>
              <a:buNone/>
            </a:pPr>
            <a:r>
              <a:rPr lang="fr-FR" sz="4800" b="1" dirty="0" err="1" smtClean="0">
                <a:solidFill>
                  <a:srgbClr val="C6008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Noctambu</a:t>
            </a:r>
            <a:r>
              <a:rPr lang="fr-FR" sz="4800" b="1" dirty="0" smtClean="0">
                <a:solidFill>
                  <a:srgbClr val="C6008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+</a:t>
            </a:r>
            <a:endParaRPr lang="fr-FR" sz="4800" b="1" dirty="0">
              <a:solidFill>
                <a:srgbClr val="C60086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None/>
            </a:pPr>
            <a:endParaRPr lang="fr-FR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None/>
            </a:pPr>
            <a:endParaRPr lang="fr-FR" sz="2400" dirty="0" smtClean="0"/>
          </a:p>
          <a:p>
            <a:pPr marL="0" indent="0">
              <a:buNone/>
            </a:pPr>
            <a:endParaRPr lang="fr-FR" sz="2400" dirty="0" smtClean="0"/>
          </a:p>
          <a:p>
            <a:pPr marL="0" indent="0">
              <a:buNone/>
            </a:pPr>
            <a:endParaRPr lang="fr-FR" sz="2400" dirty="0" smtClean="0"/>
          </a:p>
          <a:p>
            <a:pPr marL="361950">
              <a:spcBef>
                <a:spcPts val="1500"/>
              </a:spcBef>
              <a:buNone/>
            </a:pPr>
            <a:r>
              <a:rPr lang="fr-FR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Plus de 80 bibliothèques labellisées ouvertes </a:t>
            </a:r>
          </a:p>
          <a:p>
            <a:pPr marL="361950">
              <a:buFontTx/>
              <a:buChar char="-"/>
            </a:pPr>
            <a:r>
              <a:rPr lang="fr-FR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plus </a:t>
            </a:r>
            <a:r>
              <a:rPr lang="fr-FR" sz="2400" dirty="0">
                <a:latin typeface="Helvetica" panose="020B0604020202020204" pitchFamily="34" charset="0"/>
                <a:cs typeface="Helvetica" panose="020B0604020202020204" pitchFamily="34" charset="0"/>
              </a:rPr>
              <a:t>de 63 heures par </a:t>
            </a:r>
            <a:r>
              <a:rPr lang="fr-FR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semaine</a:t>
            </a:r>
          </a:p>
          <a:p>
            <a:pPr marL="361950">
              <a:buFontTx/>
              <a:buChar char="-"/>
            </a:pPr>
            <a:r>
              <a:rPr lang="fr-FR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plus </a:t>
            </a:r>
            <a:r>
              <a:rPr lang="fr-FR" sz="2400" dirty="0">
                <a:latin typeface="Helvetica" panose="020B0604020202020204" pitchFamily="34" charset="0"/>
                <a:cs typeface="Helvetica" panose="020B0604020202020204" pitchFamily="34" charset="0"/>
              </a:rPr>
              <a:t>de 245 jours par </a:t>
            </a:r>
            <a:r>
              <a:rPr lang="fr-FR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an</a:t>
            </a:r>
            <a:endParaRPr lang="fr-FR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5"/>
          <a:srcRect r="27323"/>
          <a:stretch/>
        </p:blipFill>
        <p:spPr>
          <a:xfrm>
            <a:off x="507290" y="1976583"/>
            <a:ext cx="4360866" cy="4144578"/>
          </a:xfrm>
          <a:prstGeom prst="rect">
            <a:avLst/>
          </a:prstGeom>
        </p:spPr>
      </p:pic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b="1" dirty="0">
                <a:solidFill>
                  <a:schemeClr val="tx1"/>
                </a:solidFill>
              </a:rPr>
              <a:t>Les bibliothèques </a:t>
            </a:r>
            <a:r>
              <a:rPr lang="fr-FR" b="1" dirty="0" smtClean="0">
                <a:solidFill>
                  <a:schemeClr val="tx1"/>
                </a:solidFill>
              </a:rPr>
              <a:t>universitaires </a:t>
            </a:r>
            <a:r>
              <a:rPr lang="fr-FR" dirty="0"/>
              <a:t>pour une information fiable et de qualité</a:t>
            </a:r>
          </a:p>
        </p:txBody>
      </p:sp>
      <p:sp>
        <p:nvSpPr>
          <p:cNvPr id="4" name="Rectangle à coins arrondis 3"/>
          <p:cNvSpPr/>
          <p:nvPr/>
        </p:nvSpPr>
        <p:spPr>
          <a:xfrm>
            <a:off x="5517780" y="1753777"/>
            <a:ext cx="6117771" cy="163222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solidFill>
                  <a:schemeClr val="accent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Assurer l’accès le plus large possible à l’information scientifique en France</a:t>
            </a:r>
            <a:endParaRPr lang="fr-FR" sz="2800" b="1" dirty="0">
              <a:solidFill>
                <a:schemeClr val="accent5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463607" y="4789389"/>
            <a:ext cx="36044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Contact : </a:t>
            </a:r>
          </a:p>
          <a:p>
            <a:r>
              <a:rPr lang="fr-FR" sz="2200" dirty="0" err="1" smtClean="0">
                <a:latin typeface="Helvetica" panose="020B0604020202020204" pitchFamily="34" charset="0"/>
                <a:cs typeface="Helvetica" panose="020B0604020202020204" pitchFamily="34" charset="0"/>
                <a:hlinkClick r:id="rId6"/>
              </a:rPr>
              <a:t>claire.josserand</a:t>
            </a:r>
            <a:endParaRPr lang="fr-FR" sz="2200" dirty="0" smtClean="0">
              <a:latin typeface="Helvetica" panose="020B0604020202020204" pitchFamily="34" charset="0"/>
              <a:cs typeface="Helvetica" panose="020B0604020202020204" pitchFamily="34" charset="0"/>
              <a:hlinkClick r:id="rId6"/>
            </a:endParaRPr>
          </a:p>
          <a:p>
            <a:r>
              <a:rPr lang="fr-FR" sz="2200" dirty="0" smtClean="0">
                <a:latin typeface="Helvetica" panose="020B0604020202020204" pitchFamily="34" charset="0"/>
                <a:cs typeface="Helvetica" panose="020B0604020202020204" pitchFamily="34" charset="0"/>
                <a:hlinkClick r:id="rId6"/>
              </a:rPr>
              <a:t>@</a:t>
            </a:r>
            <a:r>
              <a:rPr lang="fr-FR" sz="2200" dirty="0">
                <a:latin typeface="Helvetica" panose="020B0604020202020204" pitchFamily="34" charset="0"/>
                <a:cs typeface="Helvetica" panose="020B0604020202020204" pitchFamily="34" charset="0"/>
                <a:hlinkClick r:id="rId6"/>
              </a:rPr>
              <a:t>enseignementsup.gouv.fr</a:t>
            </a:r>
            <a:r>
              <a:rPr lang="fr-FR" sz="2200" dirty="0">
                <a:latin typeface="Helvetica" panose="020B0604020202020204" pitchFamily="34" charset="0"/>
                <a:cs typeface="Helvetica" panose="020B0604020202020204" pitchFamily="34" charset="0"/>
              </a:rPr>
              <a:t> (MESRI, DISTRD)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80568" y="276041"/>
            <a:ext cx="1841307" cy="1279708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1142" y="381152"/>
            <a:ext cx="5015627" cy="1329236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507291" y="3815730"/>
            <a:ext cx="1219909" cy="10547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3120493" y="5344649"/>
            <a:ext cx="1350933" cy="10547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39900" y="5454119"/>
            <a:ext cx="1112117" cy="682610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5918" y="3919467"/>
            <a:ext cx="997300" cy="847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896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="" xmlns:a16="http://schemas.microsoft.com/office/drawing/2014/main" id="{43D8B91C-9DE4-4112-9FF5-55028C2565F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233" r="85462"/>
          <a:stretch/>
        </p:blipFill>
        <p:spPr>
          <a:xfrm>
            <a:off x="1" y="4886036"/>
            <a:ext cx="1566862" cy="1971964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="" xmlns:a16="http://schemas.microsoft.com/office/drawing/2014/main" id="{566D7B20-4D5C-4B31-B152-23F422663CF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60" b="50955"/>
          <a:stretch/>
        </p:blipFill>
        <p:spPr>
          <a:xfrm>
            <a:off x="8124824" y="0"/>
            <a:ext cx="3657957" cy="3362036"/>
          </a:xfrm>
          <a:prstGeom prst="rect">
            <a:avLst/>
          </a:prstGeom>
        </p:spPr>
      </p:pic>
      <p:pic>
        <p:nvPicPr>
          <p:cNvPr id="7" name="Espace réservé du contenu 6" descr="csm_logo-reunion_15e5e93e9a.pn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7367700" y="2605190"/>
            <a:ext cx="1803175" cy="1638095"/>
          </a:xfrm>
        </p:spPr>
      </p:pic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733669" y="2400344"/>
            <a:ext cx="4582121" cy="3892505"/>
          </a:xfrm>
        </p:spPr>
        <p:txBody>
          <a:bodyPr>
            <a:normAutofit lnSpcReduction="10000"/>
          </a:bodyPr>
          <a:lstStyle/>
          <a:p>
            <a:r>
              <a:rPr lang="fr-FR" sz="2400" dirty="0" smtClean="0"/>
              <a:t>L’Université </a:t>
            </a:r>
            <a:r>
              <a:rPr lang="fr-FR" sz="2400" dirty="0" err="1" smtClean="0"/>
              <a:t>Domitia</a:t>
            </a:r>
            <a:r>
              <a:rPr lang="fr-FR" sz="2400" dirty="0" smtClean="0"/>
              <a:t>, lauréate PEPS 2016, est très active en pédagogie innovante. La BU s’inscrit dans les actions de l’université. </a:t>
            </a:r>
          </a:p>
          <a:p>
            <a:r>
              <a:rPr lang="fr-FR" sz="2400" dirty="0" smtClean="0"/>
              <a:t>Lors des Fêtes de la Science, la BU organise des ateliers sur l’importance </a:t>
            </a:r>
            <a:r>
              <a:rPr lang="fr-FR" sz="2400" dirty="0"/>
              <a:t>de </a:t>
            </a:r>
            <a:r>
              <a:rPr lang="fr-FR" sz="2400" dirty="0" smtClean="0"/>
              <a:t>chercher, vérifier et citer ses sources. La </a:t>
            </a:r>
            <a:r>
              <a:rPr lang="fr-FR" sz="2400" dirty="0"/>
              <a:t>validation de </a:t>
            </a:r>
            <a:r>
              <a:rPr lang="fr-FR" sz="2400" dirty="0" smtClean="0"/>
              <a:t>l'information est alors au centre des préoccupations.</a:t>
            </a:r>
            <a:endParaRPr lang="fr-FR" sz="2400" dirty="0"/>
          </a:p>
        </p:txBody>
      </p:sp>
      <p:sp>
        <p:nvSpPr>
          <p:cNvPr id="6" name="Espace réservé du pied de page 7"/>
          <p:cNvSpPr txBox="1">
            <a:spLocks/>
          </p:cNvSpPr>
          <p:nvPr/>
        </p:nvSpPr>
        <p:spPr>
          <a:xfrm>
            <a:off x="3621024" y="6292850"/>
            <a:ext cx="48737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Les bibliothèques universitaires </a:t>
            </a:r>
            <a:r>
              <a:rPr kumimoji="0" lang="fr-FR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6008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pour une information fiable et de qualité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C6008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44999" y="247026"/>
            <a:ext cx="684700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400" b="1" dirty="0">
                <a:solidFill>
                  <a:srgbClr val="C6008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</a:t>
            </a:r>
            <a:r>
              <a:rPr lang="fr-FR" sz="4400" b="1" dirty="0" smtClean="0">
                <a:solidFill>
                  <a:srgbClr val="C6008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éférencement des sources pour la Fête de la Science </a:t>
            </a:r>
            <a:endParaRPr lang="fr-FR" sz="4400" b="1" dirty="0">
              <a:solidFill>
                <a:srgbClr val="C60086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5344999" y="2981225"/>
            <a:ext cx="6570481" cy="2122939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La BU de Perpignan propose, en collaboration avec une enseignante, des ateliers ouverts à tous sur l’importance de vérifier ses sources</a:t>
            </a:r>
            <a:endParaRPr lang="fr-FR" sz="2800" b="1" dirty="0">
              <a:solidFill>
                <a:schemeClr val="accent1">
                  <a:lumMod val="7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315790" y="5320716"/>
            <a:ext cx="500823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>
                <a:latin typeface="Helvetica" panose="020B0604020202020204" pitchFamily="34" charset="0"/>
                <a:cs typeface="Helvetica" panose="020B0604020202020204" pitchFamily="34" charset="0"/>
              </a:rPr>
              <a:t>Contact : </a:t>
            </a:r>
            <a:endParaRPr lang="fr-FR" sz="24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fr-FR" sz="2400" dirty="0" smtClean="0">
                <a:latin typeface="Helvetica" panose="020B0604020202020204" pitchFamily="34" charset="0"/>
                <a:cs typeface="Helvetica" panose="020B0604020202020204" pitchFamily="34" charset="0"/>
                <a:hlinkClick r:id="rId5"/>
              </a:rPr>
              <a:t>marie.lissart@univ-perp.fr</a:t>
            </a:r>
            <a:r>
              <a:rPr lang="fr-FR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endParaRPr lang="fr-FR" sz="2400" u="sng" dirty="0">
              <a:solidFill>
                <a:srgbClr val="0070C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432" y="247026"/>
            <a:ext cx="2352675" cy="194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580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="" xmlns:a16="http://schemas.microsoft.com/office/drawing/2014/main" id="{43D8B91C-9DE4-4112-9FF5-55028C2565F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233" r="85462"/>
          <a:stretch/>
        </p:blipFill>
        <p:spPr>
          <a:xfrm>
            <a:off x="1" y="4886036"/>
            <a:ext cx="1566862" cy="1971964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="" xmlns:a16="http://schemas.microsoft.com/office/drawing/2014/main" id="{566D7B20-4D5C-4B31-B152-23F422663CF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60" b="50955"/>
          <a:stretch/>
        </p:blipFill>
        <p:spPr>
          <a:xfrm>
            <a:off x="8124824" y="0"/>
            <a:ext cx="3657957" cy="3362036"/>
          </a:xfrm>
          <a:prstGeom prst="rect">
            <a:avLst/>
          </a:prstGeom>
        </p:spPr>
      </p:pic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07406" y="2138903"/>
            <a:ext cx="4315301" cy="3782063"/>
          </a:xfrm>
        </p:spPr>
        <p:txBody>
          <a:bodyPr>
            <a:noAutofit/>
          </a:bodyPr>
          <a:lstStyle/>
          <a:p>
            <a:pPr algn="just"/>
            <a:r>
              <a:rPr lang="fr-FR" sz="2400" dirty="0" smtClean="0"/>
              <a:t>L’atelier </a:t>
            </a:r>
            <a:r>
              <a:rPr lang="fr-FR" sz="2400" b="1" dirty="0" smtClean="0"/>
              <a:t>« Éviter le piège des éditeurs prédateurs» </a:t>
            </a:r>
            <a:r>
              <a:rPr lang="fr-FR" sz="2400" dirty="0" smtClean="0"/>
              <a:t>est proposé aux doctorants et enseignants-chercheurs.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fr-FR" sz="2400" dirty="0"/>
          </a:p>
          <a:p>
            <a:pPr algn="just"/>
            <a:r>
              <a:rPr lang="fr-FR" sz="2400" dirty="0" smtClean="0"/>
              <a:t>Il vise à faire découvrir les techniques utilisées à des fins prédatrices par des éditeurs s’affichant comme publiant des revues de contenu scientifique.</a:t>
            </a:r>
            <a:endParaRPr lang="fr-FR" sz="2400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04643"/>
            <a:ext cx="3413936" cy="163321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848170" y="420147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4800" b="1" dirty="0" smtClean="0">
                <a:solidFill>
                  <a:srgbClr val="C6008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Éviter le piège des éditeurs prédateurs</a:t>
            </a:r>
            <a:endParaRPr lang="fr-FR" sz="4800" b="1" dirty="0">
              <a:solidFill>
                <a:srgbClr val="C60086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5848170" y="2464822"/>
            <a:ext cx="6165781" cy="2031467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800" b="1" dirty="0" smtClean="0">
                <a:solidFill>
                  <a:srgbClr val="0070C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Proposer des critères et des outils pour repérer les démarches et/ou les informations frauduleuses.</a:t>
            </a:r>
          </a:p>
        </p:txBody>
      </p:sp>
      <p:sp>
        <p:nvSpPr>
          <p:cNvPr id="10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659124" y="6356350"/>
            <a:ext cx="4873752" cy="365125"/>
          </a:xfrm>
        </p:spPr>
        <p:txBody>
          <a:bodyPr/>
          <a:lstStyle/>
          <a:p>
            <a:r>
              <a:rPr lang="fr-FR" b="1" dirty="0">
                <a:solidFill>
                  <a:schemeClr val="tx1"/>
                </a:solidFill>
              </a:rPr>
              <a:t>Les bibliothèques </a:t>
            </a:r>
            <a:r>
              <a:rPr lang="fr-FR" b="1" dirty="0" smtClean="0">
                <a:solidFill>
                  <a:schemeClr val="tx1"/>
                </a:solidFill>
              </a:rPr>
              <a:t>universitaires </a:t>
            </a:r>
            <a:r>
              <a:rPr lang="fr-FR" dirty="0"/>
              <a:t>pour une information fiable et de qualité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848170" y="4762808"/>
            <a:ext cx="50262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Contact : </a:t>
            </a:r>
          </a:p>
          <a:p>
            <a:r>
              <a:rPr lang="fr-FR" sz="2400" dirty="0" smtClean="0">
                <a:latin typeface="Helvetica" panose="020B0604020202020204" pitchFamily="34" charset="0"/>
                <a:cs typeface="Helvetica" panose="020B0604020202020204" pitchFamily="34" charset="0"/>
                <a:hlinkClick r:id="rId5"/>
              </a:rPr>
              <a:t>laurence.crohem@univ-lille.fr</a:t>
            </a:r>
            <a:endParaRPr lang="fr-FR" sz="24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8446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="" xmlns:a16="http://schemas.microsoft.com/office/drawing/2014/main" id="{566D7B20-4D5C-4B31-B152-23F422663CF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60" b="50955"/>
          <a:stretch/>
        </p:blipFill>
        <p:spPr>
          <a:xfrm>
            <a:off x="8124824" y="0"/>
            <a:ext cx="3657957" cy="3362036"/>
          </a:xfrm>
          <a:prstGeom prst="rect">
            <a:avLst/>
          </a:prstGeom>
        </p:spPr>
      </p:pic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35251" y="2534222"/>
            <a:ext cx="4592291" cy="2977248"/>
          </a:xfrm>
        </p:spPr>
        <p:txBody>
          <a:bodyPr/>
          <a:lstStyle/>
          <a:p>
            <a:pPr algn="just"/>
            <a:r>
              <a:rPr lang="fr-FR" sz="2400" dirty="0" smtClean="0"/>
              <a:t>Atelier proposé dans le cadre d’un DU (L2 et L3), et à des lycéens en Terminale</a:t>
            </a:r>
          </a:p>
          <a:p>
            <a:pPr algn="just">
              <a:buFontTx/>
              <a:buChar char="-"/>
            </a:pPr>
            <a:endParaRPr lang="fr-FR" dirty="0" smtClean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sz="2400" dirty="0"/>
              <a:t>Initier une démarche réflexive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sz="2400" dirty="0" smtClean="0"/>
              <a:t>Manipuler des outils de vérification de l’information </a:t>
            </a:r>
            <a:endParaRPr lang="fr-FR" sz="2400" dirty="0"/>
          </a:p>
        </p:txBody>
      </p:sp>
      <p:sp>
        <p:nvSpPr>
          <p:cNvPr id="6" name="Espace réservé du pied de page 7"/>
          <p:cNvSpPr txBox="1">
            <a:spLocks/>
          </p:cNvSpPr>
          <p:nvPr/>
        </p:nvSpPr>
        <p:spPr>
          <a:xfrm>
            <a:off x="3621024" y="6292850"/>
            <a:ext cx="48737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Les bibliothèques universitaires </a:t>
            </a:r>
            <a:r>
              <a:rPr kumimoji="0" lang="fr-FR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6008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pour une information fiable et de qualité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C6008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Image 7" descr="logoreuni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910" y="609842"/>
            <a:ext cx="3990975" cy="1143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989096" y="664001"/>
            <a:ext cx="579368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800" b="1" dirty="0">
                <a:solidFill>
                  <a:srgbClr val="C6008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Atelier</a:t>
            </a:r>
            <a:r>
              <a:rPr lang="fr-FR" sz="4800" b="1" dirty="0" smtClean="0">
                <a:solidFill>
                  <a:srgbClr val="C6008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Info / Intox</a:t>
            </a:r>
            <a:endParaRPr lang="fr-FR" sz="4800" b="1" dirty="0">
              <a:solidFill>
                <a:srgbClr val="C60086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6024241" y="2394723"/>
            <a:ext cx="5529943" cy="2031467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r-FR" sz="2800" b="1" dirty="0" smtClean="0">
                <a:solidFill>
                  <a:srgbClr val="0070C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Mener l'enquête à partir d'un sujet ; déterminer s'il s'agit d'une </a:t>
            </a:r>
            <a:r>
              <a:rPr lang="fr-FR" sz="2800" b="1" dirty="0" err="1">
                <a:solidFill>
                  <a:srgbClr val="0070C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</a:t>
            </a:r>
            <a:r>
              <a:rPr lang="fr-FR" sz="2800" b="1" dirty="0" err="1" smtClean="0">
                <a:solidFill>
                  <a:srgbClr val="0070C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ake</a:t>
            </a:r>
            <a:r>
              <a:rPr lang="fr-FR" sz="2800" b="1" dirty="0" smtClean="0">
                <a:solidFill>
                  <a:srgbClr val="0070C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News… ou pas.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024240" y="4625022"/>
            <a:ext cx="49910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>
                <a:latin typeface="Helvetica" panose="020B0604020202020204" pitchFamily="34" charset="0"/>
                <a:cs typeface="Helvetica" panose="020B0604020202020204" pitchFamily="34" charset="0"/>
              </a:rPr>
              <a:t>Contact : </a:t>
            </a:r>
            <a:endParaRPr lang="fr-FR" sz="24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fr-FR" sz="2400" u="sng" dirty="0" smtClean="0">
                <a:latin typeface="Helvetica" panose="020B0604020202020204" pitchFamily="34" charset="0"/>
                <a:cs typeface="Helvetica" panose="020B0604020202020204" pitchFamily="34" charset="0"/>
                <a:hlinkClick r:id="rId4"/>
              </a:rPr>
              <a:t>helene.saada@univ-reunion.fr</a:t>
            </a:r>
            <a:endParaRPr lang="fr-FR" sz="24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="" xmlns:a16="http://schemas.microsoft.com/office/drawing/2014/main" id="{43D8B91C-9DE4-4112-9FF5-55028C2565F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233" r="85462"/>
          <a:stretch/>
        </p:blipFill>
        <p:spPr>
          <a:xfrm>
            <a:off x="1" y="4886036"/>
            <a:ext cx="1566862" cy="1971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619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="" xmlns:a16="http://schemas.microsoft.com/office/drawing/2014/main" id="{43D8B91C-9DE4-4112-9FF5-55028C2565F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233" r="85462"/>
          <a:stretch/>
        </p:blipFill>
        <p:spPr>
          <a:xfrm>
            <a:off x="1" y="4886036"/>
            <a:ext cx="1566862" cy="1971964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="" xmlns:a16="http://schemas.microsoft.com/office/drawing/2014/main" id="{566D7B20-4D5C-4B31-B152-23F422663CF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60" b="50955"/>
          <a:stretch/>
        </p:blipFill>
        <p:spPr>
          <a:xfrm>
            <a:off x="8124824" y="0"/>
            <a:ext cx="3657957" cy="3362036"/>
          </a:xfrm>
          <a:prstGeom prst="rect">
            <a:avLst/>
          </a:prstGeom>
        </p:spPr>
      </p:pic>
      <p:pic>
        <p:nvPicPr>
          <p:cNvPr id="7" name="Espace réservé du contenu 6" descr="csm_logo-reunion_15e5e93e9a.pn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7367700" y="2605190"/>
            <a:ext cx="1803175" cy="1638095"/>
          </a:xfrm>
        </p:spPr>
      </p:pic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27328" y="2605190"/>
            <a:ext cx="4662535" cy="3465783"/>
          </a:xfrm>
        </p:spPr>
        <p:txBody>
          <a:bodyPr>
            <a:noAutofit/>
          </a:bodyPr>
          <a:lstStyle/>
          <a:p>
            <a:r>
              <a:rPr lang="fr-FR" sz="2400" dirty="0"/>
              <a:t>Utiliser un outil logiciel mis à disposition par la bibliothèque pour obtenir des rapports de recouvrement avec les </a:t>
            </a:r>
            <a:r>
              <a:rPr lang="fr-FR" sz="2400" dirty="0" smtClean="0"/>
              <a:t>textes :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sz="2400" dirty="0" smtClean="0"/>
              <a:t>enregistrés sur ce logiciel par l’Université, </a:t>
            </a:r>
            <a:r>
              <a:rPr lang="fr-FR" sz="2400" dirty="0"/>
              <a:t>et </a:t>
            </a:r>
            <a:endParaRPr lang="fr-FR" sz="2400" dirty="0" smtClean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sz="2400" dirty="0" smtClean="0"/>
              <a:t>en Accès  libre et ouvert (</a:t>
            </a:r>
            <a:r>
              <a:rPr lang="fr-FR" sz="2400" i="1" dirty="0" err="1" smtClean="0"/>
              <a:t>OpenAccess</a:t>
            </a:r>
            <a:r>
              <a:rPr lang="fr-FR" sz="2400" dirty="0" smtClean="0"/>
              <a:t>) </a:t>
            </a:r>
            <a:r>
              <a:rPr lang="fr-FR" sz="2400" dirty="0"/>
              <a:t>sur Internet</a:t>
            </a:r>
          </a:p>
        </p:txBody>
      </p:sp>
      <p:sp>
        <p:nvSpPr>
          <p:cNvPr id="6" name="Espace réservé du pied de page 7"/>
          <p:cNvSpPr txBox="1">
            <a:spLocks/>
          </p:cNvSpPr>
          <p:nvPr/>
        </p:nvSpPr>
        <p:spPr>
          <a:xfrm>
            <a:off x="3621024" y="6292850"/>
            <a:ext cx="48737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Les bibliothèques universitaires </a:t>
            </a:r>
            <a:r>
              <a:rPr kumimoji="0" lang="fr-FR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6008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pour une information fiable et de qualité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C6008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468425" y="218285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4800" b="1" dirty="0" smtClean="0">
                <a:solidFill>
                  <a:srgbClr val="C6008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Repérer le plagiat et l’</a:t>
            </a:r>
            <a:r>
              <a:rPr lang="fr-FR" sz="4800" b="1" dirty="0" err="1" smtClean="0">
                <a:solidFill>
                  <a:srgbClr val="C6008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autoplagiat</a:t>
            </a:r>
            <a:r>
              <a:rPr lang="fr-FR" sz="4800" b="1" dirty="0" smtClean="0">
                <a:solidFill>
                  <a:srgbClr val="C6008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avec l’aide d’un logiciel</a:t>
            </a:r>
            <a:endParaRPr lang="fr-FR" sz="4800" b="1" dirty="0">
              <a:solidFill>
                <a:srgbClr val="C60086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5504315" y="2744894"/>
            <a:ext cx="6500580" cy="2424635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800" b="1" dirty="0" smtClean="0">
                <a:solidFill>
                  <a:srgbClr val="0070C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Se prémunir contre le plagiat et garantir l’originalité intellectuelle d’une production académique : mémoires, thèses…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468425" y="5251702"/>
            <a:ext cx="408765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>
                <a:latin typeface="Helvetica" panose="020B0604020202020204" pitchFamily="34" charset="0"/>
                <a:cs typeface="Helvetica" panose="020B0604020202020204" pitchFamily="34" charset="0"/>
              </a:rPr>
              <a:t>Contact : </a:t>
            </a:r>
            <a:endParaRPr lang="fr-FR" sz="24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fr-FR" sz="2400" u="sng" dirty="0" smtClean="0">
                <a:latin typeface="Helvetica" panose="020B0604020202020204" pitchFamily="34" charset="0"/>
                <a:cs typeface="Helvetica" panose="020B0604020202020204" pitchFamily="34" charset="0"/>
                <a:hlinkClick r:id="rId5"/>
              </a:rPr>
              <a:t>bu@univ-paris2.fr</a:t>
            </a:r>
            <a:r>
              <a:rPr lang="fr-FR" sz="2400" u="sng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 </a:t>
            </a:r>
            <a:endParaRPr lang="fr-FR" sz="24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88" y="176631"/>
            <a:ext cx="2997728" cy="1955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336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54" t="3208" r="33123" b="1"/>
          <a:stretch/>
        </p:blipFill>
        <p:spPr>
          <a:xfrm>
            <a:off x="0" y="-27161"/>
            <a:ext cx="1793202" cy="2106485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="" xmlns:a16="http://schemas.microsoft.com/office/drawing/2014/main" id="{43D8B91C-9DE4-4112-9FF5-55028C2565F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233" r="85462"/>
          <a:stretch/>
        </p:blipFill>
        <p:spPr>
          <a:xfrm>
            <a:off x="1" y="4886036"/>
            <a:ext cx="1566862" cy="1971964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="" xmlns:a16="http://schemas.microsoft.com/office/drawing/2014/main" id="{566D7B20-4D5C-4B31-B152-23F422663CF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60" b="50955"/>
          <a:stretch/>
        </p:blipFill>
        <p:spPr>
          <a:xfrm>
            <a:off x="8124824" y="0"/>
            <a:ext cx="3657957" cy="3362036"/>
          </a:xfrm>
          <a:prstGeom prst="rect">
            <a:avLst/>
          </a:prstGeom>
        </p:spPr>
      </p:pic>
      <p:pic>
        <p:nvPicPr>
          <p:cNvPr id="7" name="Espace réservé du contenu 6" descr="csm_logo-reunion_15e5e93e9a.png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7367700" y="2605190"/>
            <a:ext cx="1803175" cy="1638095"/>
          </a:xfrm>
        </p:spPr>
      </p:pic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7" y="1816685"/>
            <a:ext cx="3932237" cy="4249137"/>
          </a:xfrm>
        </p:spPr>
        <p:txBody>
          <a:bodyPr>
            <a:normAutofit fontScale="85000" lnSpcReduction="20000"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fr-FR" sz="2400" dirty="0" smtClean="0"/>
              <a:t>Améliorer ses </a:t>
            </a:r>
            <a:r>
              <a:rPr lang="fr-FR" sz="2400" dirty="0"/>
              <a:t>techniques d’évaluation de l’information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fr-FR" sz="2400" dirty="0"/>
              <a:t>P</a:t>
            </a:r>
            <a:r>
              <a:rPr lang="fr-FR" sz="2400" dirty="0" smtClean="0"/>
              <a:t>résenter ses </a:t>
            </a:r>
            <a:r>
              <a:rPr lang="fr-FR" sz="2400" dirty="0"/>
              <a:t>trucs pour vérifier les informations </a:t>
            </a:r>
            <a:r>
              <a:rPr lang="fr-FR" sz="2400" dirty="0" smtClean="0"/>
              <a:t>reçues sur </a:t>
            </a:r>
            <a:r>
              <a:rPr lang="fr-FR" sz="2400" dirty="0"/>
              <a:t>les réseaux sociaux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fr-FR" sz="2400" dirty="0" smtClean="0"/>
              <a:t>Parler du rôle </a:t>
            </a:r>
            <a:r>
              <a:rPr lang="fr-FR" sz="2400" dirty="0"/>
              <a:t>des bibliothèques dans la lutte contre la désinformation du public par les </a:t>
            </a:r>
            <a:r>
              <a:rPr lang="fr-FR" sz="2400" dirty="0" err="1"/>
              <a:t>fake</a:t>
            </a:r>
            <a:r>
              <a:rPr lang="fr-FR" sz="2400" dirty="0"/>
              <a:t> news et autres informations controuvées, falsifiées, taillées sur mesure, etc.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fr-FR" sz="2400" dirty="0" smtClean="0"/>
              <a:t>Julien </a:t>
            </a:r>
            <a:r>
              <a:rPr lang="fr-FR" sz="2400" dirty="0"/>
              <a:t>Joly, journaliste et rédacteur du Mensuel de Rennes </a:t>
            </a:r>
            <a:r>
              <a:rPr lang="fr-FR" sz="2400" dirty="0" smtClean="0"/>
              <a:t>: comment </a:t>
            </a:r>
            <a:r>
              <a:rPr lang="fr-FR" sz="2400" dirty="0"/>
              <a:t>détecter les images </a:t>
            </a:r>
            <a:r>
              <a:rPr lang="fr-FR" sz="2400" dirty="0" err="1"/>
              <a:t>falsifiées.nnes</a:t>
            </a:r>
            <a:endParaRPr lang="fr-FR" dirty="0"/>
          </a:p>
        </p:txBody>
      </p:sp>
      <p:sp>
        <p:nvSpPr>
          <p:cNvPr id="6" name="Espace réservé du pied de page 7"/>
          <p:cNvSpPr txBox="1">
            <a:spLocks/>
          </p:cNvSpPr>
          <p:nvPr/>
        </p:nvSpPr>
        <p:spPr>
          <a:xfrm>
            <a:off x="3621024" y="6292850"/>
            <a:ext cx="48737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Les bibliothèques universitaires </a:t>
            </a:r>
            <a:r>
              <a:rPr kumimoji="0" lang="fr-FR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6008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pour une information fiable et de qualité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C6008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770740" y="247026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fr-FR" sz="4800" b="1" dirty="0">
                <a:solidFill>
                  <a:srgbClr val="C6008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Les bibliothécaires et la guerre du </a:t>
            </a:r>
            <a:r>
              <a:rPr lang="fr-FR" sz="4800" b="1" dirty="0" smtClean="0">
                <a:solidFill>
                  <a:srgbClr val="C6008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faux</a:t>
            </a:r>
            <a:endParaRPr lang="fr-FR" sz="4800" b="1" dirty="0">
              <a:solidFill>
                <a:srgbClr val="C60086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5770740" y="2132180"/>
            <a:ext cx="5529943" cy="311883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r-FR" sz="2800" b="1" dirty="0">
                <a:solidFill>
                  <a:schemeClr val="accent1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Comment peut-on lutter contre la désinformation ?</a:t>
            </a:r>
          </a:p>
          <a:p>
            <a:pPr algn="just"/>
            <a:endParaRPr lang="fr-FR" sz="2800" b="1" dirty="0" smtClean="0">
              <a:solidFill>
                <a:schemeClr val="accent1">
                  <a:lumMod val="7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/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Atelier ouvert à tous publics par des bibliothécaires et un journaliste (2017 ; compte-rendu complet en ligne)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693941" y="5285125"/>
            <a:ext cx="56067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>
                <a:latin typeface="Helvetica" panose="020B0604020202020204" pitchFamily="34" charset="0"/>
                <a:cs typeface="Helvetica" panose="020B0604020202020204" pitchFamily="34" charset="0"/>
              </a:rPr>
              <a:t>Contact : </a:t>
            </a:r>
          </a:p>
          <a:p>
            <a:r>
              <a:rPr lang="fr-FR" sz="2400" u="sng" dirty="0" err="1">
                <a:solidFill>
                  <a:srgbClr val="0070C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docarennes</a:t>
            </a:r>
            <a:r>
              <a:rPr lang="fr-FR" sz="2400" u="sng" dirty="0">
                <a:solidFill>
                  <a:srgbClr val="0070C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(at) gmail.com</a:t>
            </a:r>
          </a:p>
        </p:txBody>
      </p:sp>
    </p:spTree>
    <p:extLst>
      <p:ext uri="{BB962C8B-B14F-4D97-AF65-F5344CB8AC3E}">
        <p14:creationId xmlns:p14="http://schemas.microsoft.com/office/powerpoint/2010/main" val="3662422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="" xmlns:a16="http://schemas.microsoft.com/office/drawing/2014/main" id="{566D7B20-4D5C-4B31-B152-23F422663CF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60" b="50955"/>
          <a:stretch/>
        </p:blipFill>
        <p:spPr>
          <a:xfrm>
            <a:off x="8124824" y="0"/>
            <a:ext cx="3657957" cy="3362036"/>
          </a:xfrm>
          <a:prstGeom prst="rect">
            <a:avLst/>
          </a:prstGeom>
        </p:spPr>
      </p:pic>
      <p:sp>
        <p:nvSpPr>
          <p:cNvPr id="6" name="Espace réservé du pied de page 7"/>
          <p:cNvSpPr txBox="1">
            <a:spLocks/>
          </p:cNvSpPr>
          <p:nvPr/>
        </p:nvSpPr>
        <p:spPr>
          <a:xfrm>
            <a:off x="3621024" y="6292850"/>
            <a:ext cx="48737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Les bibliothèques universitaires </a:t>
            </a:r>
            <a:r>
              <a:rPr kumimoji="0" lang="fr-FR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6008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pour une information fiable et de qualité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C6008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604095" y="664001"/>
            <a:ext cx="658790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800" b="1" dirty="0" smtClean="0">
                <a:solidFill>
                  <a:srgbClr val="C6008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« Evitez l’intox ! » avec les BU lorraines</a:t>
            </a:r>
            <a:endParaRPr lang="fr-FR" sz="4800" b="1" dirty="0">
              <a:solidFill>
                <a:srgbClr val="C60086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5604095" y="2346302"/>
            <a:ext cx="5529943" cy="3073503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1000"/>
              </a:spcBef>
              <a:spcAft>
                <a:spcPts val="1000"/>
              </a:spcAft>
            </a:pPr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Inciter </a:t>
            </a:r>
            <a:r>
              <a:rPr lang="fr-FR" sz="2800" b="1" dirty="0">
                <a:solidFill>
                  <a:schemeClr val="accent1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à vérifier ses sources, sensibiliser à l'existence de fausses </a:t>
            </a:r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informations.</a:t>
            </a:r>
          </a:p>
          <a:p>
            <a:pPr>
              <a:spcAft>
                <a:spcPts val="1000"/>
              </a:spcAft>
            </a:pPr>
            <a:r>
              <a:rPr lang="fr-FR" sz="2800" b="1" dirty="0">
                <a:solidFill>
                  <a:schemeClr val="accent1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</a:t>
            </a:r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ensibiliser à </a:t>
            </a:r>
            <a:r>
              <a:rPr lang="fr-FR" sz="2800" b="1" dirty="0">
                <a:solidFill>
                  <a:schemeClr val="accent1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la validité des sources informationnelles et </a:t>
            </a:r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documentaires</a:t>
            </a:r>
            <a:endParaRPr lang="fr-FR" sz="2800" b="1" dirty="0" smtClean="0">
              <a:solidFill>
                <a:schemeClr val="accent1">
                  <a:lumMod val="7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604095" y="5505287"/>
            <a:ext cx="49910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>
                <a:latin typeface="Helvetica" panose="020B0604020202020204" pitchFamily="34" charset="0"/>
                <a:cs typeface="Helvetica" panose="020B0604020202020204" pitchFamily="34" charset="0"/>
              </a:rPr>
              <a:t>Contact : </a:t>
            </a:r>
            <a:endParaRPr lang="fr-FR" sz="24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fr-FR" sz="2400" dirty="0" smtClean="0">
                <a:latin typeface="Helvetica" panose="020B0604020202020204" pitchFamily="34" charset="0"/>
                <a:cs typeface="Helvetica" panose="020B0604020202020204" pitchFamily="34" charset="0"/>
                <a:hlinkClick r:id="rId3"/>
              </a:rPr>
              <a:t>sylvie.deville@univ-lorraine.fr</a:t>
            </a:r>
            <a:r>
              <a:rPr lang="fr-FR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endParaRPr lang="fr-FR" sz="24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="" xmlns:a16="http://schemas.microsoft.com/office/drawing/2014/main" id="{43D8B91C-9DE4-4112-9FF5-55028C2565F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233" r="85462"/>
          <a:stretch/>
        </p:blipFill>
        <p:spPr>
          <a:xfrm>
            <a:off x="1" y="4886036"/>
            <a:ext cx="1566862" cy="1971964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887" y="1176"/>
            <a:ext cx="4485061" cy="634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295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60" b="6875"/>
          <a:stretch/>
        </p:blipFill>
        <p:spPr>
          <a:xfrm>
            <a:off x="6609472" y="3190670"/>
            <a:ext cx="4214932" cy="2055043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="" xmlns:a16="http://schemas.microsoft.com/office/drawing/2014/main" id="{566D7B20-4D5C-4B31-B152-23F422663CF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60" b="50955"/>
          <a:stretch/>
        </p:blipFill>
        <p:spPr>
          <a:xfrm>
            <a:off x="8124824" y="0"/>
            <a:ext cx="3657957" cy="3362036"/>
          </a:xfrm>
          <a:prstGeom prst="rect">
            <a:avLst/>
          </a:prstGeom>
        </p:spPr>
      </p:pic>
      <p:sp>
        <p:nvSpPr>
          <p:cNvPr id="6" name="Espace réservé du pied de page 7"/>
          <p:cNvSpPr txBox="1">
            <a:spLocks/>
          </p:cNvSpPr>
          <p:nvPr/>
        </p:nvSpPr>
        <p:spPr>
          <a:xfrm>
            <a:off x="3621024" y="6292850"/>
            <a:ext cx="48737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Les bibliothèques universitaires </a:t>
            </a:r>
            <a:r>
              <a:rPr kumimoji="0" lang="fr-FR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6008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pour une information fiable et de qualité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C6008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989096" y="13509"/>
            <a:ext cx="620290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800" b="1" dirty="0" smtClean="0">
                <a:solidFill>
                  <a:srgbClr val="C6008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Ensemble, </a:t>
            </a:r>
            <a:r>
              <a:rPr lang="fr-FR" sz="4800" b="1" dirty="0">
                <a:solidFill>
                  <a:srgbClr val="C6008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construisons le service public de la donnée (</a:t>
            </a:r>
            <a:r>
              <a:rPr lang="fr-FR" sz="4800" b="1" dirty="0" smtClean="0">
                <a:solidFill>
                  <a:srgbClr val="C6008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ouverte)</a:t>
            </a:r>
            <a:endParaRPr lang="fr-FR" sz="4800" b="1" dirty="0">
              <a:solidFill>
                <a:srgbClr val="C60086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989096" y="5333253"/>
            <a:ext cx="49910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>
                <a:latin typeface="Helvetica" panose="020B0604020202020204" pitchFamily="34" charset="0"/>
                <a:cs typeface="Helvetica" panose="020B0604020202020204" pitchFamily="34" charset="0"/>
              </a:rPr>
              <a:t>Contact : </a:t>
            </a:r>
            <a:endParaRPr lang="fr-FR" sz="24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fr-FR" sz="2400" dirty="0" smtClean="0">
                <a:latin typeface="Helvetica" panose="020B0604020202020204" pitchFamily="34" charset="0"/>
                <a:cs typeface="Helvetica" panose="020B0604020202020204" pitchFamily="34" charset="0"/>
                <a:hlinkClick r:id="rId4"/>
              </a:rPr>
              <a:t>david.aymonin@abes.fr</a:t>
            </a:r>
            <a:r>
              <a:rPr lang="fr-FR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endParaRPr lang="fr-FR" sz="24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="" xmlns:a16="http://schemas.microsoft.com/office/drawing/2014/main" id="{43D8B91C-9DE4-4112-9FF5-55028C2565F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233" r="85462"/>
          <a:stretch/>
        </p:blipFill>
        <p:spPr>
          <a:xfrm>
            <a:off x="1" y="4886036"/>
            <a:ext cx="1566862" cy="1971964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080" y="497612"/>
            <a:ext cx="5056632" cy="1645920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405353" y="2408680"/>
            <a:ext cx="4954359" cy="31752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fr-FR" sz="2400" dirty="0">
                <a:latin typeface="Helvetica" panose="020B0604020202020204" pitchFamily="34" charset="0"/>
                <a:cs typeface="Helvetica" panose="020B0604020202020204" pitchFamily="34" charset="0"/>
              </a:rPr>
              <a:t>Les données de qualité « 5 étoiles », c’est le socle d’une connaissance fondée sur des données légitimes, universelles, libres et interopérables grâce aux </a:t>
            </a:r>
            <a:r>
              <a:rPr lang="fr-FR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bibliothèques.</a:t>
            </a:r>
          </a:p>
          <a:p>
            <a:r>
              <a:rPr lang="fr-FR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Créer </a:t>
            </a:r>
            <a:r>
              <a:rPr lang="fr-FR" sz="2400" dirty="0">
                <a:latin typeface="Helvetica" panose="020B0604020202020204" pitchFamily="34" charset="0"/>
                <a:cs typeface="Helvetica" panose="020B0604020202020204" pitchFamily="34" charset="0"/>
              </a:rPr>
              <a:t>de </a:t>
            </a:r>
            <a:r>
              <a:rPr lang="fr-FR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l'information </a:t>
            </a:r>
            <a:r>
              <a:rPr lang="fr-FR" sz="2400" dirty="0">
                <a:latin typeface="Helvetica" panose="020B0604020202020204" pitchFamily="34" charset="0"/>
                <a:cs typeface="Helvetica" panose="020B0604020202020204" pitchFamily="34" charset="0"/>
              </a:rPr>
              <a:t>de </a:t>
            </a:r>
            <a:r>
              <a:rPr lang="fr-FR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qualité, c’est lutter contre les </a:t>
            </a:r>
            <a:r>
              <a:rPr lang="fr-FR" sz="2400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Fake</a:t>
            </a:r>
            <a:r>
              <a:rPr lang="fr-FR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2400" dirty="0">
                <a:latin typeface="Helvetica" panose="020B0604020202020204" pitchFamily="34" charset="0"/>
                <a:cs typeface="Helvetica" panose="020B0604020202020204" pitchFamily="34" charset="0"/>
              </a:rPr>
              <a:t>News</a:t>
            </a:r>
          </a:p>
        </p:txBody>
      </p:sp>
      <p:sp>
        <p:nvSpPr>
          <p:cNvPr id="20" name="ZoneTexte 19"/>
          <p:cNvSpPr txBox="1"/>
          <p:nvPr/>
        </p:nvSpPr>
        <p:spPr>
          <a:xfrm flipH="1">
            <a:off x="8880562" y="5137991"/>
            <a:ext cx="81962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i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Source : w3c</a:t>
            </a:r>
            <a:endParaRPr lang="fr-FR" sz="800" i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4962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="" xmlns:a16="http://schemas.microsoft.com/office/drawing/2014/main" id="{43D8B91C-9DE4-4112-9FF5-55028C2565F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233" r="85462"/>
          <a:stretch/>
        </p:blipFill>
        <p:spPr>
          <a:xfrm>
            <a:off x="1" y="4886036"/>
            <a:ext cx="1566862" cy="1971964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="" xmlns:a16="http://schemas.microsoft.com/office/drawing/2014/main" id="{566D7B20-4D5C-4B31-B152-23F422663CF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60" b="50955"/>
          <a:stretch/>
        </p:blipFill>
        <p:spPr>
          <a:xfrm>
            <a:off x="8124824" y="0"/>
            <a:ext cx="3657957" cy="3362036"/>
          </a:xfrm>
          <a:prstGeom prst="rect">
            <a:avLst/>
          </a:prstGeom>
        </p:spPr>
      </p:pic>
      <p:pic>
        <p:nvPicPr>
          <p:cNvPr id="7" name="Espace réservé du contenu 6" descr="csm_logo-reunion_15e5e93e9a.pn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7367700" y="2605190"/>
            <a:ext cx="1803175" cy="1638095"/>
          </a:xfrm>
        </p:spPr>
      </p:pic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74123" y="2371934"/>
            <a:ext cx="4361185" cy="3340709"/>
          </a:xfrm>
        </p:spPr>
        <p:txBody>
          <a:bodyPr>
            <a:normAutofit/>
          </a:bodyPr>
          <a:lstStyle/>
          <a:p>
            <a:r>
              <a:rPr lang="fr-FR" sz="2400" dirty="0" smtClean="0"/>
              <a:t>Le </a:t>
            </a:r>
            <a:r>
              <a:rPr lang="fr-FR" sz="2400" dirty="0"/>
              <a:t>Muséum est producteur certifié de données </a:t>
            </a:r>
            <a:r>
              <a:rPr lang="fr-FR" sz="2400" dirty="0" smtClean="0"/>
              <a:t>publiques, il </a:t>
            </a:r>
            <a:r>
              <a:rPr lang="fr-FR" sz="2400" dirty="0"/>
              <a:t>organise l’ouverture et l’accès aux données publiques, aux publications scientifiques et prévoit un accompagnement pédagogique dans cette </a:t>
            </a:r>
            <a:r>
              <a:rPr lang="fr-FR" sz="2400" dirty="0" smtClean="0"/>
              <a:t>ouverture des données.</a:t>
            </a:r>
            <a:endParaRPr lang="fr-FR" sz="2400" dirty="0"/>
          </a:p>
        </p:txBody>
      </p:sp>
      <p:sp>
        <p:nvSpPr>
          <p:cNvPr id="6" name="Espace réservé du pied de page 7"/>
          <p:cNvSpPr txBox="1">
            <a:spLocks/>
          </p:cNvSpPr>
          <p:nvPr/>
        </p:nvSpPr>
        <p:spPr>
          <a:xfrm>
            <a:off x="3621024" y="6292850"/>
            <a:ext cx="48737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Les bibliothèques universitaires </a:t>
            </a:r>
            <a:r>
              <a:rPr kumimoji="0" lang="fr-FR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6008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pour une information fiable et de qualité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C6008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44999" y="247026"/>
            <a:ext cx="684700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400" b="1" dirty="0" smtClean="0">
                <a:solidFill>
                  <a:srgbClr val="C6008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Accès libre et ouvert à la science au Muséum d’Histoire naturelle</a:t>
            </a:r>
            <a:endParaRPr lang="fr-FR" sz="4400" b="1" dirty="0">
              <a:solidFill>
                <a:srgbClr val="C60086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5344999" y="2839282"/>
            <a:ext cx="6570481" cy="2122939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Un plan pour l’Open Access / Open Data </a:t>
            </a:r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est </a:t>
            </a:r>
            <a:r>
              <a:rPr lang="fr-FR" sz="2800" b="1" dirty="0">
                <a:solidFill>
                  <a:schemeClr val="accent1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en cours de mise en place au </a:t>
            </a:r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Muséum en 2018, et la Bibliothèque </a:t>
            </a:r>
            <a:r>
              <a:rPr lang="fr-FR" sz="2800" b="1" dirty="0">
                <a:solidFill>
                  <a:schemeClr val="accent1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y joue un rôle </a:t>
            </a:r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fondamental</a:t>
            </a:r>
            <a:endParaRPr lang="fr-FR" sz="2800" b="1" dirty="0">
              <a:solidFill>
                <a:schemeClr val="accent1">
                  <a:lumMod val="7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287509" y="5320716"/>
            <a:ext cx="500823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>
                <a:latin typeface="Helvetica" panose="020B0604020202020204" pitchFamily="34" charset="0"/>
                <a:cs typeface="Helvetica" panose="020B0604020202020204" pitchFamily="34" charset="0"/>
              </a:rPr>
              <a:t>Contact : </a:t>
            </a:r>
            <a:endParaRPr lang="fr-FR" sz="24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fr-FR" sz="2400" dirty="0" smtClean="0">
                <a:latin typeface="Helvetica" panose="020B0604020202020204" pitchFamily="34" charset="0"/>
                <a:cs typeface="Helvetica" panose="020B0604020202020204" pitchFamily="34" charset="0"/>
                <a:hlinkClick r:id="rId5"/>
              </a:rPr>
              <a:t>gildas.illien@mnhn.fr</a:t>
            </a:r>
            <a:endParaRPr lang="fr-FR" sz="2400" u="sng" dirty="0">
              <a:solidFill>
                <a:srgbClr val="0070C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560" y="528423"/>
            <a:ext cx="4526234" cy="1429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186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="" xmlns:a16="http://schemas.microsoft.com/office/drawing/2014/main" id="{43D8B91C-9DE4-4112-9FF5-55028C2565F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233" r="85462"/>
          <a:stretch/>
        </p:blipFill>
        <p:spPr>
          <a:xfrm>
            <a:off x="1" y="4886036"/>
            <a:ext cx="1566862" cy="1971964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="" xmlns:a16="http://schemas.microsoft.com/office/drawing/2014/main" id="{566D7B20-4D5C-4B31-B152-23F422663CF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60" b="50955"/>
          <a:stretch/>
        </p:blipFill>
        <p:spPr>
          <a:xfrm>
            <a:off x="8124824" y="0"/>
            <a:ext cx="3657957" cy="3362036"/>
          </a:xfrm>
          <a:prstGeom prst="rect">
            <a:avLst/>
          </a:prstGeom>
        </p:spPr>
      </p:pic>
      <p:pic>
        <p:nvPicPr>
          <p:cNvPr id="7" name="Espace réservé du contenu 6" descr="csm_logo-reunion_15e5e93e9a.pn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7367700" y="2605190"/>
            <a:ext cx="1803175" cy="1638095"/>
          </a:xfrm>
        </p:spPr>
      </p:pic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783432" y="2641860"/>
            <a:ext cx="4361185" cy="3459637"/>
          </a:xfrm>
        </p:spPr>
        <p:txBody>
          <a:bodyPr>
            <a:normAutofit/>
          </a:bodyPr>
          <a:lstStyle/>
          <a:p>
            <a:r>
              <a:rPr lang="fr-FR" sz="2400" dirty="0"/>
              <a:t>La bibliothèque met son expertise au service de chercheurs de Perpignan pour numériser certaines sources et les mettre dans la bibliothèque numérique </a:t>
            </a:r>
            <a:r>
              <a:rPr lang="fr-FR" sz="2400" dirty="0" err="1"/>
              <a:t>patrimoniall</a:t>
            </a:r>
            <a:r>
              <a:rPr lang="fr-FR" sz="2400" dirty="0"/>
              <a:t> qui est ensuite moissonnées par </a:t>
            </a:r>
            <a:r>
              <a:rPr lang="fr-FR" sz="2400" dirty="0" err="1"/>
              <a:t>Gallica</a:t>
            </a:r>
            <a:r>
              <a:rPr lang="fr-FR" sz="2400" dirty="0"/>
              <a:t> (</a:t>
            </a:r>
            <a:r>
              <a:rPr lang="fr-FR" sz="2400" dirty="0" err="1"/>
              <a:t>BnF</a:t>
            </a:r>
            <a:r>
              <a:rPr lang="fr-FR" sz="2400" dirty="0"/>
              <a:t>), les référencer et les intégrer dans leurs carnets de r</a:t>
            </a:r>
            <a:r>
              <a:rPr lang="fr-FR" sz="2400" dirty="0" smtClean="0"/>
              <a:t>echerche Hypotheses.org</a:t>
            </a:r>
            <a:endParaRPr lang="fr-FR" sz="2400" dirty="0"/>
          </a:p>
        </p:txBody>
      </p:sp>
      <p:sp>
        <p:nvSpPr>
          <p:cNvPr id="6" name="Espace réservé du pied de page 7"/>
          <p:cNvSpPr txBox="1">
            <a:spLocks/>
          </p:cNvSpPr>
          <p:nvPr/>
        </p:nvSpPr>
        <p:spPr>
          <a:xfrm>
            <a:off x="3621024" y="6292850"/>
            <a:ext cx="48737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Les bibliothèques universitaires </a:t>
            </a:r>
            <a:r>
              <a:rPr kumimoji="0" lang="fr-FR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6008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pour une information fiable et de qualité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C6008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44999" y="247026"/>
            <a:ext cx="684700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400" b="1" dirty="0" smtClean="0">
                <a:solidFill>
                  <a:srgbClr val="C6008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Numériser les sources pour documenter les carnets de recherche </a:t>
            </a:r>
            <a:endParaRPr lang="fr-FR" sz="4400" b="1" dirty="0">
              <a:solidFill>
                <a:srgbClr val="C60086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5344999" y="2839282"/>
            <a:ext cx="6570481" cy="2122939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La bibliothèque met son expertise au service des chercheurs pour numériser certaines sources et les intégrer dans les carnets de recherche</a:t>
            </a:r>
            <a:endParaRPr lang="fr-FR" sz="2800" b="1" dirty="0">
              <a:solidFill>
                <a:schemeClr val="accent1">
                  <a:lumMod val="7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344999" y="5196313"/>
            <a:ext cx="500823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>
                <a:latin typeface="Helvetica" panose="020B0604020202020204" pitchFamily="34" charset="0"/>
                <a:cs typeface="Helvetica" panose="020B0604020202020204" pitchFamily="34" charset="0"/>
              </a:rPr>
              <a:t>Contact : </a:t>
            </a:r>
            <a:endParaRPr lang="fr-FR" sz="24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fr-FR" sz="2400" dirty="0" smtClean="0">
                <a:latin typeface="Helvetica" panose="020B0604020202020204" pitchFamily="34" charset="0"/>
                <a:cs typeface="Helvetica" panose="020B0604020202020204" pitchFamily="34" charset="0"/>
                <a:hlinkClick r:id="rId5"/>
              </a:rPr>
              <a:t>marie.lissart@univ-perp.fr</a:t>
            </a:r>
            <a:r>
              <a:rPr lang="fr-FR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endParaRPr lang="fr-FR" sz="2400" u="sng" dirty="0">
              <a:solidFill>
                <a:srgbClr val="0070C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432" y="247026"/>
            <a:ext cx="2352675" cy="194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653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="" xmlns:a16="http://schemas.microsoft.com/office/drawing/2014/main" id="{43D8B91C-9DE4-4112-9FF5-55028C2565F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233" r="85462"/>
          <a:stretch/>
        </p:blipFill>
        <p:spPr>
          <a:xfrm>
            <a:off x="1" y="4886036"/>
            <a:ext cx="1566862" cy="1971964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="" xmlns:a16="http://schemas.microsoft.com/office/drawing/2014/main" id="{566D7B20-4D5C-4B31-B152-23F422663CF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60" b="50955"/>
          <a:stretch/>
        </p:blipFill>
        <p:spPr>
          <a:xfrm>
            <a:off x="8124824" y="0"/>
            <a:ext cx="3657957" cy="3362036"/>
          </a:xfrm>
          <a:prstGeom prst="rect">
            <a:avLst/>
          </a:prstGeom>
        </p:spPr>
      </p:pic>
      <p:pic>
        <p:nvPicPr>
          <p:cNvPr id="7" name="Espace réservé du contenu 6" descr="csm_logo-reunion_15e5e93e9a.pn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7367700" y="2605190"/>
            <a:ext cx="1803175" cy="1638095"/>
          </a:xfrm>
        </p:spPr>
      </p:pic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94637" y="2215299"/>
            <a:ext cx="4761932" cy="4223207"/>
          </a:xfrm>
        </p:spPr>
        <p:txBody>
          <a:bodyPr>
            <a:normAutofit fontScale="85000" lnSpcReduction="10000"/>
          </a:bodyPr>
          <a:lstStyle/>
          <a:p>
            <a:r>
              <a:rPr lang="fr-FR" sz="2400" dirty="0" smtClean="0"/>
              <a:t>Partir d’un outil connu, s’amuser d’un canular est le point d’entrée d’un parcours méthodique et méthodologique en recherche d’information :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sz="2400" dirty="0" smtClean="0"/>
              <a:t>montrer les aspects positifs permet de mieux éveiller les curiosités que de seules mises en garde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sz="2400" dirty="0" smtClean="0"/>
              <a:t>faire réagir sur un </a:t>
            </a:r>
            <a:r>
              <a:rPr lang="fr-FR" sz="2400" dirty="0" err="1" smtClean="0"/>
              <a:t>Fake</a:t>
            </a:r>
            <a:r>
              <a:rPr lang="fr-FR" sz="2400" dirty="0" smtClean="0"/>
              <a:t> insoupçonné permet de sensibiliser à la valeur de l’information et à la provenance de ressources parfois non-spécialistes</a:t>
            </a:r>
          </a:p>
          <a:p>
            <a:r>
              <a:rPr lang="fr-FR" sz="2400" dirty="0" smtClean="0"/>
              <a:t>Il est également important d’aborder la question du prix de l’information, et de l’économie des savoirs.</a:t>
            </a:r>
            <a:endParaRPr lang="fr-FR" sz="2400" dirty="0"/>
          </a:p>
        </p:txBody>
      </p:sp>
      <p:sp>
        <p:nvSpPr>
          <p:cNvPr id="6" name="Espace réservé du pied de page 7"/>
          <p:cNvSpPr txBox="1">
            <a:spLocks/>
          </p:cNvSpPr>
          <p:nvPr/>
        </p:nvSpPr>
        <p:spPr>
          <a:xfrm>
            <a:off x="3621024" y="6292850"/>
            <a:ext cx="48737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Les bibliothèques universitaires </a:t>
            </a:r>
            <a:r>
              <a:rPr kumimoji="0" lang="fr-FR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6008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pour une information fiable et de qualité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C6008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287509" y="166537"/>
            <a:ext cx="684700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400" b="1" dirty="0" smtClean="0">
                <a:solidFill>
                  <a:srgbClr val="C6008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- Bibliothèques </a:t>
            </a:r>
            <a:r>
              <a:rPr lang="fr-FR" sz="4400" b="1" dirty="0" err="1" smtClean="0">
                <a:solidFill>
                  <a:srgbClr val="C6008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Unistra</a:t>
            </a:r>
            <a:r>
              <a:rPr lang="fr-FR" sz="4400" b="1" dirty="0" smtClean="0">
                <a:solidFill>
                  <a:srgbClr val="C6008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-</a:t>
            </a:r>
          </a:p>
          <a:p>
            <a:r>
              <a:rPr lang="fr-FR" sz="4400" b="1" dirty="0" smtClean="0">
                <a:solidFill>
                  <a:srgbClr val="C6008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Prudence en Licence : l’envie de comprendre d’où provient « l’info »</a:t>
            </a:r>
            <a:endParaRPr lang="fr-FR" sz="4400" b="1" dirty="0">
              <a:solidFill>
                <a:srgbClr val="C60086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5287509" y="3037873"/>
            <a:ext cx="6570481" cy="2122939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Il faut partir </a:t>
            </a:r>
            <a:r>
              <a:rPr lang="fr-FR" sz="2800" b="1" dirty="0">
                <a:solidFill>
                  <a:schemeClr val="accent1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des habitudes </a:t>
            </a:r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des étudiants et leur faire opérer un recul critique. L’objectif est de susciter </a:t>
            </a:r>
            <a:r>
              <a:rPr lang="fr-FR" sz="2800" b="1" dirty="0">
                <a:solidFill>
                  <a:schemeClr val="accent1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une démarche de recherche d’information </a:t>
            </a:r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consciente.</a:t>
            </a:r>
            <a:endParaRPr lang="fr-FR" sz="2800" b="1" dirty="0">
              <a:solidFill>
                <a:schemeClr val="accent1">
                  <a:lumMod val="7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287509" y="5320716"/>
            <a:ext cx="500823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>
                <a:latin typeface="Helvetica" panose="020B0604020202020204" pitchFamily="34" charset="0"/>
                <a:cs typeface="Helvetica" panose="020B0604020202020204" pitchFamily="34" charset="0"/>
              </a:rPr>
              <a:t>Contact : </a:t>
            </a:r>
            <a:endParaRPr lang="fr-FR" sz="24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fr-FR" sz="2400" dirty="0" smtClean="0">
                <a:latin typeface="Helvetica" panose="020B0604020202020204" pitchFamily="34" charset="0"/>
                <a:cs typeface="Helvetica" panose="020B0604020202020204" pitchFamily="34" charset="0"/>
                <a:hlinkClick r:id="rId5"/>
              </a:rPr>
              <a:t>caraco@unistra.fr</a:t>
            </a:r>
            <a:r>
              <a:rPr lang="fr-FR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endParaRPr lang="fr-FR" sz="24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37" y="308648"/>
            <a:ext cx="3467100" cy="131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984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>
            <a:extLst>
              <a:ext uri="{FF2B5EF4-FFF2-40B4-BE49-F238E27FC236}">
                <a16:creationId xmlns="" xmlns:a16="http://schemas.microsoft.com/office/drawing/2014/main" id="{566D7B20-4D5C-4B31-B152-23F422663CF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60" b="50955"/>
          <a:stretch/>
        </p:blipFill>
        <p:spPr>
          <a:xfrm>
            <a:off x="8124824" y="0"/>
            <a:ext cx="3657957" cy="3362036"/>
          </a:xfrm>
          <a:prstGeom prst="rect">
            <a:avLst/>
          </a:prstGeom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4686" y="485665"/>
            <a:ext cx="6578951" cy="1914357"/>
          </a:xfrm>
          <a:noFill/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4800" b="1" dirty="0" smtClean="0">
                <a:solidFill>
                  <a:srgbClr val="C60086"/>
                </a:solidFill>
              </a:rPr>
              <a:t>BRISE-ES enrichi </a:t>
            </a:r>
            <a:r>
              <a:rPr lang="fr-FR" dirty="0" smtClean="0">
                <a:solidFill>
                  <a:srgbClr val="C60086"/>
                </a:solidFill>
              </a:rPr>
              <a:t/>
            </a:r>
            <a:br>
              <a:rPr lang="fr-FR" dirty="0" smtClean="0">
                <a:solidFill>
                  <a:srgbClr val="C60086"/>
                </a:solidFill>
              </a:rPr>
            </a:br>
            <a:r>
              <a:rPr lang="fr-FR" dirty="0" smtClean="0">
                <a:solidFill>
                  <a:srgbClr val="C60086"/>
                </a:solidFill>
              </a:rPr>
              <a:t>Le catalogue de BU qui affiche </a:t>
            </a:r>
          </a:p>
          <a:p>
            <a:pPr marL="0" indent="0">
              <a:buNone/>
            </a:pPr>
            <a:r>
              <a:rPr lang="fr-FR" dirty="0" smtClean="0">
                <a:solidFill>
                  <a:srgbClr val="C60086"/>
                </a:solidFill>
              </a:rPr>
              <a:t>ses sources</a:t>
            </a:r>
            <a:endParaRPr lang="fr-FR" sz="2400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b="1" dirty="0">
                <a:solidFill>
                  <a:schemeClr val="tx1"/>
                </a:solidFill>
              </a:rPr>
              <a:t>Les bibliothèques </a:t>
            </a:r>
            <a:r>
              <a:rPr lang="fr-FR" b="1" dirty="0" smtClean="0">
                <a:solidFill>
                  <a:schemeClr val="tx1"/>
                </a:solidFill>
              </a:rPr>
              <a:t>universitaires </a:t>
            </a:r>
            <a:r>
              <a:rPr lang="fr-FR" dirty="0"/>
              <a:t>pour une information fiable et de qualité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="" xmlns:a16="http://schemas.microsoft.com/office/drawing/2014/main" id="{43D8B91C-9DE4-4112-9FF5-55028C2565F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233" r="85462"/>
          <a:stretch/>
        </p:blipFill>
        <p:spPr>
          <a:xfrm>
            <a:off x="1" y="4886036"/>
            <a:ext cx="1566862" cy="1971964"/>
          </a:xfrm>
          <a:prstGeom prst="rect">
            <a:avLst/>
          </a:prstGeom>
        </p:spPr>
      </p:pic>
      <p:sp useBgFill="1">
        <p:nvSpPr>
          <p:cNvPr id="9" name="Espace réservé du contenu 2"/>
          <p:cNvSpPr txBox="1">
            <a:spLocks/>
          </p:cNvSpPr>
          <p:nvPr/>
        </p:nvSpPr>
        <p:spPr>
          <a:xfrm>
            <a:off x="446129" y="2273862"/>
            <a:ext cx="4443836" cy="352003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fr-FR" sz="2400" dirty="0" smtClean="0"/>
              <a:t> Recherche intégrée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FR" sz="2400" dirty="0" smtClean="0"/>
              <a:t> Fiabilité des sources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FR" sz="2400" dirty="0" smtClean="0"/>
              <a:t> Traçabilité de l’information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FR" sz="2400" dirty="0" smtClean="0"/>
              <a:t> Recherche sur des sources sélectionnées de niveau universitaire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FR" sz="2400" dirty="0" smtClean="0"/>
              <a:t> Accès simplifié à différents réservoirs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FR" sz="2400" dirty="0" smtClean="0"/>
              <a:t> Visibilité renforcée des sources scientifiques</a:t>
            </a:r>
            <a:endParaRPr lang="fr-FR" sz="2400" dirty="0"/>
          </a:p>
          <a:p>
            <a:pPr marL="0" indent="0">
              <a:buFont typeface="Arial" panose="020B0604020202020204" pitchFamily="34" charset="0"/>
              <a:buNone/>
            </a:pPr>
            <a:endParaRPr lang="fr-FR" sz="24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fr-FR" sz="24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fr-FR" sz="2400" dirty="0" smtClean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508" y="295953"/>
            <a:ext cx="1228923" cy="1767597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6"/>
          <a:srcRect r="37542"/>
          <a:stretch/>
        </p:blipFill>
        <p:spPr>
          <a:xfrm>
            <a:off x="4889965" y="2899263"/>
            <a:ext cx="4279620" cy="33938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Rectangle à coins arrondis 1"/>
          <p:cNvSpPr/>
          <p:nvPr/>
        </p:nvSpPr>
        <p:spPr>
          <a:xfrm>
            <a:off x="7162209" y="1749087"/>
            <a:ext cx="4669104" cy="1473947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chemeClr val="accent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Une recherche d’informations de qualité aussi simple qu’avec son moteur de recherche habituel</a:t>
            </a:r>
          </a:p>
        </p:txBody>
      </p:sp>
      <p:sp>
        <p:nvSpPr>
          <p:cNvPr id="4" name="Rectangle 3"/>
          <p:cNvSpPr/>
          <p:nvPr/>
        </p:nvSpPr>
        <p:spPr>
          <a:xfrm>
            <a:off x="9470752" y="3870282"/>
            <a:ext cx="272124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Contact : </a:t>
            </a:r>
          </a:p>
          <a:p>
            <a:r>
              <a:rPr lang="fr-FR" sz="2200" dirty="0" err="1" smtClean="0">
                <a:latin typeface="Helvetica" panose="020B0604020202020204" pitchFamily="34" charset="0"/>
                <a:cs typeface="Helvetica" panose="020B0604020202020204" pitchFamily="34" charset="0"/>
                <a:hlinkClick r:id="rId7"/>
              </a:rPr>
              <a:t>dominique.rouger</a:t>
            </a:r>
            <a:endParaRPr lang="fr-FR" sz="2200" dirty="0" smtClean="0">
              <a:latin typeface="Helvetica" panose="020B0604020202020204" pitchFamily="34" charset="0"/>
              <a:cs typeface="Helvetica" panose="020B0604020202020204" pitchFamily="34" charset="0"/>
              <a:hlinkClick r:id="rId7"/>
            </a:endParaRPr>
          </a:p>
          <a:p>
            <a:r>
              <a:rPr lang="fr-FR" sz="2200" dirty="0" smtClean="0">
                <a:latin typeface="Helvetica" panose="020B0604020202020204" pitchFamily="34" charset="0"/>
                <a:cs typeface="Helvetica" panose="020B0604020202020204" pitchFamily="34" charset="0"/>
                <a:hlinkClick r:id="rId7"/>
              </a:rPr>
              <a:t>@univ-st-etienne.fr</a:t>
            </a:r>
            <a:r>
              <a:rPr lang="fr-FR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endParaRPr lang="fr-FR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7938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="" xmlns:a16="http://schemas.microsoft.com/office/drawing/2014/main" id="{43D8B91C-9DE4-4112-9FF5-55028C2565F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233" r="85462"/>
          <a:stretch/>
        </p:blipFill>
        <p:spPr>
          <a:xfrm>
            <a:off x="1" y="4886036"/>
            <a:ext cx="1566862" cy="1971964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="" xmlns:a16="http://schemas.microsoft.com/office/drawing/2014/main" id="{566D7B20-4D5C-4B31-B152-23F422663CF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60" b="50955"/>
          <a:stretch/>
        </p:blipFill>
        <p:spPr>
          <a:xfrm>
            <a:off x="8124824" y="0"/>
            <a:ext cx="3657957" cy="3362036"/>
          </a:xfrm>
          <a:prstGeom prst="rect">
            <a:avLst/>
          </a:prstGeom>
        </p:spPr>
      </p:pic>
      <p:pic>
        <p:nvPicPr>
          <p:cNvPr id="7" name="Espace réservé du contenu 6" descr="csm_logo-reunion_15e5e93e9a.pn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7367700" y="2605190"/>
            <a:ext cx="1803175" cy="1638095"/>
          </a:xfrm>
        </p:spPr>
      </p:pic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47361" y="2022310"/>
            <a:ext cx="4577126" cy="4360485"/>
          </a:xfrm>
        </p:spPr>
        <p:txBody>
          <a:bodyPr>
            <a:normAutofit lnSpcReduction="10000"/>
          </a:bodyPr>
          <a:lstStyle/>
          <a:p>
            <a:r>
              <a:rPr lang="fr-FR" sz="2400" dirty="0"/>
              <a:t>Les </a:t>
            </a:r>
            <a:r>
              <a:rPr lang="fr-FR" sz="2400" dirty="0" smtClean="0"/>
              <a:t>quelque 2 000 </a:t>
            </a:r>
            <a:r>
              <a:rPr lang="fr-FR" sz="2400" dirty="0"/>
              <a:t>étudiants de L1 en sciences santé et </a:t>
            </a:r>
            <a:r>
              <a:rPr lang="fr-FR" sz="2400" dirty="0" smtClean="0"/>
              <a:t>technique de Lyon1 </a:t>
            </a:r>
            <a:r>
              <a:rPr lang="fr-FR" sz="2400" dirty="0"/>
              <a:t>suivent une unité d'enseignement </a:t>
            </a:r>
            <a:r>
              <a:rPr lang="fr-FR" sz="2400" dirty="0" smtClean="0"/>
              <a:t>obligatoire </a:t>
            </a:r>
            <a:r>
              <a:rPr lang="fr-FR" sz="2400" dirty="0"/>
              <a:t>et évaluée </a:t>
            </a:r>
            <a:r>
              <a:rPr lang="fr-FR" sz="2400" dirty="0" smtClean="0"/>
              <a:t>qui comprend </a:t>
            </a:r>
            <a:r>
              <a:rPr lang="fr-FR" sz="2400" dirty="0"/>
              <a:t>une pratique sportive, </a:t>
            </a:r>
            <a:r>
              <a:rPr lang="fr-FR" sz="2400" dirty="0" smtClean="0"/>
              <a:t>la construction </a:t>
            </a:r>
            <a:r>
              <a:rPr lang="fr-FR" sz="2400" dirty="0"/>
              <a:t>d’un projet orientation et professionnel, et 12 heures de recherche d’information et de documentation. </a:t>
            </a:r>
            <a:endParaRPr lang="fr-FR" sz="2400" dirty="0" smtClean="0"/>
          </a:p>
          <a:p>
            <a:r>
              <a:rPr lang="fr-FR" sz="2400" dirty="0" smtClean="0"/>
              <a:t>Ces dernières </a:t>
            </a:r>
            <a:r>
              <a:rPr lang="fr-FR" sz="2400" dirty="0"/>
              <a:t>sont dispensées par la bibliothèque : personnels de la BU et enseignants vacataires </a:t>
            </a:r>
            <a:r>
              <a:rPr lang="fr-FR" sz="2400" dirty="0" smtClean="0"/>
              <a:t>formés </a:t>
            </a:r>
            <a:r>
              <a:rPr lang="fr-FR" sz="2400" dirty="0"/>
              <a:t>par la </a:t>
            </a:r>
            <a:r>
              <a:rPr lang="fr-FR" sz="2400" dirty="0" smtClean="0"/>
              <a:t>BU.</a:t>
            </a:r>
            <a:endParaRPr lang="fr-FR" sz="2400" dirty="0"/>
          </a:p>
        </p:txBody>
      </p:sp>
      <p:sp>
        <p:nvSpPr>
          <p:cNvPr id="6" name="Espace réservé du pied de page 7"/>
          <p:cNvSpPr txBox="1">
            <a:spLocks/>
          </p:cNvSpPr>
          <p:nvPr/>
        </p:nvSpPr>
        <p:spPr>
          <a:xfrm>
            <a:off x="3621024" y="6292850"/>
            <a:ext cx="48737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Les bibliothèques universitaires </a:t>
            </a:r>
            <a:r>
              <a:rPr kumimoji="0" lang="fr-FR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6008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pour une information fiable et de qualité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C6008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44999" y="764299"/>
            <a:ext cx="541098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400" b="1" dirty="0" smtClean="0">
                <a:solidFill>
                  <a:srgbClr val="C6008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Mens sana in </a:t>
            </a:r>
            <a:r>
              <a:rPr lang="fr-FR" sz="4400" b="1" dirty="0" err="1" smtClean="0">
                <a:solidFill>
                  <a:srgbClr val="C6008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corpore</a:t>
            </a:r>
            <a:r>
              <a:rPr lang="fr-FR" sz="4400" b="1" dirty="0" smtClean="0">
                <a:solidFill>
                  <a:srgbClr val="C6008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4400" b="1" dirty="0" err="1" smtClean="0">
                <a:solidFill>
                  <a:srgbClr val="C6008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sano</a:t>
            </a:r>
            <a:endParaRPr lang="fr-FR" sz="4400" b="1" dirty="0">
              <a:solidFill>
                <a:srgbClr val="C60086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5344999" y="2975147"/>
            <a:ext cx="6570481" cy="2122939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Il est fondamental de positionner la Bibliothèque universitaire dans la formation à la maîtrise de l’information auprès des étudiants – c’est indispensable en Licence1</a:t>
            </a:r>
            <a:endParaRPr lang="fr-FR" sz="2800" b="1" dirty="0">
              <a:solidFill>
                <a:schemeClr val="accent1">
                  <a:lumMod val="7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287509" y="5320716"/>
            <a:ext cx="500823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>
                <a:latin typeface="Helvetica" panose="020B0604020202020204" pitchFamily="34" charset="0"/>
                <a:cs typeface="Helvetica" panose="020B0604020202020204" pitchFamily="34" charset="0"/>
              </a:rPr>
              <a:t>Contact : </a:t>
            </a:r>
            <a:endParaRPr lang="fr-FR" sz="24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fr-FR" sz="2400" dirty="0" smtClean="0">
                <a:latin typeface="Helvetica" panose="020B0604020202020204" pitchFamily="34" charset="0"/>
                <a:cs typeface="Helvetica" panose="020B0604020202020204" pitchFamily="34" charset="0"/>
                <a:hlinkClick r:id="rId5"/>
              </a:rPr>
              <a:t>frederic.durand@univ-lyon1.fr</a:t>
            </a:r>
            <a:r>
              <a:rPr lang="fr-FR" sz="2400" dirty="0" smtClean="0"/>
              <a:t> </a:t>
            </a:r>
            <a:endParaRPr lang="fr-FR" sz="2400" u="sng" dirty="0">
              <a:solidFill>
                <a:srgbClr val="0070C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361" y="103399"/>
            <a:ext cx="1872504" cy="1872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441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54" t="3208" r="33123" b="1"/>
          <a:stretch/>
        </p:blipFill>
        <p:spPr>
          <a:xfrm>
            <a:off x="694944" y="179025"/>
            <a:ext cx="2435382" cy="2860858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="" xmlns:a16="http://schemas.microsoft.com/office/drawing/2014/main" id="{43D8B91C-9DE4-4112-9FF5-55028C2565F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233" r="85462"/>
          <a:stretch/>
        </p:blipFill>
        <p:spPr>
          <a:xfrm>
            <a:off x="1" y="4886036"/>
            <a:ext cx="1566862" cy="1971964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="" xmlns:a16="http://schemas.microsoft.com/office/drawing/2014/main" id="{566D7B20-4D5C-4B31-B152-23F422663CF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60" b="50955"/>
          <a:stretch/>
        </p:blipFill>
        <p:spPr>
          <a:xfrm>
            <a:off x="8124824" y="0"/>
            <a:ext cx="3657957" cy="3362036"/>
          </a:xfrm>
          <a:prstGeom prst="rect">
            <a:avLst/>
          </a:prstGeom>
        </p:spPr>
      </p:pic>
      <p:pic>
        <p:nvPicPr>
          <p:cNvPr id="7" name="Espace réservé du contenu 6" descr="csm_logo-reunion_15e5e93e9a.png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7367700" y="2605190"/>
            <a:ext cx="1803175" cy="1638095"/>
          </a:xfrm>
        </p:spPr>
      </p:pic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23557" y="3039883"/>
            <a:ext cx="3932237" cy="2538032"/>
          </a:xfrm>
        </p:spPr>
        <p:txBody>
          <a:bodyPr>
            <a:normAutofit/>
          </a:bodyPr>
          <a:lstStyle/>
          <a:p>
            <a:pPr algn="just"/>
            <a:r>
              <a:rPr lang="fr-FR" sz="2400" dirty="0" smtClean="0"/>
              <a:t>Atelier </a:t>
            </a:r>
            <a:r>
              <a:rPr lang="fr-FR" sz="2400" dirty="0"/>
              <a:t>organisé et animé par des bibliothécaires de l’enseignement supérieur et de la recherche (2018 ; compte-rendu complet en ligne)</a:t>
            </a:r>
          </a:p>
        </p:txBody>
      </p:sp>
      <p:sp>
        <p:nvSpPr>
          <p:cNvPr id="6" name="Espace réservé du pied de page 7"/>
          <p:cNvSpPr txBox="1">
            <a:spLocks/>
          </p:cNvSpPr>
          <p:nvPr/>
        </p:nvSpPr>
        <p:spPr>
          <a:xfrm>
            <a:off x="3621024" y="6292850"/>
            <a:ext cx="48737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Les bibliothèques universitaires </a:t>
            </a:r>
            <a:r>
              <a:rPr kumimoji="0" lang="fr-FR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6008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pour une information fiable et de qualité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C6008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477347" y="247026"/>
            <a:ext cx="6389393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4400" b="1" dirty="0" smtClean="0">
                <a:solidFill>
                  <a:srgbClr val="C6008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Aborder l’évaluation </a:t>
            </a:r>
            <a:r>
              <a:rPr lang="fr-FR" sz="4400" b="1" dirty="0">
                <a:solidFill>
                  <a:srgbClr val="C6008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de l’information et le problème des </a:t>
            </a:r>
            <a:r>
              <a:rPr lang="fr-FR" sz="4400" b="1" dirty="0" err="1">
                <a:solidFill>
                  <a:srgbClr val="C6008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fake</a:t>
            </a:r>
            <a:r>
              <a:rPr lang="fr-FR" sz="4400" b="1" dirty="0">
                <a:solidFill>
                  <a:srgbClr val="C6008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news en </a:t>
            </a:r>
            <a:r>
              <a:rPr lang="fr-FR" sz="4400" b="1" dirty="0" smtClean="0">
                <a:solidFill>
                  <a:srgbClr val="C6008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bibliothèque ?</a:t>
            </a:r>
            <a:endParaRPr lang="fr-FR" sz="4400" b="1" dirty="0">
              <a:solidFill>
                <a:srgbClr val="C60086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5466622" y="3294819"/>
            <a:ext cx="6493006" cy="173890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r-FR" sz="2800" b="1" dirty="0">
                <a:solidFill>
                  <a:schemeClr val="accent1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Evaluer des informations, c’est convenir de la valeur de </a:t>
            </a:r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certaines sources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466622" y="5339565"/>
            <a:ext cx="500823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>
                <a:latin typeface="Helvetica" panose="020B0604020202020204" pitchFamily="34" charset="0"/>
                <a:cs typeface="Helvetica" panose="020B0604020202020204" pitchFamily="34" charset="0"/>
              </a:rPr>
              <a:t>Contact : </a:t>
            </a:r>
            <a:endParaRPr lang="fr-FR" sz="24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fr-FR" sz="2400" u="sng" dirty="0" err="1" smtClean="0">
                <a:solidFill>
                  <a:srgbClr val="0070C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docarennes</a:t>
            </a:r>
            <a:r>
              <a:rPr lang="fr-FR" sz="2400" u="sng" dirty="0" smtClean="0">
                <a:solidFill>
                  <a:srgbClr val="0070C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2400" u="sng" dirty="0">
                <a:solidFill>
                  <a:srgbClr val="0070C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(at) </a:t>
            </a:r>
            <a:r>
              <a:rPr lang="fr-FR" sz="2400" u="sng" dirty="0" smtClean="0">
                <a:solidFill>
                  <a:srgbClr val="0070C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gmail.com</a:t>
            </a:r>
            <a:endParaRPr lang="fr-FR" sz="2400" u="sng" dirty="0">
              <a:solidFill>
                <a:srgbClr val="0070C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439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="" xmlns:a16="http://schemas.microsoft.com/office/drawing/2014/main" id="{43D8B91C-9DE4-4112-9FF5-55028C2565F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233" r="85462"/>
          <a:stretch/>
        </p:blipFill>
        <p:spPr>
          <a:xfrm>
            <a:off x="1" y="4886036"/>
            <a:ext cx="1566862" cy="1971964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="" xmlns:a16="http://schemas.microsoft.com/office/drawing/2014/main" id="{566D7B20-4D5C-4B31-B152-23F422663CF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60" b="50955"/>
          <a:stretch/>
        </p:blipFill>
        <p:spPr>
          <a:xfrm>
            <a:off x="8124824" y="0"/>
            <a:ext cx="3657957" cy="3362036"/>
          </a:xfrm>
          <a:prstGeom prst="rect">
            <a:avLst/>
          </a:prstGeom>
        </p:spPr>
      </p:pic>
      <p:pic>
        <p:nvPicPr>
          <p:cNvPr id="7" name="Espace réservé du contenu 6" descr="csm_logo-reunion_15e5e93e9a.pn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7367700" y="2605190"/>
            <a:ext cx="1803175" cy="1638095"/>
          </a:xfrm>
        </p:spPr>
      </p:pic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74123" y="2371934"/>
            <a:ext cx="4361185" cy="3779779"/>
          </a:xfrm>
        </p:spPr>
        <p:txBody>
          <a:bodyPr>
            <a:normAutofit fontScale="85000" lnSpcReduction="10000"/>
          </a:bodyPr>
          <a:lstStyle/>
          <a:p>
            <a:r>
              <a:rPr lang="fr-FR" sz="2400" dirty="0" smtClean="0"/>
              <a:t>Les L1 sont formés à :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sz="2400" dirty="0" smtClean="0"/>
              <a:t>discriminer l'information </a:t>
            </a:r>
            <a:r>
              <a:rPr lang="fr-FR" sz="2400" dirty="0"/>
              <a:t>pour repérer des </a:t>
            </a:r>
            <a:r>
              <a:rPr lang="fr-FR" sz="2400" dirty="0" smtClean="0"/>
              <a:t>sources pertinentes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sz="2400" dirty="0" smtClean="0"/>
              <a:t>établir </a:t>
            </a:r>
            <a:r>
              <a:rPr lang="fr-FR" sz="2400" dirty="0"/>
              <a:t>une </a:t>
            </a:r>
            <a:r>
              <a:rPr lang="fr-FR" sz="2400" dirty="0" smtClean="0"/>
              <a:t>veille dans sa discipline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sz="2400" dirty="0"/>
              <a:t>d</a:t>
            </a:r>
            <a:r>
              <a:rPr lang="fr-FR" sz="2400" dirty="0" smtClean="0"/>
              <a:t>évelopper leur </a:t>
            </a:r>
            <a:r>
              <a:rPr lang="fr-FR" sz="2400" dirty="0"/>
              <a:t>regard critique sur les sources </a:t>
            </a:r>
            <a:r>
              <a:rPr lang="fr-FR" sz="2400" dirty="0" smtClean="0"/>
              <a:t>d’information et documentaires</a:t>
            </a:r>
          </a:p>
          <a:p>
            <a:r>
              <a:rPr lang="fr-FR" sz="2400" dirty="0" smtClean="0"/>
              <a:t>Exemple d’un « plus » en L1 de philosophie : apprendre à distinguer les sources primaires et secondaires, savoir citer des sources primaires</a:t>
            </a:r>
            <a:r>
              <a:rPr lang="fr-FR" sz="2400" dirty="0"/>
              <a:t>.</a:t>
            </a:r>
            <a:endParaRPr lang="fr-FR" sz="2400" dirty="0" smtClean="0"/>
          </a:p>
        </p:txBody>
      </p:sp>
      <p:sp>
        <p:nvSpPr>
          <p:cNvPr id="6" name="Espace réservé du pied de page 7"/>
          <p:cNvSpPr txBox="1">
            <a:spLocks/>
          </p:cNvSpPr>
          <p:nvPr/>
        </p:nvSpPr>
        <p:spPr>
          <a:xfrm>
            <a:off x="3621024" y="6292850"/>
            <a:ext cx="48737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Les bibliothèques universitaires </a:t>
            </a:r>
            <a:r>
              <a:rPr kumimoji="0" lang="fr-FR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6008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pour une information fiable et de qualité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C6008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44999" y="90026"/>
            <a:ext cx="684700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400" b="1" dirty="0" smtClean="0">
                <a:solidFill>
                  <a:srgbClr val="C6008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« Maîtriser </a:t>
            </a:r>
            <a:r>
              <a:rPr lang="fr-FR" sz="4400" b="1" dirty="0">
                <a:solidFill>
                  <a:srgbClr val="C6008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l'information pour </a:t>
            </a:r>
            <a:r>
              <a:rPr lang="fr-FR" sz="4400" b="1" dirty="0" smtClean="0">
                <a:solidFill>
                  <a:srgbClr val="C6008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réussir » </a:t>
            </a:r>
            <a:r>
              <a:rPr lang="fr-FR" sz="4400" b="1" dirty="0">
                <a:solidFill>
                  <a:srgbClr val="C6008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et </a:t>
            </a:r>
            <a:r>
              <a:rPr lang="fr-FR" sz="4400" b="1" dirty="0" smtClean="0">
                <a:solidFill>
                  <a:srgbClr val="C6008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« Développer </a:t>
            </a:r>
            <a:r>
              <a:rPr lang="fr-FR" sz="4400" b="1" dirty="0">
                <a:solidFill>
                  <a:srgbClr val="C6008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son regard </a:t>
            </a:r>
            <a:r>
              <a:rPr lang="fr-FR" sz="4400" b="1" dirty="0" smtClean="0">
                <a:solidFill>
                  <a:srgbClr val="C6008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critique » en L1 </a:t>
            </a:r>
            <a:endParaRPr lang="fr-FR" sz="4400" b="1" dirty="0">
              <a:solidFill>
                <a:srgbClr val="C60086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5344999" y="3006374"/>
            <a:ext cx="6570481" cy="2198761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800" b="1" dirty="0">
                <a:solidFill>
                  <a:srgbClr val="0070C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6000 étudiants sont formés chaque année à l’appréhension et à la maîtrise de l'information par les Bibliothèques universitaires de Lyon3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287509" y="5320716"/>
            <a:ext cx="500823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>
                <a:latin typeface="Helvetica" panose="020B0604020202020204" pitchFamily="34" charset="0"/>
                <a:cs typeface="Helvetica" panose="020B0604020202020204" pitchFamily="34" charset="0"/>
              </a:rPr>
              <a:t>Contact : </a:t>
            </a:r>
            <a:endParaRPr lang="fr-FR" sz="24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fr-FR" sz="2400" dirty="0" smtClean="0">
                <a:latin typeface="Helvetica" panose="020B0604020202020204" pitchFamily="34" charset="0"/>
                <a:cs typeface="Helvetica" panose="020B0604020202020204" pitchFamily="34" charset="0"/>
                <a:hlinkClick r:id="rId5"/>
              </a:rPr>
              <a:t>bu.formations@univ-lyon3.fr</a:t>
            </a:r>
            <a:r>
              <a:rPr lang="fr-FR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endParaRPr lang="fr-FR" sz="2400" u="sng" dirty="0">
              <a:solidFill>
                <a:srgbClr val="0070C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03" y="228809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478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="" xmlns:a16="http://schemas.microsoft.com/office/drawing/2014/main" id="{43D8B91C-9DE4-4112-9FF5-55028C2565F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233" r="85462"/>
          <a:stretch/>
        </p:blipFill>
        <p:spPr>
          <a:xfrm>
            <a:off x="1" y="4886036"/>
            <a:ext cx="1566862" cy="1971964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="" xmlns:a16="http://schemas.microsoft.com/office/drawing/2014/main" id="{566D7B20-4D5C-4B31-B152-23F422663CF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60" b="50955"/>
          <a:stretch/>
        </p:blipFill>
        <p:spPr>
          <a:xfrm>
            <a:off x="8124824" y="0"/>
            <a:ext cx="3657957" cy="3362036"/>
          </a:xfrm>
          <a:prstGeom prst="rect">
            <a:avLst/>
          </a:prstGeom>
        </p:spPr>
      </p:pic>
      <p:pic>
        <p:nvPicPr>
          <p:cNvPr id="7" name="Espace réservé du contenu 6" descr="csm_logo-reunion_15e5e93e9a.pn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7367700" y="2605190"/>
            <a:ext cx="1803175" cy="1638095"/>
          </a:xfrm>
        </p:spPr>
      </p:pic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43061" y="2371934"/>
            <a:ext cx="4744792" cy="3915744"/>
          </a:xfrm>
        </p:spPr>
        <p:txBody>
          <a:bodyPr>
            <a:noAutofit/>
          </a:bodyPr>
          <a:lstStyle/>
          <a:p>
            <a:r>
              <a:rPr lang="fr-FR" dirty="0" smtClean="0"/>
              <a:t>2007-2010 </a:t>
            </a:r>
            <a:r>
              <a:rPr lang="fr-FR" dirty="0"/>
              <a:t>: formations en M1 inscrites dans les maquettes pour la seule UFR Langues et </a:t>
            </a:r>
            <a:r>
              <a:rPr lang="fr-FR" dirty="0" smtClean="0"/>
              <a:t>civilisations</a:t>
            </a:r>
            <a:endParaRPr lang="fr-FR" dirty="0"/>
          </a:p>
          <a:p>
            <a:endParaRPr lang="fr-FR" dirty="0" smtClean="0"/>
          </a:p>
          <a:p>
            <a:r>
              <a:rPr lang="fr-FR" dirty="0" smtClean="0"/>
              <a:t>2016-2020 </a:t>
            </a:r>
            <a:r>
              <a:rPr lang="fr-FR" dirty="0"/>
              <a:t>: </a:t>
            </a:r>
            <a:r>
              <a:rPr lang="fr-FR" dirty="0" smtClean="0"/>
              <a:t>Tous les L1</a:t>
            </a:r>
            <a:r>
              <a:rPr lang="fr-FR" dirty="0"/>
              <a:t>, L2 et L3 </a:t>
            </a:r>
            <a:r>
              <a:rPr lang="fr-FR" dirty="0" smtClean="0"/>
              <a:t>de l'université systématiquement formés,  entièrement </a:t>
            </a:r>
            <a:r>
              <a:rPr lang="fr-FR" dirty="0"/>
              <a:t>en </a:t>
            </a:r>
            <a:r>
              <a:rPr lang="fr-FR" dirty="0" smtClean="0"/>
              <a:t>ligne + dispositif de visite sur site pour tous les L1 primo entrants</a:t>
            </a:r>
            <a:endParaRPr lang="fr-FR" dirty="0"/>
          </a:p>
          <a:p>
            <a:r>
              <a:rPr lang="fr-FR" dirty="0" smtClean="0"/>
              <a:t>M1, formations inscrites </a:t>
            </a:r>
            <a:r>
              <a:rPr lang="fr-FR" dirty="0"/>
              <a:t>dans les </a:t>
            </a:r>
            <a:r>
              <a:rPr lang="fr-FR" dirty="0" smtClean="0"/>
              <a:t>diplômes des </a:t>
            </a:r>
            <a:r>
              <a:rPr lang="fr-FR" dirty="0"/>
              <a:t>3 UFR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 smtClean="0"/>
              <a:t>2500h de formations en ligne et en présentiel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 smtClean="0"/>
              <a:t>15 à 20 formateurs dans les bibliothèques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 smtClean="0"/>
              <a:t>Des formations toujours dans les maquettes des programmes des diplômes.</a:t>
            </a:r>
            <a:endParaRPr lang="fr-FR" dirty="0"/>
          </a:p>
        </p:txBody>
      </p:sp>
      <p:sp>
        <p:nvSpPr>
          <p:cNvPr id="6" name="Espace réservé du pied de page 7"/>
          <p:cNvSpPr txBox="1">
            <a:spLocks/>
          </p:cNvSpPr>
          <p:nvPr/>
        </p:nvSpPr>
        <p:spPr>
          <a:xfrm>
            <a:off x="3621024" y="6292850"/>
            <a:ext cx="48737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Les bibliothèques universitaires </a:t>
            </a:r>
            <a:r>
              <a:rPr kumimoji="0" lang="fr-FR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6008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pour une information fiable et de qualité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C6008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44999" y="183085"/>
            <a:ext cx="684700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400" b="1" dirty="0" smtClean="0">
                <a:solidFill>
                  <a:srgbClr val="C6008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Compétences informationnelles à tous les étages</a:t>
            </a:r>
            <a:endParaRPr lang="fr-FR" sz="4400" b="1" dirty="0">
              <a:solidFill>
                <a:srgbClr val="C60086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5311610" y="2975893"/>
            <a:ext cx="6570481" cy="2122939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Intégrer ces formations dans tous les diplômes signale l’importance accordée aux compétences de maîtrise de l’information.</a:t>
            </a:r>
            <a:endParaRPr lang="fr-FR" sz="2800" b="1" dirty="0">
              <a:solidFill>
                <a:schemeClr val="accent1">
                  <a:lumMod val="7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311610" y="5183976"/>
            <a:ext cx="500823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>
                <a:latin typeface="Helvetica" panose="020B0604020202020204" pitchFamily="34" charset="0"/>
                <a:cs typeface="Helvetica" panose="020B0604020202020204" pitchFamily="34" charset="0"/>
              </a:rPr>
              <a:t>Contact : </a:t>
            </a:r>
            <a:endParaRPr lang="fr-FR" sz="24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fr-FR" sz="2400" dirty="0" smtClean="0">
                <a:latin typeface="Helvetica" panose="020B0604020202020204" pitchFamily="34" charset="0"/>
                <a:cs typeface="Helvetica" panose="020B0604020202020204" pitchFamily="34" charset="0"/>
                <a:hlinkClick r:id="rId5"/>
              </a:rPr>
              <a:t>gregory.miura@u-bordeaux-montaigne.fr</a:t>
            </a:r>
            <a:r>
              <a:rPr lang="fr-FR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endParaRPr lang="fr-FR" sz="2400" u="sng" dirty="0">
              <a:solidFill>
                <a:srgbClr val="0070C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" name="Flèche vers le bas 2"/>
          <p:cNvSpPr/>
          <p:nvPr/>
        </p:nvSpPr>
        <p:spPr>
          <a:xfrm>
            <a:off x="2408028" y="2975893"/>
            <a:ext cx="325065" cy="48725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03" y="247026"/>
            <a:ext cx="2143125" cy="2143125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2037" y="1211374"/>
            <a:ext cx="2317973" cy="817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406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="" xmlns:a16="http://schemas.microsoft.com/office/drawing/2014/main" id="{43D8B91C-9DE4-4112-9FF5-55028C2565F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233" r="85462"/>
          <a:stretch/>
        </p:blipFill>
        <p:spPr>
          <a:xfrm>
            <a:off x="1" y="4886036"/>
            <a:ext cx="1566862" cy="1971964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="" xmlns:a16="http://schemas.microsoft.com/office/drawing/2014/main" id="{566D7B20-4D5C-4B31-B152-23F422663CF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60" b="50955"/>
          <a:stretch/>
        </p:blipFill>
        <p:spPr>
          <a:xfrm>
            <a:off x="8124824" y="0"/>
            <a:ext cx="3657957" cy="3362036"/>
          </a:xfrm>
          <a:prstGeom prst="rect">
            <a:avLst/>
          </a:prstGeom>
        </p:spPr>
      </p:pic>
      <p:pic>
        <p:nvPicPr>
          <p:cNvPr id="7" name="Espace réservé du contenu 6" descr="csm_logo-reunion_15e5e93e9a.pn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7367700" y="2605190"/>
            <a:ext cx="1803175" cy="1638095"/>
          </a:xfrm>
        </p:spPr>
      </p:pic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96943" y="2422627"/>
            <a:ext cx="4648056" cy="4052785"/>
          </a:xfrm>
        </p:spPr>
        <p:txBody>
          <a:bodyPr>
            <a:normAutofit lnSpcReduction="10000"/>
          </a:bodyPr>
          <a:lstStyle/>
          <a:p>
            <a:r>
              <a:rPr lang="fr-FR" sz="2400" dirty="0" smtClean="0"/>
              <a:t>La plate-forme </a:t>
            </a:r>
            <a:r>
              <a:rPr lang="fr-FR" sz="2400" dirty="0"/>
              <a:t>de formation aux compétences </a:t>
            </a:r>
            <a:r>
              <a:rPr lang="fr-FR" sz="2400" dirty="0" smtClean="0"/>
              <a:t>informationnelles cible un public d’étudiants </a:t>
            </a:r>
            <a:r>
              <a:rPr lang="fr-FR" sz="2400" dirty="0"/>
              <a:t>de </a:t>
            </a:r>
            <a:r>
              <a:rPr lang="fr-FR" sz="2400" dirty="0" smtClean="0"/>
              <a:t>niveau L.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sz="2400" dirty="0" smtClean="0"/>
              <a:t>Parcours individualisé et progressif, sous une forme modulaire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sz="2400" dirty="0"/>
              <a:t>T</a:t>
            </a:r>
            <a:r>
              <a:rPr lang="fr-FR" sz="2400" dirty="0" smtClean="0"/>
              <a:t>ests de positionnement et apports pédagogiques en conséquence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sz="2400" dirty="0" smtClean="0"/>
              <a:t>Partie évaluation</a:t>
            </a:r>
            <a:endParaRPr lang="fr-FR" sz="2400" dirty="0"/>
          </a:p>
        </p:txBody>
      </p:sp>
      <p:sp>
        <p:nvSpPr>
          <p:cNvPr id="6" name="Espace réservé du pied de page 7"/>
          <p:cNvSpPr txBox="1">
            <a:spLocks/>
          </p:cNvSpPr>
          <p:nvPr/>
        </p:nvSpPr>
        <p:spPr>
          <a:xfrm>
            <a:off x="3621024" y="6292850"/>
            <a:ext cx="48737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Les bibliothèques universitaires </a:t>
            </a:r>
            <a:r>
              <a:rPr kumimoji="0" lang="fr-FR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6008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pour une information fiable et de qualité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C6008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44999" y="247026"/>
            <a:ext cx="684700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400" b="1" dirty="0" smtClean="0">
                <a:solidFill>
                  <a:srgbClr val="C6008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Une plate-forme dédiée aux compétences informationnelles</a:t>
            </a:r>
            <a:endParaRPr lang="fr-FR" sz="4400" b="1" dirty="0">
              <a:solidFill>
                <a:srgbClr val="C60086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5287509" y="2705492"/>
            <a:ext cx="6570481" cy="2496491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800" b="1" dirty="0" smtClean="0">
                <a:solidFill>
                  <a:srgbClr val="0070C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La </a:t>
            </a:r>
            <a:r>
              <a:rPr lang="fr-FR" sz="2800" b="1" dirty="0">
                <a:solidFill>
                  <a:srgbClr val="0070C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Bibliothèque et des enseignants en Sciences de l'éducation </a:t>
            </a:r>
            <a:r>
              <a:rPr lang="fr-FR" sz="2800" b="1" dirty="0" smtClean="0">
                <a:solidFill>
                  <a:srgbClr val="0070C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collaborent pour produire une plate-forme de formation aux compétences informationnelles</a:t>
            </a:r>
            <a:endParaRPr lang="fr-FR" sz="2800" b="1" dirty="0">
              <a:solidFill>
                <a:srgbClr val="0070C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287509" y="5320716"/>
            <a:ext cx="500823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>
                <a:latin typeface="Helvetica" panose="020B0604020202020204" pitchFamily="34" charset="0"/>
                <a:cs typeface="Helvetica" panose="020B0604020202020204" pitchFamily="34" charset="0"/>
              </a:rPr>
              <a:t>Contact : </a:t>
            </a:r>
            <a:endParaRPr lang="fr-FR" sz="24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fr-FR" sz="2400" dirty="0" smtClean="0">
                <a:latin typeface="Helvetica" panose="020B0604020202020204" pitchFamily="34" charset="0"/>
                <a:cs typeface="Helvetica" panose="020B0604020202020204" pitchFamily="34" charset="0"/>
                <a:hlinkClick r:id="rId5"/>
              </a:rPr>
              <a:t>christele.herve@univ-tours.fr</a:t>
            </a:r>
            <a:r>
              <a:rPr lang="fr-FR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endParaRPr lang="fr-FR" sz="2400" u="sng" dirty="0">
              <a:solidFill>
                <a:srgbClr val="0070C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70"/>
          <a:stretch/>
        </p:blipFill>
        <p:spPr>
          <a:xfrm>
            <a:off x="541424" y="62016"/>
            <a:ext cx="1800225" cy="2294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388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="" xmlns:a16="http://schemas.microsoft.com/office/drawing/2014/main" id="{43D8B91C-9DE4-4112-9FF5-55028C2565F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233" r="85462"/>
          <a:stretch/>
        </p:blipFill>
        <p:spPr>
          <a:xfrm>
            <a:off x="1" y="4886036"/>
            <a:ext cx="1566862" cy="1971964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="" xmlns:a16="http://schemas.microsoft.com/office/drawing/2014/main" id="{566D7B20-4D5C-4B31-B152-23F422663CF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60" b="50955"/>
          <a:stretch/>
        </p:blipFill>
        <p:spPr>
          <a:xfrm>
            <a:off x="8124824" y="0"/>
            <a:ext cx="3657957" cy="3362036"/>
          </a:xfrm>
          <a:prstGeom prst="rect">
            <a:avLst/>
          </a:prstGeom>
        </p:spPr>
      </p:pic>
      <p:pic>
        <p:nvPicPr>
          <p:cNvPr id="7" name="Espace réservé du contenu 6" descr="csm_logo-reunion_15e5e93e9a.pn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7367700" y="2605190"/>
            <a:ext cx="1803175" cy="1638095"/>
          </a:xfrm>
        </p:spPr>
      </p:pic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92224" y="2036190"/>
            <a:ext cx="4520076" cy="4025246"/>
          </a:xfrm>
        </p:spPr>
        <p:txBody>
          <a:bodyPr>
            <a:normAutofit lnSpcReduction="10000"/>
          </a:bodyPr>
          <a:lstStyle/>
          <a:p>
            <a:r>
              <a:rPr lang="fr-FR" sz="2400" dirty="0" smtClean="0"/>
              <a:t>L’Université </a:t>
            </a:r>
            <a:r>
              <a:rPr lang="fr-FR" sz="2400" dirty="0"/>
              <a:t>de Bordeaux </a:t>
            </a:r>
            <a:r>
              <a:rPr lang="fr-FR" sz="2400" dirty="0" smtClean="0"/>
              <a:t>a développé </a:t>
            </a:r>
            <a:r>
              <a:rPr lang="fr-FR" sz="2400" dirty="0"/>
              <a:t>une interface de création simplifiée de jeux vidéos </a:t>
            </a:r>
            <a:r>
              <a:rPr lang="fr-FR" sz="2400" dirty="0" smtClean="0"/>
              <a:t>à </a:t>
            </a:r>
            <a:r>
              <a:rPr lang="fr-FR" sz="2400" dirty="0"/>
              <a:t>l'intention des </a:t>
            </a:r>
            <a:r>
              <a:rPr lang="fr-FR" sz="2400" dirty="0" smtClean="0"/>
              <a:t>enseignants.</a:t>
            </a:r>
          </a:p>
          <a:p>
            <a:r>
              <a:rPr lang="fr-FR" sz="2400" dirty="0" smtClean="0"/>
              <a:t>La BU crée un </a:t>
            </a:r>
            <a:r>
              <a:rPr lang="fr-FR" sz="2400" dirty="0"/>
              <a:t>jeu vidéo sérieux pour apprendre à citer ses </a:t>
            </a:r>
            <a:r>
              <a:rPr lang="fr-FR" sz="2400" dirty="0" smtClean="0"/>
              <a:t>sources, et envisage d'autres </a:t>
            </a:r>
            <a:r>
              <a:rPr lang="fr-FR" sz="2400" dirty="0"/>
              <a:t>jeux </a:t>
            </a:r>
            <a:r>
              <a:rPr lang="fr-FR" sz="2400" dirty="0" smtClean="0"/>
              <a:t>visant </a:t>
            </a:r>
            <a:r>
              <a:rPr lang="fr-FR" sz="2400" dirty="0"/>
              <a:t>diverses compétences informationnelles. </a:t>
            </a:r>
            <a:endParaRPr lang="fr-FR" sz="2400" dirty="0" smtClean="0"/>
          </a:p>
          <a:p>
            <a:r>
              <a:rPr lang="fr-FR" sz="2400" dirty="0"/>
              <a:t>(</a:t>
            </a:r>
            <a:r>
              <a:rPr lang="fr-FR" sz="2400" i="1" dirty="0" smtClean="0"/>
              <a:t>Mise </a:t>
            </a:r>
            <a:r>
              <a:rPr lang="fr-FR" sz="2400" i="1" dirty="0"/>
              <a:t>en production du jeu : rentrée </a:t>
            </a:r>
            <a:r>
              <a:rPr lang="fr-FR" sz="2400" i="1" dirty="0" smtClean="0"/>
              <a:t>2018</a:t>
            </a:r>
            <a:r>
              <a:rPr lang="fr-FR" sz="2400" dirty="0" smtClean="0"/>
              <a:t>)</a:t>
            </a:r>
            <a:endParaRPr lang="fr-FR" sz="2400" dirty="0"/>
          </a:p>
        </p:txBody>
      </p:sp>
      <p:sp>
        <p:nvSpPr>
          <p:cNvPr id="6" name="Espace réservé du pied de page 7"/>
          <p:cNvSpPr txBox="1">
            <a:spLocks/>
          </p:cNvSpPr>
          <p:nvPr/>
        </p:nvSpPr>
        <p:spPr>
          <a:xfrm>
            <a:off x="3621024" y="6292850"/>
            <a:ext cx="48737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Les bibliothèques universitaires </a:t>
            </a:r>
            <a:r>
              <a:rPr kumimoji="0" lang="fr-FR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6008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pour une information fiable et de qualité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C6008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621518" y="710915"/>
            <a:ext cx="684700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400" b="1" dirty="0" smtClean="0">
                <a:solidFill>
                  <a:srgbClr val="C6008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Jouer, c’est citer</a:t>
            </a:r>
            <a:endParaRPr lang="fr-FR" sz="4400" b="1" dirty="0">
              <a:solidFill>
                <a:srgbClr val="C60086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5486400" y="2748651"/>
            <a:ext cx="6532774" cy="2122939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800" b="1" dirty="0">
                <a:solidFill>
                  <a:srgbClr val="0070C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Citer correctement ses sources participe de la problématique de la fiabilité et la validité de l'information</a:t>
            </a:r>
            <a:endParaRPr lang="fr-FR" sz="2800" b="1" dirty="0">
              <a:solidFill>
                <a:srgbClr val="0070C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486400" y="5092521"/>
            <a:ext cx="500823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>
                <a:latin typeface="Helvetica" panose="020B0604020202020204" pitchFamily="34" charset="0"/>
                <a:cs typeface="Helvetica" panose="020B0604020202020204" pitchFamily="34" charset="0"/>
              </a:rPr>
              <a:t>Contact : </a:t>
            </a:r>
            <a:endParaRPr lang="fr-FR" sz="24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fr-FR" sz="2400" dirty="0" err="1" smtClean="0">
                <a:latin typeface="Helvetica" panose="020B0604020202020204" pitchFamily="34" charset="0"/>
                <a:cs typeface="Helvetica" panose="020B0604020202020204" pitchFamily="34" charset="0"/>
                <a:hlinkClick r:id="rId5"/>
              </a:rPr>
              <a:t>katie.brzustowski-vaisse</a:t>
            </a:r>
            <a:endParaRPr lang="fr-FR" sz="2400" dirty="0" smtClean="0">
              <a:latin typeface="Helvetica" panose="020B0604020202020204" pitchFamily="34" charset="0"/>
              <a:cs typeface="Helvetica" panose="020B0604020202020204" pitchFamily="34" charset="0"/>
              <a:hlinkClick r:id="rId5"/>
            </a:endParaRPr>
          </a:p>
          <a:p>
            <a:r>
              <a:rPr lang="fr-FR" sz="2400" dirty="0" smtClean="0">
                <a:latin typeface="Helvetica" panose="020B0604020202020204" pitchFamily="34" charset="0"/>
                <a:cs typeface="Helvetica" panose="020B0604020202020204" pitchFamily="34" charset="0"/>
                <a:hlinkClick r:id="rId5"/>
              </a:rPr>
              <a:t>@u-bordeaux.fr</a:t>
            </a:r>
            <a:r>
              <a:rPr lang="fr-FR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endParaRPr lang="fr-FR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844" y="290047"/>
            <a:ext cx="4758894" cy="1665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395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>
            <a:extLst>
              <a:ext uri="{FF2B5EF4-FFF2-40B4-BE49-F238E27FC236}">
                <a16:creationId xmlns="" xmlns:a16="http://schemas.microsoft.com/office/drawing/2014/main" id="{566D7B20-4D5C-4B31-B152-23F422663CF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60" b="50955"/>
          <a:stretch/>
        </p:blipFill>
        <p:spPr>
          <a:xfrm>
            <a:off x="8124824" y="0"/>
            <a:ext cx="3657957" cy="3362036"/>
          </a:xfrm>
          <a:prstGeom prst="rect">
            <a:avLst/>
          </a:prstGeom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43720" y="756318"/>
            <a:ext cx="6090897" cy="6101682"/>
          </a:xfrm>
          <a:noFill/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4800" b="1" dirty="0" err="1" smtClean="0">
                <a:solidFill>
                  <a:srgbClr val="C6008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QoRAiL</a:t>
            </a:r>
            <a:endParaRPr lang="fr-FR" sz="4800" b="1" dirty="0" smtClean="0">
              <a:solidFill>
                <a:srgbClr val="C60086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 algn="ctr">
              <a:buNone/>
            </a:pPr>
            <a:r>
              <a:rPr lang="fr-FR" sz="2400" dirty="0" smtClean="0"/>
              <a:t>Service gratuit</a:t>
            </a:r>
          </a:p>
          <a:p>
            <a:pPr marL="0" indent="0" algn="ctr">
              <a:buNone/>
            </a:pPr>
            <a:r>
              <a:rPr lang="fr-FR" sz="2400" dirty="0" smtClean="0"/>
              <a:t>Vocation nationale (France)</a:t>
            </a:r>
          </a:p>
          <a:p>
            <a:pPr marL="0" indent="0">
              <a:buNone/>
            </a:pPr>
            <a:endParaRPr lang="fr-FR" sz="400" dirty="0" smtClean="0"/>
          </a:p>
          <a:p>
            <a:pPr marL="0" indent="0">
              <a:buNone/>
            </a:pPr>
            <a:endParaRPr lang="fr-FR" sz="2400" dirty="0" smtClean="0"/>
          </a:p>
          <a:p>
            <a:pPr marL="0" indent="0">
              <a:buNone/>
            </a:pPr>
            <a:endParaRPr lang="fr-FR" sz="2400" dirty="0"/>
          </a:p>
          <a:p>
            <a:pPr marL="0" indent="0">
              <a:buNone/>
            </a:pPr>
            <a:endParaRPr lang="fr-FR" sz="2400" dirty="0" smtClean="0"/>
          </a:p>
          <a:p>
            <a:pPr marL="0" indent="0">
              <a:buNone/>
            </a:pPr>
            <a:endParaRPr lang="fr-FR" sz="2400" dirty="0"/>
          </a:p>
          <a:p>
            <a:pPr marL="0" indent="0">
              <a:buNone/>
            </a:pPr>
            <a:endParaRPr lang="fr-FR" sz="2400" dirty="0" smtClean="0"/>
          </a:p>
          <a:p>
            <a:pPr marL="0" indent="0">
              <a:buNone/>
            </a:pPr>
            <a:endParaRPr lang="fr-FR" sz="1000" dirty="0" smtClean="0"/>
          </a:p>
          <a:p>
            <a:pPr marL="0" indent="0">
              <a:buNone/>
            </a:pPr>
            <a:r>
              <a:rPr lang="fr-FR" sz="2400" dirty="0" smtClean="0"/>
              <a:t>Contacts </a:t>
            </a:r>
            <a:r>
              <a:rPr lang="fr-FR" sz="2400" dirty="0"/>
              <a:t>: </a:t>
            </a:r>
            <a:br>
              <a:rPr lang="fr-FR" sz="2400" dirty="0"/>
            </a:br>
            <a:r>
              <a:rPr lang="fr-FR" sz="2400" dirty="0" smtClean="0">
                <a:hlinkClick r:id="rId4"/>
              </a:rPr>
              <a:t>amandine.wallon@dauphine.fr</a:t>
            </a: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>
                <a:hlinkClick r:id="rId5"/>
              </a:rPr>
              <a:t>delphine.pillet@dauphine.fr</a:t>
            </a:r>
            <a:r>
              <a:rPr lang="fr-FR" sz="2400" dirty="0" smtClean="0"/>
              <a:t> </a:t>
            </a:r>
            <a:endParaRPr lang="fr-FR" sz="2400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b="1" dirty="0">
                <a:solidFill>
                  <a:schemeClr val="tx1"/>
                </a:solidFill>
              </a:rPr>
              <a:t>Les bibliothèques </a:t>
            </a:r>
            <a:r>
              <a:rPr lang="fr-FR" b="1" dirty="0" smtClean="0">
                <a:solidFill>
                  <a:schemeClr val="tx1"/>
                </a:solidFill>
              </a:rPr>
              <a:t>universitaires </a:t>
            </a:r>
            <a:r>
              <a:rPr lang="fr-FR" dirty="0"/>
              <a:t>pour une information fiable et de qualité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="" xmlns:a16="http://schemas.microsoft.com/office/drawing/2014/main" id="{43D8B91C-9DE4-4112-9FF5-55028C2565F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233" r="85462"/>
          <a:stretch/>
        </p:blipFill>
        <p:spPr>
          <a:xfrm>
            <a:off x="1" y="4886036"/>
            <a:ext cx="1566862" cy="1971964"/>
          </a:xfrm>
          <a:prstGeom prst="rect">
            <a:avLst/>
          </a:prstGeom>
        </p:spPr>
      </p:pic>
      <p:sp>
        <p:nvSpPr>
          <p:cNvPr id="10" name="Espace réservé du contenu 2"/>
          <p:cNvSpPr txBox="1">
            <a:spLocks noGrp="1"/>
          </p:cNvSpPr>
          <p:nvPr>
            <p:ph type="title"/>
          </p:nvPr>
        </p:nvSpPr>
        <p:spPr>
          <a:xfrm>
            <a:off x="190335" y="3610240"/>
            <a:ext cx="4884168" cy="501706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400" dirty="0" smtClean="0">
                <a:hlinkClick r:id="rId7"/>
              </a:rPr>
              <a:t>https</a:t>
            </a:r>
            <a:r>
              <a:rPr lang="fr-FR" sz="2400" dirty="0">
                <a:hlinkClick r:id="rId7"/>
              </a:rPr>
              <a:t>://</a:t>
            </a:r>
            <a:r>
              <a:rPr lang="fr-FR" sz="2400" dirty="0" smtClean="0">
                <a:hlinkClick r:id="rId7"/>
              </a:rPr>
              <a:t>portail.bu.dauphine.fr/qorail/</a:t>
            </a:r>
            <a:r>
              <a:rPr lang="fr-FR" sz="2400" dirty="0" smtClean="0"/>
              <a:t>   </a:t>
            </a:r>
          </a:p>
        </p:txBody>
      </p:sp>
      <p:sp>
        <p:nvSpPr>
          <p:cNvPr id="9" name="AutoShape 2" descr="https://lh3.googleusercontent.com/d_ynXuTrZXkp4XHNkFznQEJClo40lBKvvPd4r-Zab3V88WIDQvAC6muPAgSdqo3BBEy_wzEQJtSKbE_yDqwR570Yl-2DUCEk-AIUPAuByfTh7locMBR8iIc3Y9vkMiIGRHG2XD1c"/>
          <p:cNvSpPr>
            <a:spLocks noChangeAspect="1" noChangeArrowheads="1"/>
          </p:cNvSpPr>
          <p:nvPr/>
        </p:nvSpPr>
        <p:spPr bwMode="auto">
          <a:xfrm>
            <a:off x="95669" y="0"/>
            <a:ext cx="5915025" cy="92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8971" y="756319"/>
            <a:ext cx="4739555" cy="2666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87977" y="4100778"/>
            <a:ext cx="54613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>
                <a:latin typeface="Helvetica" panose="020B0604020202020204" pitchFamily="34" charset="0"/>
                <a:cs typeface="Helvetica" panose="020B0604020202020204" pitchFamily="34" charset="0"/>
              </a:rPr>
              <a:t>Service de </a:t>
            </a:r>
            <a:r>
              <a:rPr lang="fr-FR" sz="24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questions-réponses </a:t>
            </a:r>
            <a:r>
              <a:rPr lang="fr-FR" sz="2400" b="1" dirty="0">
                <a:latin typeface="Helvetica" panose="020B0604020202020204" pitchFamily="34" charset="0"/>
                <a:cs typeface="Helvetica" panose="020B0604020202020204" pitchFamily="34" charset="0"/>
              </a:rPr>
              <a:t>du SCD de l’Université </a:t>
            </a:r>
            <a:r>
              <a:rPr lang="fr-FR" sz="24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Paris-Dauphine </a:t>
            </a:r>
            <a:endParaRPr lang="fr-FR" sz="24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6166" y="5457996"/>
            <a:ext cx="733425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6751" y="5044939"/>
            <a:ext cx="790575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8844" y="5005924"/>
            <a:ext cx="8001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à coins arrondis 13"/>
          <p:cNvSpPr/>
          <p:nvPr/>
        </p:nvSpPr>
        <p:spPr>
          <a:xfrm>
            <a:off x="5487296" y="2687701"/>
            <a:ext cx="5947321" cy="231822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2800" b="1" dirty="0">
                <a:solidFill>
                  <a:schemeClr val="accent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Fournir une réponse à toute personne qui recherche de la documentation en sciences économiques et en sciences de gestion</a:t>
            </a:r>
          </a:p>
        </p:txBody>
      </p:sp>
    </p:spTree>
    <p:extLst>
      <p:ext uri="{BB962C8B-B14F-4D97-AF65-F5344CB8AC3E}">
        <p14:creationId xmlns:p14="http://schemas.microsoft.com/office/powerpoint/2010/main" val="1429850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>
            <a:extLst>
              <a:ext uri="{FF2B5EF4-FFF2-40B4-BE49-F238E27FC236}">
                <a16:creationId xmlns:a16="http://schemas.microsoft.com/office/drawing/2014/main" xmlns="" id="{566D7B20-4D5C-4B31-B152-23F422663CF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60" b="50955"/>
          <a:stretch/>
        </p:blipFill>
        <p:spPr>
          <a:xfrm>
            <a:off x="8124824" y="0"/>
            <a:ext cx="3657957" cy="3362036"/>
          </a:xfrm>
          <a:prstGeom prst="rect">
            <a:avLst/>
          </a:prstGeom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35307" y="470780"/>
            <a:ext cx="5956692" cy="1445763"/>
          </a:xfrm>
          <a:noFill/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4800" b="1" dirty="0" smtClean="0">
                <a:solidFill>
                  <a:srgbClr val="C60086"/>
                </a:solidFill>
              </a:rPr>
              <a:t>Les sages-femmes et </a:t>
            </a:r>
            <a:r>
              <a:rPr lang="fr-FR" sz="4800" b="1" dirty="0" err="1" smtClean="0">
                <a:solidFill>
                  <a:srgbClr val="C60086"/>
                </a:solidFill>
              </a:rPr>
              <a:t>Wikipedia</a:t>
            </a:r>
            <a:endParaRPr lang="fr-FR" sz="2400" dirty="0" smtClean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b="1" dirty="0">
                <a:solidFill>
                  <a:schemeClr val="tx1"/>
                </a:solidFill>
              </a:rPr>
              <a:t>Les bibliothèques </a:t>
            </a:r>
            <a:r>
              <a:rPr lang="fr-FR" b="1" dirty="0" smtClean="0">
                <a:solidFill>
                  <a:schemeClr val="tx1"/>
                </a:solidFill>
              </a:rPr>
              <a:t>universitaires </a:t>
            </a:r>
            <a:r>
              <a:rPr lang="fr-FR" dirty="0"/>
              <a:t>pour une information fiable et de qualité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xmlns="" id="{43D8B91C-9DE4-4112-9FF5-55028C2565F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233" r="85462"/>
          <a:stretch/>
        </p:blipFill>
        <p:spPr>
          <a:xfrm>
            <a:off x="1" y="4886036"/>
            <a:ext cx="1566862" cy="1971964"/>
          </a:xfrm>
          <a:prstGeom prst="rect">
            <a:avLst/>
          </a:prstGeom>
        </p:spPr>
      </p:pic>
      <p:sp>
        <p:nvSpPr>
          <p:cNvPr id="7" name="Espace réservé du contenu 2"/>
          <p:cNvSpPr txBox="1">
            <a:spLocks/>
          </p:cNvSpPr>
          <p:nvPr/>
        </p:nvSpPr>
        <p:spPr>
          <a:xfrm>
            <a:off x="986828" y="2432582"/>
            <a:ext cx="4707802" cy="3361637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2000"/>
              </a:spcBef>
              <a:buNone/>
            </a:pPr>
            <a:r>
              <a:rPr lang="fr-FR" sz="2400" dirty="0" smtClean="0"/>
              <a:t>Se servir de </a:t>
            </a:r>
            <a:r>
              <a:rPr lang="fr-FR" sz="2400" dirty="0" err="1" smtClean="0"/>
              <a:t>Wikipedia</a:t>
            </a:r>
            <a:r>
              <a:rPr lang="fr-FR" sz="2400" dirty="0" smtClean="0"/>
              <a:t> et l’enrichir, un atelier proposé :</a:t>
            </a:r>
          </a:p>
          <a:p>
            <a:pPr algn="just">
              <a:spcBef>
                <a:spcPts val="2000"/>
              </a:spcBef>
              <a:buFont typeface="Wingdings" panose="05000000000000000000" pitchFamily="2" charset="2"/>
              <a:buChar char="ü"/>
            </a:pPr>
            <a:r>
              <a:rPr lang="fr-FR" sz="2400" dirty="0"/>
              <a:t>d</a:t>
            </a:r>
            <a:r>
              <a:rPr lang="fr-FR" sz="2400" dirty="0" smtClean="0"/>
              <a:t>epuis 2009</a:t>
            </a:r>
          </a:p>
          <a:p>
            <a:pPr algn="just">
              <a:spcBef>
                <a:spcPts val="2000"/>
              </a:spcBef>
              <a:buFont typeface="Wingdings" panose="05000000000000000000" pitchFamily="2" charset="2"/>
              <a:buChar char="ü"/>
            </a:pPr>
            <a:r>
              <a:rPr lang="fr-FR" sz="2400" dirty="0" smtClean="0"/>
              <a:t>par les </a:t>
            </a:r>
            <a:r>
              <a:rPr lang="fr-FR" sz="2400" dirty="0"/>
              <a:t>bibliothécaires de la </a:t>
            </a:r>
            <a:r>
              <a:rPr lang="fr-FR" sz="2400" dirty="0" smtClean="0"/>
              <a:t>BIU Santé </a:t>
            </a:r>
            <a:r>
              <a:rPr lang="fr-FR" sz="2400" dirty="0"/>
              <a:t>et des BU Paris Descartes </a:t>
            </a:r>
            <a:endParaRPr lang="fr-FR" sz="2400" dirty="0" smtClean="0"/>
          </a:p>
          <a:p>
            <a:pPr algn="just">
              <a:spcBef>
                <a:spcPts val="2000"/>
              </a:spcBef>
              <a:buFont typeface="Wingdings" panose="05000000000000000000" pitchFamily="2" charset="2"/>
              <a:buChar char="ü"/>
            </a:pPr>
            <a:r>
              <a:rPr lang="fr-FR" sz="2400" dirty="0"/>
              <a:t>a</a:t>
            </a:r>
            <a:r>
              <a:rPr lang="fr-FR" sz="2400" dirty="0" smtClean="0"/>
              <a:t>ux élèves sages-femmes des 2</a:t>
            </a:r>
            <a:r>
              <a:rPr lang="fr-FR" sz="2400" baseline="30000" dirty="0" smtClean="0"/>
              <a:t>ème</a:t>
            </a:r>
            <a:r>
              <a:rPr lang="fr-FR" sz="2400" dirty="0" smtClean="0"/>
              <a:t> et 3</a:t>
            </a:r>
            <a:r>
              <a:rPr lang="fr-FR" sz="2400" baseline="30000" dirty="0" smtClean="0"/>
              <a:t>ème</a:t>
            </a:r>
            <a:r>
              <a:rPr lang="fr-FR" sz="2400" dirty="0" smtClean="0"/>
              <a:t> années</a:t>
            </a:r>
          </a:p>
        </p:txBody>
      </p:sp>
      <p:sp>
        <p:nvSpPr>
          <p:cNvPr id="9" name="Rectangle à coins arrondis 8"/>
          <p:cNvSpPr/>
          <p:nvPr/>
        </p:nvSpPr>
        <p:spPr>
          <a:xfrm>
            <a:off x="6235307" y="2287725"/>
            <a:ext cx="5262107" cy="2130366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r-FR" sz="2800" b="1" dirty="0" smtClean="0">
                <a:solidFill>
                  <a:schemeClr val="accent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Faire participer </a:t>
            </a:r>
            <a:r>
              <a:rPr lang="fr-FR" sz="2800" b="1" dirty="0">
                <a:solidFill>
                  <a:schemeClr val="accent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activement </a:t>
            </a:r>
            <a:r>
              <a:rPr lang="fr-FR" sz="2800" b="1" dirty="0" smtClean="0">
                <a:solidFill>
                  <a:schemeClr val="accent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les sages-femmes à </a:t>
            </a:r>
            <a:r>
              <a:rPr lang="fr-FR" sz="2800" b="1" dirty="0">
                <a:solidFill>
                  <a:schemeClr val="accent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la fiabilité de l’information dans </a:t>
            </a:r>
            <a:r>
              <a:rPr lang="fr-FR" sz="2800" b="1" dirty="0" err="1" smtClean="0">
                <a:solidFill>
                  <a:schemeClr val="accent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Wikipedia</a:t>
            </a:r>
            <a:endParaRPr lang="fr-FR" sz="2800" b="1" dirty="0">
              <a:solidFill>
                <a:schemeClr val="accent5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262466" y="4429298"/>
            <a:ext cx="58998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Contact : </a:t>
            </a:r>
          </a:p>
          <a:p>
            <a:r>
              <a:rPr lang="fr-FR" sz="2400" u="sng" dirty="0" err="1">
                <a:solidFill>
                  <a:srgbClr val="0070C0"/>
                </a:solidFill>
                <a:latin typeface="Helvetica" panose="020B0604020202020204" pitchFamily="34" charset="0"/>
                <a:cs typeface="Helvetica" panose="020B0604020202020204" pitchFamily="34" charset="0"/>
                <a:hlinkClick r:id="rId5"/>
              </a:rPr>
              <a:t>B</a:t>
            </a:r>
            <a:r>
              <a:rPr lang="fr-FR" sz="2400" u="sng" dirty="0" err="1">
                <a:solidFill>
                  <a:srgbClr val="0070C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enjamin.mace</a:t>
            </a:r>
            <a:endParaRPr lang="fr-FR" sz="2400" u="sng" dirty="0">
              <a:solidFill>
                <a:srgbClr val="0070C0"/>
              </a:solidFill>
              <a:latin typeface="Helvetica" panose="020B0604020202020204" pitchFamily="34" charset="0"/>
              <a:cs typeface="Helvetica" panose="020B0604020202020204" pitchFamily="34" charset="0"/>
              <a:hlinkClick r:id="rId5"/>
            </a:endParaRPr>
          </a:p>
          <a:p>
            <a:r>
              <a:rPr lang="fr-FR" sz="2400" dirty="0" smtClean="0">
                <a:latin typeface="Helvetica" panose="020B0604020202020204" pitchFamily="34" charset="0"/>
                <a:cs typeface="Helvetica" panose="020B0604020202020204" pitchFamily="34" charset="0"/>
                <a:hlinkClick r:id="rId5"/>
              </a:rPr>
              <a:t>@</a:t>
            </a:r>
            <a:r>
              <a:rPr lang="fr-FR" sz="2400" dirty="0">
                <a:latin typeface="Helvetica" panose="020B0604020202020204" pitchFamily="34" charset="0"/>
                <a:cs typeface="Helvetica" panose="020B0604020202020204" pitchFamily="34" charset="0"/>
                <a:hlinkClick r:id="rId5"/>
              </a:rPr>
              <a:t>biusante.parisdescartes.fr</a:t>
            </a:r>
            <a:r>
              <a:rPr lang="fr-FR" sz="24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959" y="385016"/>
            <a:ext cx="1932719" cy="1224649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3599" y="568574"/>
            <a:ext cx="3236165" cy="1250174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92" y="1535858"/>
            <a:ext cx="1808054" cy="1211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604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>
            <a:extLst>
              <a:ext uri="{FF2B5EF4-FFF2-40B4-BE49-F238E27FC236}">
                <a16:creationId xmlns:a16="http://schemas.microsoft.com/office/drawing/2014/main" xmlns="" id="{566D7B20-4D5C-4B31-B152-23F422663CF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60" b="50955"/>
          <a:stretch/>
        </p:blipFill>
        <p:spPr>
          <a:xfrm>
            <a:off x="8124824" y="0"/>
            <a:ext cx="3657957" cy="3362036"/>
          </a:xfrm>
          <a:prstGeom prst="rect">
            <a:avLst/>
          </a:prstGeom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573486" y="778599"/>
            <a:ext cx="5861132" cy="5577752"/>
          </a:xfrm>
          <a:noFill/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sz="5200" b="1" dirty="0" smtClean="0">
                <a:solidFill>
                  <a:srgbClr val="C6008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Sensibilisation au plagiat</a:t>
            </a:r>
          </a:p>
          <a:p>
            <a:pPr marL="0" indent="0">
              <a:buNone/>
            </a:pPr>
            <a:endParaRPr lang="fr-FR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None/>
            </a:pPr>
            <a:endParaRPr lang="fr-FR" sz="2400" dirty="0" smtClean="0"/>
          </a:p>
          <a:p>
            <a:pPr marL="0" indent="0">
              <a:buNone/>
            </a:pPr>
            <a:endParaRPr lang="fr-FR" sz="2400" dirty="0" smtClean="0"/>
          </a:p>
          <a:p>
            <a:pPr marL="0" indent="0">
              <a:buNone/>
            </a:pPr>
            <a:endParaRPr lang="fr-FR" sz="2400" dirty="0" smtClean="0"/>
          </a:p>
          <a:p>
            <a:pPr marL="0" indent="0">
              <a:buNone/>
            </a:pPr>
            <a:endParaRPr lang="fr-FR" sz="2400" dirty="0"/>
          </a:p>
          <a:p>
            <a:pPr marL="0" indent="0">
              <a:buNone/>
            </a:pPr>
            <a:endParaRPr lang="fr-FR" sz="2400" dirty="0" smtClean="0"/>
          </a:p>
          <a:p>
            <a:pPr marL="0" indent="0">
              <a:buNone/>
            </a:pPr>
            <a:endParaRPr lang="fr-FR" sz="2400" dirty="0" smtClean="0"/>
          </a:p>
          <a:p>
            <a:pPr marL="0" indent="0">
              <a:spcBef>
                <a:spcPts val="2000"/>
              </a:spcBef>
              <a:buNone/>
            </a:pPr>
            <a:r>
              <a:rPr lang="fr-FR" sz="2400" dirty="0" smtClean="0"/>
              <a:t>Contact </a:t>
            </a:r>
            <a:r>
              <a:rPr lang="fr-FR" sz="2400" dirty="0"/>
              <a:t>: </a:t>
            </a:r>
            <a:endParaRPr lang="fr-FR" sz="2400" dirty="0" smtClean="0"/>
          </a:p>
          <a:p>
            <a:pPr marL="0" indent="0">
              <a:buNone/>
            </a:pPr>
            <a:r>
              <a:rPr lang="fr-FR" sz="2400" dirty="0" smtClean="0">
                <a:hlinkClick r:id="rId4"/>
              </a:rPr>
              <a:t>formation-publics@bulac.fr</a:t>
            </a:r>
            <a:r>
              <a:rPr lang="fr-FR" sz="2400" dirty="0" smtClean="0"/>
              <a:t> </a:t>
            </a:r>
            <a:endParaRPr lang="fr-FR" sz="2400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b="1" dirty="0">
                <a:solidFill>
                  <a:schemeClr val="tx1"/>
                </a:solidFill>
              </a:rPr>
              <a:t>Les bibliothèques </a:t>
            </a:r>
            <a:r>
              <a:rPr lang="fr-FR" b="1" dirty="0" smtClean="0">
                <a:solidFill>
                  <a:schemeClr val="tx1"/>
                </a:solidFill>
              </a:rPr>
              <a:t>universitaires </a:t>
            </a:r>
            <a:r>
              <a:rPr lang="fr-FR" dirty="0"/>
              <a:t>pour une information fiable et de qualité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xmlns="" id="{43D8B91C-9DE4-4112-9FF5-55028C2565F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233" r="85462"/>
          <a:stretch/>
        </p:blipFill>
        <p:spPr>
          <a:xfrm>
            <a:off x="1" y="4886036"/>
            <a:ext cx="1566862" cy="1971964"/>
          </a:xfrm>
          <a:prstGeom prst="rect">
            <a:avLst/>
          </a:prstGeom>
        </p:spPr>
      </p:pic>
      <p:sp>
        <p:nvSpPr>
          <p:cNvPr id="7" name="Espace réservé du contenu 2"/>
          <p:cNvSpPr txBox="1">
            <a:spLocks/>
          </p:cNvSpPr>
          <p:nvPr/>
        </p:nvSpPr>
        <p:spPr>
          <a:xfrm>
            <a:off x="270720" y="1926773"/>
            <a:ext cx="4880530" cy="4049484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ü"/>
            </a:pPr>
            <a:r>
              <a:rPr lang="fr-FR" sz="2400" dirty="0"/>
              <a:t>Formation obligatoire </a:t>
            </a:r>
            <a:r>
              <a:rPr lang="fr-FR" sz="2400" dirty="0" smtClean="0"/>
              <a:t>dans les masters de l’INALCO. 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fr-FR" sz="2400" dirty="0" smtClean="0"/>
          </a:p>
          <a:p>
            <a:pPr algn="just">
              <a:buFont typeface="Wingdings" panose="05000000000000000000" pitchFamily="2" charset="2"/>
              <a:buChar char="ü"/>
            </a:pPr>
            <a:r>
              <a:rPr lang="fr-FR" sz="2400" dirty="0" smtClean="0"/>
              <a:t>Certaines séances en salle de formation sont ouvertes à tous les publics de la BULAC.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fr-FR" sz="2400" dirty="0" smtClean="0"/>
          </a:p>
          <a:p>
            <a:pPr algn="just">
              <a:buFont typeface="Wingdings" panose="05000000000000000000" pitchFamily="2" charset="2"/>
              <a:buChar char="ü"/>
            </a:pPr>
            <a:r>
              <a:rPr lang="fr-FR" sz="2400" dirty="0" smtClean="0"/>
              <a:t>Formation déclinée pour </a:t>
            </a:r>
            <a:r>
              <a:rPr lang="fr-FR" sz="2400" dirty="0"/>
              <a:t>les doctorants </a:t>
            </a:r>
            <a:r>
              <a:rPr lang="fr-FR" sz="2400" dirty="0" smtClean="0"/>
              <a:t>: "</a:t>
            </a:r>
            <a:r>
              <a:rPr lang="fr-FR" sz="2400" dirty="0"/>
              <a:t>Enjeux du droit d'auteur pour le doctorant" </a:t>
            </a:r>
            <a:r>
              <a:rPr lang="fr-FR" sz="2400" dirty="0" smtClean="0"/>
              <a:t> </a:t>
            </a:r>
            <a:r>
              <a:rPr lang="fr-FR" sz="2400" dirty="0"/>
              <a:t> </a:t>
            </a:r>
            <a:endParaRPr lang="fr-FR" sz="2400" dirty="0" smtClean="0"/>
          </a:p>
          <a:p>
            <a:pPr marL="0" indent="0" algn="just">
              <a:buFont typeface="Arial" panose="020B0604020202020204" pitchFamily="34" charset="0"/>
              <a:buNone/>
            </a:pPr>
            <a:endParaRPr lang="fr-FR" sz="2400" dirty="0" smtClean="0"/>
          </a:p>
          <a:p>
            <a:pPr marL="0" indent="0" algn="just">
              <a:buFont typeface="Arial" panose="020B0604020202020204" pitchFamily="34" charset="0"/>
              <a:buNone/>
            </a:pPr>
            <a:endParaRPr lang="fr-FR" sz="2400" dirty="0" smtClean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491" y="380695"/>
            <a:ext cx="3415873" cy="1180952"/>
          </a:xfrm>
          <a:prstGeom prst="rect">
            <a:avLst/>
          </a:prstGeom>
        </p:spPr>
      </p:pic>
      <p:sp>
        <p:nvSpPr>
          <p:cNvPr id="9" name="Rectangle à coins arrondis 8"/>
          <p:cNvSpPr/>
          <p:nvPr/>
        </p:nvSpPr>
        <p:spPr>
          <a:xfrm>
            <a:off x="5613565" y="2486954"/>
            <a:ext cx="5492847" cy="260109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fr-FR" sz="2800" b="1" dirty="0">
                <a:solidFill>
                  <a:schemeClr val="accent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Comprendre le droit d’auteur et ses enjeux, l’importance de citer ses </a:t>
            </a:r>
            <a:r>
              <a:rPr lang="fr-FR" sz="2800" b="1" dirty="0" smtClean="0">
                <a:solidFill>
                  <a:schemeClr val="accent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sources : enjeux citoyens, académiques et éthiques</a:t>
            </a:r>
            <a:endParaRPr lang="fr-FR" sz="2800" b="1" dirty="0">
              <a:solidFill>
                <a:schemeClr val="accent5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8362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>
            <a:extLst>
              <a:ext uri="{FF2B5EF4-FFF2-40B4-BE49-F238E27FC236}">
                <a16:creationId xmlns="" xmlns:a16="http://schemas.microsoft.com/office/drawing/2014/main" id="{566D7B20-4D5C-4B31-B152-23F422663CF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60" b="50955"/>
          <a:stretch/>
        </p:blipFill>
        <p:spPr>
          <a:xfrm>
            <a:off x="8124824" y="0"/>
            <a:ext cx="3657957" cy="3362036"/>
          </a:xfrm>
          <a:prstGeom prst="rect">
            <a:avLst/>
          </a:prstGeom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847211" y="467181"/>
            <a:ext cx="6492662" cy="2875972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4800" b="1" dirty="0" smtClean="0">
                <a:solidFill>
                  <a:srgbClr val="C6008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Table ronde : sociologues et lanceurs d’alerte face au catastrophisme</a:t>
            </a:r>
            <a:endParaRPr lang="fr-FR" sz="48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b="1" dirty="0">
                <a:solidFill>
                  <a:schemeClr val="tx1"/>
                </a:solidFill>
              </a:rPr>
              <a:t>Les bibliothèques </a:t>
            </a:r>
            <a:r>
              <a:rPr lang="fr-FR" b="1" dirty="0" smtClean="0">
                <a:solidFill>
                  <a:schemeClr val="tx1"/>
                </a:solidFill>
              </a:rPr>
              <a:t>universitaires </a:t>
            </a:r>
            <a:r>
              <a:rPr lang="fr-FR" dirty="0"/>
              <a:t>pour une information fiable et de qualité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="" xmlns:a16="http://schemas.microsoft.com/office/drawing/2014/main" id="{43D8B91C-9DE4-4112-9FF5-55028C2565F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233" r="85462"/>
          <a:stretch/>
        </p:blipFill>
        <p:spPr>
          <a:xfrm>
            <a:off x="1" y="4886036"/>
            <a:ext cx="1566862" cy="197196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54577" y="486064"/>
            <a:ext cx="1695450" cy="1666875"/>
          </a:xfrm>
          <a:prstGeom prst="rect">
            <a:avLst/>
          </a:prstGeom>
        </p:spPr>
      </p:pic>
      <p:sp>
        <p:nvSpPr>
          <p:cNvPr id="9" name="Rectangle à coins arrondis 8"/>
          <p:cNvSpPr/>
          <p:nvPr/>
        </p:nvSpPr>
        <p:spPr>
          <a:xfrm>
            <a:off x="5921899" y="3362036"/>
            <a:ext cx="4968455" cy="176946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800" b="1" dirty="0" smtClean="0">
                <a:solidFill>
                  <a:schemeClr val="accent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Diffusion </a:t>
            </a:r>
            <a:r>
              <a:rPr lang="fr-FR" sz="2800" b="1" dirty="0">
                <a:solidFill>
                  <a:schemeClr val="accent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de </a:t>
            </a:r>
            <a:r>
              <a:rPr lang="fr-FR" sz="2800" b="1" dirty="0" smtClean="0">
                <a:solidFill>
                  <a:schemeClr val="accent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l’information, lanceurs d’alerte et controverse scientifique</a:t>
            </a:r>
            <a:endParaRPr lang="fr-FR" sz="2800" b="1" dirty="0">
              <a:solidFill>
                <a:schemeClr val="accent5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903792" y="5241024"/>
            <a:ext cx="390110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>
                <a:latin typeface="Helvetica" panose="020B0604020202020204" pitchFamily="34" charset="0"/>
                <a:cs typeface="Helvetica" panose="020B0604020202020204" pitchFamily="34" charset="0"/>
              </a:rPr>
              <a:t>Contact : </a:t>
            </a:r>
          </a:p>
          <a:p>
            <a:r>
              <a:rPr lang="fr-FR" sz="2400" dirty="0" smtClean="0">
                <a:latin typeface="Helvetica" panose="020B0604020202020204" pitchFamily="34" charset="0"/>
                <a:cs typeface="Helvetica" panose="020B0604020202020204" pitchFamily="34" charset="0"/>
                <a:hlinkClick r:id="rId6"/>
              </a:rPr>
              <a:t>herve.lemen@univ-brest.fr</a:t>
            </a:r>
            <a:endParaRPr lang="fr-FR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1" name="Espace réservé du contenu 2"/>
          <p:cNvSpPr txBox="1">
            <a:spLocks/>
          </p:cNvSpPr>
          <p:nvPr/>
        </p:nvSpPr>
        <p:spPr>
          <a:xfrm>
            <a:off x="368897" y="2542968"/>
            <a:ext cx="5478314" cy="3522853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fr-FR" sz="2400" dirty="0"/>
              <a:t>Le regard d’un lanceur d’alerte, </a:t>
            </a:r>
            <a:endParaRPr lang="fr-FR" sz="24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r-FR" sz="2400" b="1" dirty="0" smtClean="0"/>
              <a:t>Irène </a:t>
            </a:r>
            <a:r>
              <a:rPr lang="fr-FR" sz="2400" b="1" dirty="0"/>
              <a:t>Frachon</a:t>
            </a:r>
            <a:r>
              <a:rPr lang="fr-FR" sz="2400" dirty="0"/>
              <a:t>, sur le travail de deux chercheurs, </a:t>
            </a:r>
            <a:r>
              <a:rPr lang="fr-FR" sz="2400" b="1" dirty="0"/>
              <a:t>Francis </a:t>
            </a:r>
            <a:r>
              <a:rPr lang="fr-FR" sz="2400" b="1" dirty="0" err="1"/>
              <a:t>Chateauraynaud</a:t>
            </a:r>
            <a:r>
              <a:rPr lang="fr-FR" sz="2400" b="1" dirty="0"/>
              <a:t> et </a:t>
            </a:r>
            <a:r>
              <a:rPr lang="fr-FR" sz="2400" b="1" dirty="0" err="1"/>
              <a:t>Josquin</a:t>
            </a:r>
            <a:r>
              <a:rPr lang="fr-FR" sz="2400" b="1" dirty="0"/>
              <a:t> </a:t>
            </a:r>
            <a:r>
              <a:rPr lang="fr-FR" sz="2400" b="1" dirty="0" err="1"/>
              <a:t>Debaz</a:t>
            </a:r>
            <a:r>
              <a:rPr lang="fr-FR" sz="2400" dirty="0"/>
              <a:t>, auteurs de </a:t>
            </a:r>
            <a:r>
              <a:rPr lang="fr-FR" sz="2400" dirty="0" smtClean="0"/>
              <a:t>l’ouvrage </a:t>
            </a:r>
            <a:r>
              <a:rPr lang="fr-FR" sz="2400" i="1" dirty="0"/>
              <a:t>Aux bords de l’irréversible, sociologie pragmatique des transformations </a:t>
            </a:r>
            <a:r>
              <a:rPr lang="fr-FR" sz="2400" dirty="0"/>
              <a:t>(édition Pétra, 2017</a:t>
            </a:r>
            <a:r>
              <a:rPr lang="fr-FR" sz="2400" dirty="0" smtClean="0"/>
              <a:t>).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3734385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>
            <a:extLst>
              <a:ext uri="{FF2B5EF4-FFF2-40B4-BE49-F238E27FC236}">
                <a16:creationId xmlns="" xmlns:a16="http://schemas.microsoft.com/office/drawing/2014/main" id="{566D7B20-4D5C-4B31-B152-23F422663CF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60" b="50955"/>
          <a:stretch/>
        </p:blipFill>
        <p:spPr>
          <a:xfrm>
            <a:off x="8124824" y="0"/>
            <a:ext cx="3657957" cy="3362036"/>
          </a:xfrm>
          <a:prstGeom prst="rect">
            <a:avLst/>
          </a:prstGeom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459184" y="478398"/>
            <a:ext cx="5851072" cy="15159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4800" b="1" dirty="0" smtClean="0">
                <a:solidFill>
                  <a:srgbClr val="C60086"/>
                </a:solidFill>
              </a:rPr>
              <a:t>HELLINK : L’enfer des </a:t>
            </a:r>
            <a:r>
              <a:rPr lang="fr-FR" sz="4800" b="1" dirty="0" err="1">
                <a:solidFill>
                  <a:srgbClr val="C60086"/>
                </a:solidFill>
              </a:rPr>
              <a:t>F</a:t>
            </a:r>
            <a:r>
              <a:rPr lang="fr-FR" sz="4800" b="1" dirty="0" err="1" smtClean="0">
                <a:solidFill>
                  <a:srgbClr val="C60086"/>
                </a:solidFill>
              </a:rPr>
              <a:t>ake</a:t>
            </a:r>
            <a:r>
              <a:rPr lang="fr-FR" sz="4800" b="1" dirty="0" smtClean="0">
                <a:solidFill>
                  <a:srgbClr val="C60086"/>
                </a:solidFill>
              </a:rPr>
              <a:t> News</a:t>
            </a:r>
            <a:endParaRPr lang="fr-FR" sz="4800" b="1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Nom de l’initiative, titre de la journée</a:t>
            </a:r>
            <a:endParaRPr lang="fr-FR"/>
          </a:p>
        </p:txBody>
      </p:sp>
      <p:sp>
        <p:nvSpPr>
          <p:cNvPr id="6" name="Rectangle à coins arrondis 5"/>
          <p:cNvSpPr/>
          <p:nvPr/>
        </p:nvSpPr>
        <p:spPr>
          <a:xfrm>
            <a:off x="5459184" y="2093976"/>
            <a:ext cx="6428016" cy="2738405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800" b="1" dirty="0">
                <a:solidFill>
                  <a:schemeClr val="accent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Ce programme </a:t>
            </a:r>
            <a:r>
              <a:rPr lang="fr-FR" sz="2800" b="1" dirty="0" err="1">
                <a:solidFill>
                  <a:schemeClr val="accent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ludopédagogique</a:t>
            </a:r>
            <a:r>
              <a:rPr lang="fr-FR" sz="2800" b="1" dirty="0">
                <a:solidFill>
                  <a:schemeClr val="accent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met l'innovation au service de l'apprentissage des étudiants de Licence : </a:t>
            </a:r>
            <a:r>
              <a:rPr lang="fr-FR" sz="2800" b="1" dirty="0" smtClean="0">
                <a:solidFill>
                  <a:schemeClr val="accent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maîtriser </a:t>
            </a:r>
            <a:r>
              <a:rPr lang="fr-FR" sz="2800" b="1" dirty="0">
                <a:solidFill>
                  <a:schemeClr val="accent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les règles d'or de l'information et les appliquer à des cas </a:t>
            </a:r>
            <a:r>
              <a:rPr lang="fr-FR" sz="2800" b="1" dirty="0" smtClean="0">
                <a:solidFill>
                  <a:schemeClr val="accent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concrets.</a:t>
            </a:r>
            <a:endParaRPr lang="fr-FR" sz="2800" b="1" dirty="0">
              <a:solidFill>
                <a:schemeClr val="accent5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459184" y="4944410"/>
            <a:ext cx="40917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/>
              <a:t>Contact : </a:t>
            </a:r>
            <a:endParaRPr lang="fr-FR" sz="2400" dirty="0" smtClean="0"/>
          </a:p>
          <a:p>
            <a:r>
              <a:rPr lang="fr-FR" sz="2400" dirty="0" err="1" smtClean="0">
                <a:hlinkClick r:id="rId3"/>
              </a:rPr>
              <a:t>myriam.gorsse</a:t>
            </a:r>
            <a:endParaRPr lang="fr-FR" sz="2400" dirty="0" smtClean="0">
              <a:hlinkClick r:id="rId3"/>
            </a:endParaRPr>
          </a:p>
          <a:p>
            <a:r>
              <a:rPr lang="fr-FR" sz="2400" dirty="0" smtClean="0">
                <a:hlinkClick r:id="rId3"/>
              </a:rPr>
              <a:t>@sorbonne-universite.fr</a:t>
            </a:r>
            <a:r>
              <a:rPr lang="fr-FR" sz="2400" dirty="0" smtClean="0"/>
              <a:t> </a:t>
            </a:r>
            <a:endParaRPr lang="fr-FR" sz="2800" dirty="0"/>
          </a:p>
        </p:txBody>
      </p:sp>
      <p:sp>
        <p:nvSpPr>
          <p:cNvPr id="13" name="Espace réservé du contenu 2"/>
          <p:cNvSpPr txBox="1">
            <a:spLocks/>
          </p:cNvSpPr>
          <p:nvPr/>
        </p:nvSpPr>
        <p:spPr>
          <a:xfrm>
            <a:off x="239487" y="3640455"/>
            <a:ext cx="4943040" cy="263441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ü"/>
            </a:pPr>
            <a:r>
              <a:rPr lang="fr-FR" sz="2400" dirty="0" smtClean="0"/>
              <a:t>Un </a:t>
            </a:r>
            <a:r>
              <a:rPr lang="fr-FR" sz="2400" i="1" dirty="0" smtClean="0"/>
              <a:t>escape </a:t>
            </a:r>
            <a:r>
              <a:rPr lang="fr-FR" sz="2400" i="1" dirty="0" err="1" smtClean="0"/>
              <a:t>game</a:t>
            </a:r>
            <a:r>
              <a:rPr lang="fr-FR" sz="2400" i="1" dirty="0" smtClean="0"/>
              <a:t> </a:t>
            </a:r>
            <a:r>
              <a:rPr lang="fr-FR" sz="2400" dirty="0" smtClean="0"/>
              <a:t>grandeur nature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FR" sz="2400" dirty="0" smtClean="0"/>
              <a:t>Des exercices </a:t>
            </a:r>
            <a:r>
              <a:rPr lang="fr-FR" sz="2400" dirty="0" err="1" smtClean="0"/>
              <a:t>ludifiés</a:t>
            </a:r>
            <a:r>
              <a:rPr lang="fr-FR" sz="2400" dirty="0" smtClean="0"/>
              <a:t> jouables en Travaux Dirigés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FR" sz="2400" dirty="0" smtClean="0"/>
              <a:t>Un jeu vidéo – version courte (15’) ou longue (jusqu’à 10h de jeu)</a:t>
            </a: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397"/>
          <a:stretch/>
        </p:blipFill>
        <p:spPr>
          <a:xfrm>
            <a:off x="387781" y="266847"/>
            <a:ext cx="4601982" cy="2612155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82" y="2934694"/>
            <a:ext cx="2002334" cy="561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299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="" xmlns:a16="http://schemas.microsoft.com/office/drawing/2014/main" id="{43D8B91C-9DE4-4112-9FF5-55028C2565F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233" r="85462"/>
          <a:stretch/>
        </p:blipFill>
        <p:spPr>
          <a:xfrm>
            <a:off x="1" y="4886036"/>
            <a:ext cx="1566862" cy="1971964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="" xmlns:a16="http://schemas.microsoft.com/office/drawing/2014/main" id="{566D7B20-4D5C-4B31-B152-23F422663CF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60" b="50955"/>
          <a:stretch/>
        </p:blipFill>
        <p:spPr>
          <a:xfrm>
            <a:off x="8124824" y="0"/>
            <a:ext cx="3657957" cy="3362036"/>
          </a:xfrm>
          <a:prstGeom prst="rect">
            <a:avLst/>
          </a:prstGeom>
        </p:spPr>
      </p:pic>
      <p:pic>
        <p:nvPicPr>
          <p:cNvPr id="7" name="Espace réservé du contenu 6" descr="csm_logo-reunion_15e5e93e9a.pn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7367700" y="2605190"/>
            <a:ext cx="1803175" cy="1638095"/>
          </a:xfrm>
        </p:spPr>
      </p:pic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74123" y="2371934"/>
            <a:ext cx="4361185" cy="3799878"/>
          </a:xfrm>
        </p:spPr>
        <p:txBody>
          <a:bodyPr>
            <a:normAutofit fontScale="92500"/>
          </a:bodyPr>
          <a:lstStyle/>
          <a:p>
            <a:r>
              <a:rPr lang="fr-FR" sz="2400" dirty="0" smtClean="0"/>
              <a:t>La bibliothèque du Muséum organise et anime des formations </a:t>
            </a:r>
            <a:r>
              <a:rPr lang="fr-FR" sz="2400" dirty="0"/>
              <a:t>pour les masters et </a:t>
            </a:r>
            <a:r>
              <a:rPr lang="fr-FR" sz="2400" dirty="0" smtClean="0"/>
              <a:t>doctorants :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sz="2400" dirty="0" smtClean="0"/>
              <a:t>Compétences informationnelles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sz="2400" dirty="0" smtClean="0"/>
              <a:t>Maîtrise de l’information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sz="2400" dirty="0" smtClean="0"/>
              <a:t>Vérification </a:t>
            </a:r>
            <a:r>
              <a:rPr lang="fr-FR" sz="2400" dirty="0"/>
              <a:t>des sources </a:t>
            </a:r>
            <a:endParaRPr lang="fr-FR" sz="24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sz="2400" dirty="0" smtClean="0"/>
              <a:t>Information et sensibilisation aux questions d’éthique et de plagiat</a:t>
            </a:r>
            <a:endParaRPr lang="fr-FR" sz="2400" dirty="0"/>
          </a:p>
        </p:txBody>
      </p:sp>
      <p:sp>
        <p:nvSpPr>
          <p:cNvPr id="6" name="Espace réservé du pied de page 7"/>
          <p:cNvSpPr txBox="1">
            <a:spLocks/>
          </p:cNvSpPr>
          <p:nvPr/>
        </p:nvSpPr>
        <p:spPr>
          <a:xfrm>
            <a:off x="3621024" y="6292850"/>
            <a:ext cx="48737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Les bibliothèques universitaires </a:t>
            </a:r>
            <a:r>
              <a:rPr kumimoji="0" lang="fr-FR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6008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pour une information fiable et de qualité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C6008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44999" y="247026"/>
            <a:ext cx="684700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400" b="1" dirty="0" smtClean="0">
                <a:solidFill>
                  <a:srgbClr val="C6008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Masters et Doctorants : validité et fiabilité de l’information scientifique</a:t>
            </a:r>
            <a:endParaRPr lang="fr-FR" sz="4400" b="1" dirty="0">
              <a:solidFill>
                <a:srgbClr val="C60086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5344999" y="2739608"/>
            <a:ext cx="6493006" cy="173890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r-FR" sz="2800" b="1" dirty="0">
                <a:solidFill>
                  <a:schemeClr val="accent1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</a:t>
            </a:r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ormer les futurs chercheurs aux compétences informationnels et les sensibiliser aux questions d’éthique</a:t>
            </a:r>
            <a:endParaRPr lang="fr-FR" sz="2800" b="1" dirty="0" smtClean="0">
              <a:solidFill>
                <a:schemeClr val="accent1">
                  <a:lumMod val="7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466622" y="5339565"/>
            <a:ext cx="500823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>
                <a:latin typeface="Helvetica" panose="020B0604020202020204" pitchFamily="34" charset="0"/>
                <a:cs typeface="Helvetica" panose="020B0604020202020204" pitchFamily="34" charset="0"/>
              </a:rPr>
              <a:t>Contact : </a:t>
            </a:r>
            <a:endParaRPr lang="fr-FR" sz="24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fr-FR" sz="2400" dirty="0" smtClean="0">
                <a:latin typeface="Helvetica" panose="020B0604020202020204" pitchFamily="34" charset="0"/>
                <a:cs typeface="Helvetica" panose="020B0604020202020204" pitchFamily="34" charset="0"/>
                <a:hlinkClick r:id="rId5"/>
              </a:rPr>
              <a:t>gildas.illien@mnhn.fr</a:t>
            </a:r>
            <a:endParaRPr lang="fr-FR" sz="2400" u="sng" dirty="0">
              <a:solidFill>
                <a:srgbClr val="0070C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560" y="528423"/>
            <a:ext cx="4526234" cy="1429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533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DBU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1807</TotalTime>
  <Words>2469</Words>
  <Application>Microsoft Office PowerPoint</Application>
  <PresentationFormat>Grand écran</PresentationFormat>
  <Paragraphs>356</Paragraphs>
  <Slides>35</Slides>
  <Notes>14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35</vt:i4>
      </vt:variant>
    </vt:vector>
  </HeadingPairs>
  <TitlesOfParts>
    <vt:vector size="40" baseType="lpstr">
      <vt:lpstr>Arial</vt:lpstr>
      <vt:lpstr>Calibri</vt:lpstr>
      <vt:lpstr>Helvetica</vt:lpstr>
      <vt:lpstr>Wingdings</vt:lpstr>
      <vt:lpstr>ADBU</vt:lpstr>
      <vt:lpstr>Les bibliothèques universitaires pour une information fiable et de qualité</vt:lpstr>
      <vt:lpstr>Présentation PowerPoint</vt:lpstr>
      <vt:lpstr>Présentation PowerPoint</vt:lpstr>
      <vt:lpstr>https://portail.bu.dauphine.fr/qorail/  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Engagement des bibliothèques universitaires  en faveur d’une information fiable et de qualité</dc:title>
  <dc:creator>Swiatek</dc:creator>
  <cp:lastModifiedBy>Nicolas</cp:lastModifiedBy>
  <cp:revision>140</cp:revision>
  <dcterms:created xsi:type="dcterms:W3CDTF">2017-11-29T15:51:25Z</dcterms:created>
  <dcterms:modified xsi:type="dcterms:W3CDTF">2018-06-04T11:52:36Z</dcterms:modified>
</cp:coreProperties>
</file>