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50"/>
  </p:notesMasterIdLst>
  <p:handoutMasterIdLst>
    <p:handoutMasterId r:id="rId51"/>
  </p:handoutMasterIdLst>
  <p:sldIdLst>
    <p:sldId id="274" r:id="rId5"/>
    <p:sldId id="275" r:id="rId6"/>
    <p:sldId id="265" r:id="rId7"/>
    <p:sldId id="317" r:id="rId8"/>
    <p:sldId id="278" r:id="rId9"/>
    <p:sldId id="280" r:id="rId10"/>
    <p:sldId id="259" r:id="rId11"/>
    <p:sldId id="260" r:id="rId12"/>
    <p:sldId id="281" r:id="rId13"/>
    <p:sldId id="282" r:id="rId14"/>
    <p:sldId id="284" r:id="rId15"/>
    <p:sldId id="283" r:id="rId16"/>
    <p:sldId id="287" r:id="rId17"/>
    <p:sldId id="285" r:id="rId18"/>
    <p:sldId id="286" r:id="rId19"/>
    <p:sldId id="288" r:id="rId20"/>
    <p:sldId id="289" r:id="rId21"/>
    <p:sldId id="262" r:id="rId22"/>
    <p:sldId id="290" r:id="rId23"/>
    <p:sldId id="292" r:id="rId24"/>
    <p:sldId id="291" r:id="rId25"/>
    <p:sldId id="293" r:id="rId26"/>
    <p:sldId id="294" r:id="rId27"/>
    <p:sldId id="295" r:id="rId28"/>
    <p:sldId id="296" r:id="rId29"/>
    <p:sldId id="297" r:id="rId30"/>
    <p:sldId id="299" r:id="rId31"/>
    <p:sldId id="300" r:id="rId32"/>
    <p:sldId id="309" r:id="rId33"/>
    <p:sldId id="302" r:id="rId34"/>
    <p:sldId id="304" r:id="rId35"/>
    <p:sldId id="305" r:id="rId36"/>
    <p:sldId id="306" r:id="rId37"/>
    <p:sldId id="307" r:id="rId38"/>
    <p:sldId id="308" r:id="rId39"/>
    <p:sldId id="310" r:id="rId40"/>
    <p:sldId id="311" r:id="rId41"/>
    <p:sldId id="312" r:id="rId42"/>
    <p:sldId id="318" r:id="rId43"/>
    <p:sldId id="315" r:id="rId44"/>
    <p:sldId id="319" r:id="rId45"/>
    <p:sldId id="316" r:id="rId46"/>
    <p:sldId id="320" r:id="rId47"/>
    <p:sldId id="273" r:id="rId48"/>
    <p:sldId id="258" r:id="rId49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 autoAdjust="0"/>
    <p:restoredTop sz="78881" autoAdjust="0"/>
  </p:normalViewPr>
  <p:slideViewPr>
    <p:cSldViewPr snapToGrid="0">
      <p:cViewPr varScale="1">
        <p:scale>
          <a:sx n="54" d="100"/>
          <a:sy n="54" d="100"/>
        </p:scale>
        <p:origin x="-2028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317BAE0-486A-468B-91F2-345DF76C2274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A7E1F0D-86D7-4CF9-9725-591C0BF43AC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957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1F6818F-60FD-844E-99FF-8BF76ED4DEB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C1F2383-95DC-5C4E-8082-67408F1611C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7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10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02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38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50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19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France -</a:t>
            </a:r>
            <a:r>
              <a:rPr lang="en-GB" baseline="0" dirty="0"/>
              <a:t> €6.4billion R&amp;D in government sector, €10 billion in HE</a:t>
            </a:r>
          </a:p>
          <a:p>
            <a:endParaRPr lang="en-GB" baseline="0" dirty="0"/>
          </a:p>
          <a:p>
            <a:r>
              <a:rPr lang="en-GB" baseline="0" dirty="0"/>
              <a:t>UK - €3billion in government, €9 billion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F55E-37E2-4CE4-8DA9-B231F980701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068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F55E-37E2-4CE4-8DA9-B231F980701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863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number of studies</a:t>
            </a:r>
            <a:r>
              <a:rPr lang="en-GB" baseline="0" dirty="0"/>
              <a:t> indicate that TDM can increase the efficiency of research</a:t>
            </a:r>
          </a:p>
          <a:p>
            <a:endParaRPr lang="en-GB" baseline="0" dirty="0"/>
          </a:p>
          <a:p>
            <a:pPr marL="181137" indent="-181137">
              <a:buFontTx/>
              <a:buChar char="-"/>
            </a:pPr>
            <a:r>
              <a:rPr lang="en-GB" baseline="0" dirty="0"/>
              <a:t>Increase coverage of literature reviews</a:t>
            </a:r>
          </a:p>
          <a:p>
            <a:pPr marL="181137" indent="-181137">
              <a:buFontTx/>
              <a:buChar char="-"/>
            </a:pPr>
            <a:r>
              <a:rPr lang="en-GB" baseline="0" dirty="0"/>
              <a:t>Cut down manual work</a:t>
            </a:r>
          </a:p>
          <a:p>
            <a:pPr marL="181137" indent="-181137">
              <a:buFontTx/>
              <a:buChar char="-"/>
            </a:pPr>
            <a:r>
              <a:rPr lang="en-GB" baseline="0" dirty="0"/>
              <a:t>Automate information retrieval</a:t>
            </a:r>
          </a:p>
          <a:p>
            <a:pPr marL="181137" indent="-181137">
              <a:buFontTx/>
              <a:buChar char="-"/>
            </a:pPr>
            <a:r>
              <a:rPr lang="en-GB" baseline="0" dirty="0"/>
              <a:t>Accelerate drug discovery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72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-</a:t>
            </a:r>
            <a:r>
              <a:rPr lang="en-GB" baseline="0" dirty="0"/>
              <a:t> </a:t>
            </a:r>
            <a:r>
              <a:rPr lang="en-GB" dirty="0"/>
              <a:t>Conservation requirements</a:t>
            </a:r>
            <a:r>
              <a:rPr lang="en-GB" baseline="0" dirty="0"/>
              <a:t> could be a positive in terms of reproducibility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91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many-to</a:t>
            </a:r>
            <a:r>
              <a:rPr lang="en-GB" baseline="0" dirty="0"/>
              <a:t>-many problem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90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80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Edmund Hillary and</a:t>
            </a:r>
            <a:r>
              <a:rPr lang="en-GB" baseline="0" dirty="0"/>
              <a:t> </a:t>
            </a:r>
            <a:r>
              <a:rPr lang="en-GB" baseline="0" dirty="0" err="1"/>
              <a:t>Tenzing</a:t>
            </a:r>
            <a:r>
              <a:rPr lang="en-GB" baseline="0" dirty="0"/>
              <a:t> Norgay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30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032" indent="-483032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</a:rPr>
              <a:t>Advocacy for the benefits of TDM at all levels of the organisation </a:t>
            </a:r>
          </a:p>
          <a:p>
            <a:pPr marL="483032" indent="-483032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</a:rPr>
              <a:t>Copyright advice on using the TDM exception</a:t>
            </a:r>
          </a:p>
          <a:p>
            <a:pPr marL="483032" indent="-483032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</a:rPr>
              <a:t>Access to legal expertise </a:t>
            </a:r>
          </a:p>
          <a:p>
            <a:pPr marL="483032" indent="-483032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</a:rPr>
              <a:t>Skills development (indexing and metadata curation) and access to technical training (coding and high performance computing)</a:t>
            </a:r>
          </a:p>
          <a:p>
            <a:pPr marL="483032" indent="-483032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</a:rPr>
              <a:t>Advice on data sources and tools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383-95DC-5C4E-8082-67408F1611C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82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8"/>
          <p:cNvSpPr txBox="1">
            <a:spLocks noGrp="1"/>
          </p:cNvSpPr>
          <p:nvPr>
            <p:ph type="ctrTitle"/>
          </p:nvPr>
        </p:nvSpPr>
        <p:spPr>
          <a:xfrm>
            <a:off x="721425" y="2146888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/>
                </a:solidFill>
                <a:latin typeface="Raleway" panose="020B0503030101060003" pitchFamily="34" charset="0"/>
              </a:rPr>
              <a:t>Click to edit Master title style</a:t>
            </a:r>
            <a:endParaRPr lang="en" sz="4800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"/>
          <a:stretch/>
        </p:blipFill>
        <p:spPr bwMode="auto">
          <a:xfrm>
            <a:off x="6423772" y="149891"/>
            <a:ext cx="2494820" cy="110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485467"/>
            <a:ext cx="9144000" cy="372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68988" y="6485467"/>
            <a:ext cx="1775011" cy="372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4" y="5951174"/>
            <a:ext cx="1401624" cy="404802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C060EE-41ED-47CA-9493-BDFCEDD9B2A6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423772" y="6485467"/>
            <a:ext cx="2720228" cy="372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05294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t" anchorCtr="0"/>
          <a:lstStyle>
            <a:lvl1pPr>
              <a:defRPr sz="3300">
                <a:solidFill>
                  <a:schemeClr val="accent2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80566"/>
            <a:ext cx="4629150" cy="44804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1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AF434BD-6EE8-437C-8C50-AE3117E93F40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5757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t" anchorCtr="0"/>
          <a:lstStyle>
            <a:lvl1pPr>
              <a:defRPr sz="33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981D054-4AB3-41D4-80DE-36494F0FF19F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79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0036"/>
            <a:ext cx="5440456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45599"/>
            <a:ext cx="7886700" cy="403136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  <a:ea typeface="Cambria Math" charset="0"/>
                <a:cs typeface="Cambria Math" charset="0"/>
              </a:defRPr>
            </a:lvl1pPr>
            <a:lvl2pPr>
              <a:defRPr>
                <a:latin typeface="+mj-lt"/>
                <a:ea typeface="Cambria Math" charset="0"/>
                <a:cs typeface="Cambria Math" charset="0"/>
              </a:defRPr>
            </a:lvl2pPr>
            <a:lvl3pPr>
              <a:defRPr>
                <a:latin typeface="+mj-lt"/>
                <a:ea typeface="Cambria Math" charset="0"/>
                <a:cs typeface="Cambria Math" charset="0"/>
              </a:defRPr>
            </a:lvl3pPr>
            <a:lvl4pPr>
              <a:defRPr>
                <a:latin typeface="+mj-lt"/>
                <a:ea typeface="Cambria Math" charset="0"/>
                <a:cs typeface="Cambria Math" charset="0"/>
              </a:defRPr>
            </a:lvl4pPr>
            <a:lvl5pPr>
              <a:defRPr>
                <a:latin typeface="+mj-lt"/>
                <a:ea typeface="Cambria Math" charset="0"/>
                <a:cs typeface="Cambria Math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D6F501A-DF48-4609-9A6D-87B358446E7D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236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44706"/>
            <a:ext cx="1971675" cy="4832257"/>
          </a:xfrm>
          <a:prstGeom prst="rect">
            <a:avLst/>
          </a:prstGeom>
        </p:spPr>
        <p:txBody>
          <a:bodyPr vert="eaVert"/>
          <a:lstStyle>
            <a:lvl1pPr>
              <a:defRPr sz="44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5791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5A1BB4A-9D97-42D7-93A3-CA838A4BF1DB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84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4750"/>
            <a:ext cx="54864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98376"/>
            <a:ext cx="7886700" cy="34875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  <a:latin typeface="+mj-lt"/>
              </a:defRPr>
            </a:lvl2pPr>
            <a:lvl3pPr>
              <a:defRPr>
                <a:solidFill>
                  <a:schemeClr val="accent3"/>
                </a:solidFill>
                <a:latin typeface="+mj-lt"/>
              </a:defRPr>
            </a:lvl3pPr>
            <a:lvl4pPr>
              <a:defRPr>
                <a:solidFill>
                  <a:schemeClr val="accent3"/>
                </a:solidFill>
                <a:latin typeface="+mj-lt"/>
              </a:defRPr>
            </a:lvl4pPr>
            <a:lvl5pPr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755980-D85C-4B73-A382-F523ED770B66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15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821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661958"/>
          </a:xfrm>
          <a:prstGeom prst="rect">
            <a:avLst/>
          </a:prstGeom>
        </p:spPr>
        <p:txBody>
          <a:bodyPr anchor="t" anchorCtr="0"/>
          <a:lstStyle>
            <a:lvl1pPr algn="ctr">
              <a:defRPr sz="4400">
                <a:solidFill>
                  <a:schemeClr val="accent2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  <a:ea typeface="Cambria Math" charset="0"/>
                <a:cs typeface="Cambria Math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6F6EC05-14F5-42A9-B72C-2F2A06CC8589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8737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8317"/>
            <a:ext cx="5709397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42565"/>
            <a:ext cx="3886200" cy="403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ea typeface="Cambria Math" charset="0"/>
                <a:cs typeface="Cambria Math" charset="0"/>
              </a:defRPr>
            </a:lvl1pPr>
            <a:lvl2pPr>
              <a:defRPr>
                <a:solidFill>
                  <a:schemeClr val="accent3"/>
                </a:solidFill>
                <a:latin typeface="+mj-lt"/>
                <a:ea typeface="Cambria Math" charset="0"/>
                <a:cs typeface="Cambria Math" charset="0"/>
              </a:defRPr>
            </a:lvl2pPr>
            <a:lvl3pPr>
              <a:defRPr>
                <a:solidFill>
                  <a:schemeClr val="accent3"/>
                </a:solidFill>
                <a:latin typeface="+mj-lt"/>
                <a:ea typeface="Cambria Math" charset="0"/>
                <a:cs typeface="Cambria Math" charset="0"/>
              </a:defRPr>
            </a:lvl3pPr>
            <a:lvl4pPr>
              <a:defRPr>
                <a:solidFill>
                  <a:schemeClr val="accent3"/>
                </a:solidFill>
                <a:latin typeface="+mj-lt"/>
                <a:ea typeface="Cambria Math" charset="0"/>
                <a:cs typeface="Cambria Math" charset="0"/>
              </a:defRPr>
            </a:lvl4pPr>
            <a:lvl5pPr>
              <a:defRPr>
                <a:solidFill>
                  <a:schemeClr val="accent3"/>
                </a:solidFill>
                <a:latin typeface="+mj-lt"/>
                <a:ea typeface="Cambria Math" charset="0"/>
                <a:cs typeface="Cambria Math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42565"/>
            <a:ext cx="3886200" cy="403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  <a:latin typeface="+mj-lt"/>
              </a:defRPr>
            </a:lvl2pPr>
            <a:lvl3pPr>
              <a:defRPr>
                <a:solidFill>
                  <a:schemeClr val="accent3"/>
                </a:solidFill>
                <a:latin typeface="+mj-lt"/>
              </a:defRPr>
            </a:lvl3pPr>
            <a:lvl4pPr>
              <a:defRPr>
                <a:solidFill>
                  <a:schemeClr val="accent3"/>
                </a:solidFill>
                <a:latin typeface="+mj-lt"/>
              </a:defRPr>
            </a:lvl4pPr>
            <a:lvl5pPr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7F8E4D15-B7D2-4433-B197-2C18A6E0F3AD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42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821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1D7E-D391-451C-9E8D-934AB0A682DB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661958"/>
          </a:xfrm>
          <a:prstGeom prst="rect">
            <a:avLst/>
          </a:prstGeom>
        </p:spPr>
        <p:txBody>
          <a:bodyPr anchor="t" anchorCtr="0"/>
          <a:lstStyle>
            <a:lvl1pPr algn="ctr">
              <a:defRPr sz="4400">
                <a:solidFill>
                  <a:schemeClr val="accent6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j-lt"/>
                <a:ea typeface="Cambria Math" charset="0"/>
                <a:cs typeface="Cambria Math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494" y="104542"/>
            <a:ext cx="2690639" cy="1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3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50608"/>
            <a:ext cx="5577984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82547"/>
            <a:ext cx="3868340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43199"/>
            <a:ext cx="3868340" cy="3446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  <a:latin typeface="+mj-lt"/>
              </a:defRPr>
            </a:lvl2pPr>
            <a:lvl3pPr>
              <a:defRPr>
                <a:solidFill>
                  <a:schemeClr val="accent3"/>
                </a:solidFill>
                <a:latin typeface="+mj-lt"/>
              </a:defRPr>
            </a:lvl3pPr>
            <a:lvl4pPr>
              <a:defRPr>
                <a:solidFill>
                  <a:schemeClr val="accent3"/>
                </a:solidFill>
                <a:latin typeface="+mj-lt"/>
              </a:defRPr>
            </a:lvl4pPr>
            <a:lvl5pPr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82547"/>
            <a:ext cx="3887391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accent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43199"/>
            <a:ext cx="3887391" cy="3446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  <a:latin typeface="+mj-lt"/>
              </a:defRPr>
            </a:lvl2pPr>
            <a:lvl3pPr>
              <a:defRPr>
                <a:solidFill>
                  <a:schemeClr val="accent3"/>
                </a:solidFill>
                <a:latin typeface="+mj-lt"/>
              </a:defRPr>
            </a:lvl3pPr>
            <a:lvl4pPr>
              <a:defRPr>
                <a:solidFill>
                  <a:schemeClr val="accent3"/>
                </a:solidFill>
                <a:latin typeface="+mj-lt"/>
              </a:defRPr>
            </a:lvl4pPr>
            <a:lvl5pPr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B4A1EFA2-A605-407F-B496-AB41C4C88ECA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545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821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661958"/>
          </a:xfrm>
          <a:prstGeom prst="rect">
            <a:avLst/>
          </a:prstGeom>
        </p:spPr>
        <p:txBody>
          <a:bodyPr anchor="t" anchorCtr="0"/>
          <a:lstStyle>
            <a:lvl1pPr algn="ctr">
              <a:defRPr sz="4400">
                <a:solidFill>
                  <a:schemeClr val="accent6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  <a:ea typeface="Cambria Math" charset="0"/>
                <a:cs typeface="Cambria Math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650C1EF5-DF88-40CC-86E3-F893D4332F08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494" y="104542"/>
            <a:ext cx="2690639" cy="12291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8537"/>
            <a:ext cx="5579175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2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B7D2A9B-8C53-4270-9CF4-3C3DC7D86205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288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821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BB96194-F2F0-449D-913D-3DC754490638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"/>
          <a:stretch/>
        </p:blipFill>
        <p:spPr bwMode="auto">
          <a:xfrm>
            <a:off x="6423772" y="149891"/>
            <a:ext cx="2494820" cy="110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786467"/>
            <a:ext cx="5579175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7887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"/>
          <a:stretch/>
        </p:blipFill>
        <p:spPr bwMode="auto">
          <a:xfrm>
            <a:off x="6423772" y="149891"/>
            <a:ext cx="2494820" cy="110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485467"/>
            <a:ext cx="9144000" cy="372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423772" y="6485467"/>
            <a:ext cx="2720228" cy="372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4" y="5951174"/>
            <a:ext cx="1401624" cy="40480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1425" y="651977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79FF3318-244E-4994-BDB8-52A171380155}" type="datetime1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725" y="651977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0E0D4DE8-BDBC-4683-BDD5-D05B1051FC8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5499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4" r:id="rId5"/>
    <p:sldLayoutId id="2147483677" r:id="rId6"/>
    <p:sldLayoutId id="2147483685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odinicachia.com/timelin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bu.fr/etude-td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bu.fr/etude-td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ransparency/regdoc/rep/1/2016/EN/1-2016-593-EN-F1-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oseidon01.ssrn.com/delivery.php?ID=477029029119085006073030013026071087030017059012004002000101092099094082089072121100001055013125006047055100028125066106114067055050008064082107005108126115115079011037069001094080002125003029084082114014103005118010124092021125023015068121018008110003&amp;EXT=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isboncouncil.net/index.php?option=com_downloads&amp;id=126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498" y="132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DATA MINING IN PUBLIC RESEARCH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Rob Johnson – 13/12/2016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365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 noGrp="1"/>
          </p:cNvSpPr>
          <p:nvPr>
            <p:ph type="title"/>
          </p:nvPr>
        </p:nvSpPr>
        <p:spPr>
          <a:xfrm>
            <a:off x="237827" y="-251413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dirty="0">
                <a:solidFill>
                  <a:schemeClr val="accent1"/>
                </a:solidFill>
                <a:latin typeface="Raleway" panose="020B0503030101060003" pitchFamily="34" charset="0"/>
              </a:rPr>
              <a:t>Legislative options</a:t>
            </a:r>
            <a:endParaRPr lang="en" sz="3600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Shape 129"/>
          <p:cNvSpPr txBox="1">
            <a:spLocks/>
          </p:cNvSpPr>
          <p:nvPr/>
        </p:nvSpPr>
        <p:spPr>
          <a:xfrm>
            <a:off x="2490444" y="3115479"/>
            <a:ext cx="3181838" cy="227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None/>
            </a:pPr>
            <a:r>
              <a:rPr lang="en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2014</a:t>
            </a:r>
          </a:p>
        </p:txBody>
      </p:sp>
      <p:pic>
        <p:nvPicPr>
          <p:cNvPr id="8" name="Picture 7" descr="Image of Union Flag &amp; Naval Ja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993" y="2351226"/>
            <a:ext cx="1140134" cy="71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0320" y="2282940"/>
            <a:ext cx="1175037" cy="783358"/>
          </a:xfrm>
          <a:prstGeom prst="rect">
            <a:avLst/>
          </a:prstGeom>
        </p:spPr>
      </p:pic>
      <p:sp>
        <p:nvSpPr>
          <p:cNvPr id="11" name="Shape 129"/>
          <p:cNvSpPr txBox="1">
            <a:spLocks/>
          </p:cNvSpPr>
          <p:nvPr/>
        </p:nvSpPr>
        <p:spPr>
          <a:xfrm>
            <a:off x="4935088" y="3114830"/>
            <a:ext cx="962356" cy="3897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None/>
            </a:pPr>
            <a:r>
              <a:rPr lang="en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2017?</a:t>
            </a:r>
          </a:p>
        </p:txBody>
      </p:sp>
      <p:sp>
        <p:nvSpPr>
          <p:cNvPr id="12" name="Arrow: Right 11"/>
          <p:cNvSpPr/>
          <p:nvPr/>
        </p:nvSpPr>
        <p:spPr>
          <a:xfrm>
            <a:off x="427151" y="3344807"/>
            <a:ext cx="8478947" cy="858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3337" y="4473117"/>
            <a:ext cx="130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Industry self-regulation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9582" y="4291248"/>
            <a:ext cx="7056514" cy="16883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214925" y="5994739"/>
            <a:ext cx="465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Mandatory exceptions to copyright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9730" y="4727761"/>
            <a:ext cx="1981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Non-commercial research only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8228" y="4450763"/>
            <a:ext cx="1981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Commercial research, beneficiaries restricted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279" y="3483105"/>
            <a:ext cx="82306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		    2			 3			4</a:t>
            </a:r>
            <a:r>
              <a:rPr lang="en-GB" dirty="0"/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5658" y="4420349"/>
            <a:ext cx="2059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Commercial research purpose, beneficiaries unrestricted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28993" y="1293571"/>
            <a:ext cx="5076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 pour une République Numérique (Loi LEMAIRE)</a:t>
            </a:r>
          </a:p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fr-FR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0694" y="3472386"/>
            <a:ext cx="93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1.5?</a:t>
            </a:r>
          </a:p>
        </p:txBody>
      </p:sp>
      <p:pic>
        <p:nvPicPr>
          <p:cNvPr id="22" name="Picture 21" descr="Image of National Fla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500" y="1264634"/>
            <a:ext cx="1113067" cy="720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1780354" y="2216776"/>
            <a:ext cx="0" cy="12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79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080" y="5664897"/>
            <a:ext cx="1663239" cy="7533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Shape 172"/>
          <p:cNvGraphicFramePr/>
          <p:nvPr>
            <p:extLst>
              <p:ext uri="{D42A27DB-BD31-4B8C-83A1-F6EECF244321}">
                <p14:modId xmlns:p14="http://schemas.microsoft.com/office/powerpoint/2010/main" xmlns="" val="4171137863"/>
              </p:ext>
            </p:extLst>
          </p:nvPr>
        </p:nvGraphicFramePr>
        <p:xfrm>
          <a:off x="135081" y="1205855"/>
          <a:ext cx="8811492" cy="53420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6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1900">
                  <a:extLst>
                    <a:ext uri="{9D8B030D-6E8A-4147-A177-3AD203B41FA5}">
                      <a16:colId xmlns:a16="http://schemas.microsoft.com/office/drawing/2014/main" xmlns="" val="1599974552"/>
                    </a:ext>
                  </a:extLst>
                </a:gridCol>
              </a:tblGrid>
              <a:tr h="76892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2800" b="1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Restriction</a:t>
                      </a:r>
                      <a:endParaRPr b="1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France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49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fr-FR" sz="20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No </a:t>
                      </a:r>
                      <a:r>
                        <a:rPr lang="fr-FR" sz="20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lawful</a:t>
                      </a:r>
                      <a:r>
                        <a:rPr lang="fr-FR" sz="20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access</a:t>
                      </a:r>
                      <a:endParaRPr lang="en" sz="1800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7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20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Not scientific literature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141">
                <a:tc>
                  <a:txBody>
                    <a:bodyPr/>
                    <a:lstStyle/>
                    <a:p>
                      <a:pPr marL="0" lvl="0" algn="r" defTabSz="6858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" sz="20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Not public research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7841">
                <a:tc>
                  <a:txBody>
                    <a:bodyPr/>
                    <a:lstStyle/>
                    <a:p>
                      <a:pPr marL="0" lvl="0" algn="r" defTabSz="6858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" sz="20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Commercial purpose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19C9A"/>
                        </a:solidFill>
                        <a:effectLst/>
                        <a:uLnTx/>
                        <a:uFillTx/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946239"/>
                  </a:ext>
                </a:extLst>
              </a:tr>
              <a:tr h="1097250">
                <a:tc>
                  <a:txBody>
                    <a:bodyPr/>
                    <a:lstStyle/>
                    <a:p>
                      <a:pPr marL="0" lvl="0" algn="r" defTabSz="6858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" sz="20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Conservation</a:t>
                      </a:r>
                      <a:r>
                        <a:rPr lang="en" sz="20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 not by</a:t>
                      </a:r>
                      <a:r>
                        <a:rPr lang="en" sz="20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Raleway"/>
                        </a:rPr>
                        <a:t> designated body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3600" b="1" dirty="0">
                        <a:solidFill>
                          <a:schemeClr val="accent4"/>
                        </a:solidFill>
                        <a:latin typeface="Marlett" pitchFamily="2" charset="2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1" dirty="0"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2176899"/>
                  </a:ext>
                </a:extLst>
              </a:tr>
            </a:tbl>
          </a:graphicData>
        </a:graphic>
      </p:graphicFrame>
      <p:sp>
        <p:nvSpPr>
          <p:cNvPr id="25" name="Shape 163"/>
          <p:cNvSpPr txBox="1">
            <a:spLocks/>
          </p:cNvSpPr>
          <p:nvPr/>
        </p:nvSpPr>
        <p:spPr>
          <a:xfrm>
            <a:off x="24241" y="160589"/>
            <a:ext cx="6868391" cy="79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3200" dirty="0">
                <a:solidFill>
                  <a:schemeClr val="accent1"/>
                </a:solidFill>
                <a:latin typeface="Raleway" panose="020B0503030101060003" pitchFamily="34" charset="0"/>
              </a:rPr>
              <a:t>Using a TDM exception</a:t>
            </a:r>
          </a:p>
        </p:txBody>
      </p:sp>
      <p:pic>
        <p:nvPicPr>
          <p:cNvPr id="26" name="Picture 25" descr="Image of National Fla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961" y="1231255"/>
            <a:ext cx="1113067" cy="72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9447" y="1234315"/>
            <a:ext cx="1080000" cy="720000"/>
          </a:xfrm>
          <a:prstGeom prst="rect">
            <a:avLst/>
          </a:prstGeom>
        </p:spPr>
      </p:pic>
      <p:pic>
        <p:nvPicPr>
          <p:cNvPr id="28" name="Picture 27" descr="Image of Union Flag &amp; Naval Jac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262" y="1236486"/>
            <a:ext cx="1140134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582" y="1232077"/>
            <a:ext cx="1316653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10068" r="68818" b="9640"/>
          <a:stretch/>
        </p:blipFill>
        <p:spPr>
          <a:xfrm>
            <a:off x="4755572" y="2821956"/>
            <a:ext cx="741822" cy="6893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3074437" y="2004145"/>
            <a:ext cx="627515" cy="6697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4755572" y="2004145"/>
            <a:ext cx="627515" cy="6697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6441834" y="2004145"/>
            <a:ext cx="627515" cy="6697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8024715" y="2013401"/>
            <a:ext cx="627515" cy="6697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10068" r="68818" b="9640"/>
          <a:stretch/>
        </p:blipFill>
        <p:spPr>
          <a:xfrm>
            <a:off x="6429536" y="2834381"/>
            <a:ext cx="695227" cy="6460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10068" r="68818" b="9640"/>
          <a:stretch/>
        </p:blipFill>
        <p:spPr>
          <a:xfrm>
            <a:off x="7974590" y="2804144"/>
            <a:ext cx="727764" cy="6763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3063347" y="2856747"/>
            <a:ext cx="627515" cy="6697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3" t="9428" r="36305" b="7772"/>
          <a:stretch/>
        </p:blipFill>
        <p:spPr>
          <a:xfrm>
            <a:off x="8013789" y="3826182"/>
            <a:ext cx="664976" cy="6571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3" t="9428" r="36305" b="7772"/>
          <a:stretch/>
        </p:blipFill>
        <p:spPr>
          <a:xfrm>
            <a:off x="8013789" y="4736631"/>
            <a:ext cx="673359" cy="6654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3063348" y="4704412"/>
            <a:ext cx="627515" cy="6697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4789436" y="4699087"/>
            <a:ext cx="627515" cy="6697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3074437" y="3764130"/>
            <a:ext cx="627515" cy="6697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3" t="9428" r="36305" b="7772"/>
          <a:stretch/>
        </p:blipFill>
        <p:spPr>
          <a:xfrm>
            <a:off x="4764226" y="3826182"/>
            <a:ext cx="652725" cy="6450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6441834" y="3790224"/>
            <a:ext cx="627515" cy="6697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10068" r="68818" b="9640"/>
          <a:stretch/>
        </p:blipFill>
        <p:spPr>
          <a:xfrm>
            <a:off x="6427494" y="4713280"/>
            <a:ext cx="695227" cy="6460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1" t="5989" r="3699" b="8827"/>
          <a:stretch/>
        </p:blipFill>
        <p:spPr>
          <a:xfrm>
            <a:off x="3079519" y="5626142"/>
            <a:ext cx="627515" cy="6697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10068" r="68818" b="9640"/>
          <a:stretch/>
        </p:blipFill>
        <p:spPr>
          <a:xfrm>
            <a:off x="4778869" y="5664897"/>
            <a:ext cx="695227" cy="6460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2" t="10068" r="68818" b="9640"/>
          <a:stretch/>
        </p:blipFill>
        <p:spPr>
          <a:xfrm>
            <a:off x="6441834" y="5670446"/>
            <a:ext cx="695227" cy="6460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3" t="9428" r="36305" b="7772"/>
          <a:stretch/>
        </p:blipFill>
        <p:spPr>
          <a:xfrm>
            <a:off x="8018230" y="5657299"/>
            <a:ext cx="673359" cy="66546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6434214" y="6519770"/>
            <a:ext cx="2656446" cy="724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20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138082"/>
          </a:xfrm>
        </p:spPr>
        <p:txBody>
          <a:bodyPr/>
          <a:lstStyle/>
          <a:p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ACHIEVING LEGAL CLARITY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"/>
          <a:stretch/>
        </p:blipFill>
        <p:spPr>
          <a:xfrm>
            <a:off x="1672749" y="3149438"/>
            <a:ext cx="5788977" cy="25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52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96"/>
            <a:ext cx="9144000" cy="6875096"/>
          </a:xfrm>
        </p:spPr>
      </p:pic>
      <p:sp>
        <p:nvSpPr>
          <p:cNvPr id="52" name="TextBox 51"/>
          <p:cNvSpPr txBox="1"/>
          <p:nvPr/>
        </p:nvSpPr>
        <p:spPr>
          <a:xfrm>
            <a:off x="647766" y="6016236"/>
            <a:ext cx="236022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Copyright exception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(Base Camp)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2611" y="4357379"/>
            <a:ext cx="13826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1: </a:t>
            </a:r>
            <a:r>
              <a:rPr lang="en-GB" b="1" dirty="0">
                <a:solidFill>
                  <a:schemeClr val="bg1"/>
                </a:solidFill>
              </a:rPr>
              <a:t>Legal clarity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27880" y="4942625"/>
            <a:ext cx="207412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EC Directive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71327" y="3081677"/>
            <a:ext cx="17208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2: </a:t>
            </a:r>
            <a:r>
              <a:rPr lang="en-GB" b="1" dirty="0">
                <a:solidFill>
                  <a:schemeClr val="bg1"/>
                </a:solidFill>
              </a:rPr>
              <a:t>Access to content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35518" y="1749745"/>
            <a:ext cx="20999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3: </a:t>
            </a:r>
            <a:r>
              <a:rPr lang="en-GB" b="1" dirty="0">
                <a:solidFill>
                  <a:schemeClr val="bg1"/>
                </a:solidFill>
              </a:rPr>
              <a:t>Technical infrastructure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4568" y="488557"/>
            <a:ext cx="179720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4: </a:t>
            </a:r>
            <a:r>
              <a:rPr lang="en-GB" b="1" dirty="0">
                <a:solidFill>
                  <a:schemeClr val="bg1"/>
                </a:solidFill>
              </a:rPr>
              <a:t>Skills and support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24000" y="306070"/>
            <a:ext cx="27555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Summit: </a:t>
            </a:r>
            <a:r>
              <a:rPr lang="en-GB" b="1" dirty="0">
                <a:solidFill>
                  <a:schemeClr val="bg1"/>
                </a:solidFill>
              </a:rPr>
              <a:t>Researchers embrace TDM</a:t>
            </a:r>
          </a:p>
        </p:txBody>
      </p:sp>
    </p:spTree>
    <p:extLst>
      <p:ext uri="{BB962C8B-B14F-4D97-AF65-F5344CB8AC3E}">
        <p14:creationId xmlns:p14="http://schemas.microsoft.com/office/powerpoint/2010/main" xmlns="" val="320744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710425" y="2882400"/>
            <a:ext cx="5723699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4400" i="1" dirty="0">
                <a:solidFill>
                  <a:schemeClr val="accent5"/>
                </a:solidFill>
                <a:latin typeface="Lato" panose="020F0502020204030203" pitchFamily="34" charset="0"/>
              </a:rPr>
              <a:t>The exception has made a massive difference...</a:t>
            </a:r>
          </a:p>
          <a:p>
            <a:pPr algn="ctr">
              <a:spcBef>
                <a:spcPts val="0"/>
              </a:spcBef>
              <a:buNone/>
            </a:pPr>
            <a:endParaRPr lang="en-GB" sz="28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Petr Knoth, Open University, UK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04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867509" y="2882400"/>
            <a:ext cx="7420706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4400" i="1" dirty="0">
                <a:solidFill>
                  <a:schemeClr val="accent5"/>
                </a:solidFill>
                <a:latin typeface="Lato" panose="020F0502020204030203" pitchFamily="34" charset="0"/>
              </a:rPr>
              <a:t>…the definition of commercial and non-commercial research is creating uncertainty</a:t>
            </a:r>
          </a:p>
          <a:p>
            <a:pPr algn="ctr">
              <a:spcBef>
                <a:spcPts val="0"/>
              </a:spcBef>
              <a:buNone/>
            </a:pPr>
            <a:endParaRPr lang="en-GB" sz="14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Petr Knoth, Open University, UK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978" y="0"/>
            <a:ext cx="2751022" cy="6877556"/>
          </a:xfr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78446" y="509874"/>
            <a:ext cx="5579175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EC Proposed Directive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246" y="2239166"/>
            <a:ext cx="58795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Consistent with the existing EU copyright legal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Could help resolve uncertainty over commercial partnerships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Currently out for consultation</a:t>
            </a:r>
            <a:endParaRPr lang="en-GB" sz="2800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018" y="6155167"/>
            <a:ext cx="5725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Source: </a:t>
            </a:r>
            <a:r>
              <a:rPr lang="en-GB" sz="1200" dirty="0">
                <a:solidFill>
                  <a:schemeClr val="bg1"/>
                </a:solidFill>
                <a:hlinkClick r:id="rId3"/>
              </a:rPr>
              <a:t>http://www.comodinicachia.com/timeline.html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9107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36280" y="477907"/>
            <a:ext cx="645209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needs to happen?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49" y="1580731"/>
            <a:ext cx="82540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Communicate legal provisions for TDM with certainty and clarity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Clarify the exception’s scope where public researchers collaborate with commercial partners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Monitor the interaction of the copyright exception with digital rights management (DRM), licensing and other relevant legal regimes</a:t>
            </a:r>
          </a:p>
          <a:p>
            <a:endParaRPr lang="en-GB" sz="2800" dirty="0">
              <a:latin typeface="Lato" panose="020F050202020403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842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/>
          <p:cNvSpPr/>
          <p:nvPr/>
        </p:nvSpPr>
        <p:spPr>
          <a:xfrm>
            <a:off x="893700" y="-5975"/>
            <a:ext cx="3232499" cy="312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9900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sp>
        <p:nvSpPr>
          <p:cNvPr id="5" name="Shape 118"/>
          <p:cNvSpPr txBox="1">
            <a:spLocks/>
          </p:cNvSpPr>
          <p:nvPr/>
        </p:nvSpPr>
        <p:spPr>
          <a:xfrm>
            <a:off x="778225" y="3177925"/>
            <a:ext cx="6623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7200" dirty="0">
                <a:solidFill>
                  <a:schemeClr val="accent6"/>
                </a:solidFill>
                <a:latin typeface="Raleway" panose="020B0503030101060003" pitchFamily="34" charset="0"/>
              </a:rPr>
              <a:t>Any questions?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54"/>
          <a:stretch/>
        </p:blipFill>
        <p:spPr>
          <a:xfrm>
            <a:off x="497627" y="414820"/>
            <a:ext cx="3614057" cy="27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13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138082"/>
          </a:xfrm>
        </p:spPr>
        <p:txBody>
          <a:bodyPr/>
          <a:lstStyle/>
          <a:p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SECURING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802" y="3135086"/>
            <a:ext cx="7352872" cy="25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41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6492875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439306" y="2492629"/>
            <a:ext cx="8541245" cy="3574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>1. Why does TDM matter?</a:t>
            </a:r>
          </a:p>
          <a:p>
            <a: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3600" dirty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>2. Why isn’t it used more widely in public research?</a:t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endParaRPr lang="en" sz="3600" dirty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>3. How do we change this?</a:t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xmlns="" val="51284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767906" y="2636216"/>
            <a:ext cx="7877907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4400" i="1" dirty="0">
                <a:solidFill>
                  <a:schemeClr val="accent5"/>
                </a:solidFill>
                <a:latin typeface="Lato" panose="020F0502020204030203" pitchFamily="34" charset="0"/>
              </a:rPr>
              <a:t>I scaled down my TDM research, and had to exclude two publishers… I couldn’t do what I set out to do</a:t>
            </a:r>
          </a:p>
          <a:p>
            <a:pPr algn="ctr"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Chris Hartgerink, Tilburg University, Netherlands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18165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10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668215" y="2579078"/>
            <a:ext cx="7842739" cy="27190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3600" i="1" dirty="0">
                <a:solidFill>
                  <a:schemeClr val="accent5"/>
                </a:solidFill>
                <a:latin typeface="Lato" panose="020F0502020204030203" pitchFamily="34" charset="0"/>
              </a:rPr>
              <a:t>I had to ask too many publishers for the right to download … it takes a lot of time and … the publishers’ servers frequently block us.</a:t>
            </a:r>
          </a:p>
          <a:p>
            <a:pPr algn="ctr">
              <a:spcBef>
                <a:spcPts val="0"/>
              </a:spcBef>
              <a:buNone/>
            </a:pPr>
            <a:endParaRPr lang="en-GB" sz="28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Mathieu </a:t>
            </a:r>
            <a:r>
              <a:rPr lang="en-GB" sz="2800" dirty="0" err="1">
                <a:solidFill>
                  <a:schemeClr val="bg1"/>
                </a:solidFill>
              </a:rPr>
              <a:t>Andro</a:t>
            </a:r>
            <a:r>
              <a:rPr lang="en-GB" sz="2800" dirty="0">
                <a:solidFill>
                  <a:schemeClr val="bg1"/>
                </a:solidFill>
              </a:rPr>
              <a:t>, INRA, France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434"/>
            <a:ext cx="2023179" cy="21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01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84561" y="463660"/>
            <a:ext cx="5579175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the problem with access?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48" y="1789223"/>
            <a:ext cx="8007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Lato" panose="020F0502020204030203" pitchFamily="34" charset="0"/>
              </a:rPr>
              <a:t>Technical protection measures (TPMs)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Lato" panose="020F0502020204030203" pitchFamily="34" charset="0"/>
              </a:rPr>
              <a:t>Crawler traps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Lato" panose="020F0502020204030203" pitchFamily="34" charset="0"/>
              </a:rPr>
              <a:t>Restricted access to application programming interfaces (APIs)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4671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649" y="1580731"/>
            <a:ext cx="82540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Incorporate TDM clauses into model licence agreements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Educate researchers on their rights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Maintain dialogue with publishers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Improve access through better infrastructure…</a:t>
            </a:r>
          </a:p>
          <a:p>
            <a:pPr lvl="0"/>
            <a:endParaRPr lang="en-GB" sz="28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42738"/>
            <a:ext cx="645209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xmlns="" val="74326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138082"/>
          </a:xfrm>
        </p:spPr>
        <p:txBody>
          <a:bodyPr/>
          <a:lstStyle/>
          <a:p>
            <a:r>
              <a:rPr lang="en-US" dirty="0"/>
              <a:t>3. </a:t>
            </a:r>
            <a:br>
              <a:rPr lang="en-US" dirty="0"/>
            </a:br>
            <a:r>
              <a:rPr lang="en-US" dirty="0"/>
              <a:t>INFRASTRUCTURE &amp;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36" b="9103"/>
          <a:stretch/>
        </p:blipFill>
        <p:spPr>
          <a:xfrm>
            <a:off x="2102160" y="3122555"/>
            <a:ext cx="4930156" cy="2620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4328" y="5474998"/>
            <a:ext cx="290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</a:rPr>
              <a:t>Image: National Geographic</a:t>
            </a:r>
          </a:p>
        </p:txBody>
      </p:sp>
    </p:spTree>
    <p:extLst>
      <p:ext uri="{BB962C8B-B14F-4D97-AF65-F5344CB8AC3E}">
        <p14:creationId xmlns:p14="http://schemas.microsoft.com/office/powerpoint/2010/main" xmlns="" val="182573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275765" y="2542431"/>
            <a:ext cx="8593016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4000" i="1" dirty="0">
                <a:solidFill>
                  <a:schemeClr val="accent5"/>
                </a:solidFill>
                <a:latin typeface="Lato" panose="020F0502020204030203" pitchFamily="34" charset="0"/>
              </a:rPr>
              <a:t>…Every time you have a new project or data source… you hit issues about how the documents are structured, oddities of formatting, and so on</a:t>
            </a: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.</a:t>
            </a:r>
          </a:p>
          <a:p>
            <a:pPr algn="ctr">
              <a:spcBef>
                <a:spcPts val="0"/>
              </a:spcBef>
              <a:buNone/>
            </a:pPr>
            <a:endParaRPr lang="en-GB" sz="14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Mark Greenwood, GATE, UK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3" t="4390" r="19214" b="31545"/>
          <a:stretch/>
        </p:blipFill>
        <p:spPr>
          <a:xfrm>
            <a:off x="2040" y="1"/>
            <a:ext cx="173180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54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8679" y="316165"/>
            <a:ext cx="5579175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TDM Landscape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79" y="1038059"/>
            <a:ext cx="8765420" cy="48941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60756" y="6087474"/>
            <a:ext cx="1583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Source: </a:t>
            </a:r>
            <a:r>
              <a:rPr lang="en-GB" sz="1200" dirty="0" err="1">
                <a:solidFill>
                  <a:schemeClr val="bg1"/>
                </a:solidFill>
              </a:rPr>
              <a:t>OpenMinTED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47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649" y="2040313"/>
            <a:ext cx="8254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Invest in TDM infrastructure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Make TDM accessible to non-specialists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Streamline access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</a:rPr>
              <a:t>Open standards and harmonised data formats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48953"/>
            <a:ext cx="645209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xmlns="" val="1579919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138082"/>
          </a:xfrm>
        </p:spPr>
        <p:txBody>
          <a:bodyPr/>
          <a:lstStyle/>
          <a:p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SKILLS &amp;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690" y="3131803"/>
            <a:ext cx="4274909" cy="26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72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710423" y="2824324"/>
            <a:ext cx="5723699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3600" i="1" dirty="0">
                <a:solidFill>
                  <a:schemeClr val="accent5"/>
                </a:solidFill>
                <a:latin typeface="Lato" panose="020F0502020204030203" pitchFamily="34" charset="0"/>
              </a:rPr>
              <a:t>…We have algorithms to answer questions, but we do not have algorithms to ask questions </a:t>
            </a:r>
          </a:p>
          <a:p>
            <a:pPr algn="ctr">
              <a:spcBef>
                <a:spcPts val="0"/>
              </a:spcBef>
              <a:buNone/>
            </a:pPr>
            <a:endParaRPr lang="en-GB" sz="28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</a:rPr>
              <a:t>François Rioult, GREYC Laboratory, </a:t>
            </a:r>
            <a:r>
              <a:rPr lang="en-GB" sz="2000" dirty="0" err="1">
                <a:solidFill>
                  <a:schemeClr val="bg1"/>
                </a:solidFill>
              </a:rPr>
              <a:t>Université</a:t>
            </a:r>
            <a:r>
              <a:rPr lang="en-GB" sz="2000" dirty="0">
                <a:solidFill>
                  <a:schemeClr val="bg1"/>
                </a:solidFill>
              </a:rPr>
              <a:t> de Caen, France  </a:t>
            </a:r>
            <a:r>
              <a:rPr lang="en-GB" sz="2800" dirty="0">
                <a:solidFill>
                  <a:schemeClr val="bg1"/>
                </a:solidFill>
              </a:rPr>
              <a:t>	</a:t>
            </a:r>
            <a:endParaRPr lang="en-GB" sz="28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r>
              <a:rPr lang="en-GB" dirty="0"/>
              <a:t>François Rioult 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7646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47646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47646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47646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226046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8" y="104774"/>
            <a:ext cx="2239822" cy="22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74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12498" y="0"/>
            <a:ext cx="4531502" cy="6401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hape 144"/>
          <p:cNvSpPr txBox="1">
            <a:spLocks noGrp="1"/>
          </p:cNvSpPr>
          <p:nvPr>
            <p:ph type="title"/>
          </p:nvPr>
        </p:nvSpPr>
        <p:spPr>
          <a:xfrm>
            <a:off x="424777" y="144541"/>
            <a:ext cx="3094799" cy="87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accent1"/>
                </a:solidFill>
                <a:latin typeface="Raleway" panose="020B0503030101060003" pitchFamily="34" charset="0"/>
              </a:rPr>
              <a:t>Study aims</a:t>
            </a:r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82062" y="1300395"/>
            <a:ext cx="4521116" cy="21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</a:rPr>
              <a:t>Assess economic impact of TDM on public research in France via: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</a:rPr>
              <a:t>Case studies (France, UK, Europe)</a:t>
            </a:r>
          </a:p>
          <a:p>
            <a:endParaRPr lang="en-GB" sz="2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</a:rPr>
              <a:t>Analysis of the relevance of a copyright exception for TDM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178" y="0"/>
            <a:ext cx="4550142" cy="6401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12389" y="5158155"/>
            <a:ext cx="373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hlinkClick r:id="rId3"/>
              </a:rPr>
              <a:t>http://adbu.fr/etude-tdm/</a:t>
            </a:r>
            <a:r>
              <a:rPr lang="en-GB" sz="24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49321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5397"/>
          <a:stretch/>
        </p:blipFill>
        <p:spPr>
          <a:xfrm>
            <a:off x="4286" y="31883"/>
            <a:ext cx="9668837" cy="68530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6" y="0"/>
            <a:ext cx="929874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What is the role of the librarian?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164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Photo: REUTERS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288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710425" y="2882400"/>
            <a:ext cx="5723699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The library needs to be able to say: ‘If you’ve got a question about TDM, come to us’	</a:t>
            </a:r>
          </a:p>
          <a:p>
            <a:pPr algn="ctr">
              <a:spcBef>
                <a:spcPts val="0"/>
              </a:spcBef>
              <a:buNone/>
            </a:pPr>
            <a:endParaRPr lang="en-GB" sz="18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800" dirty="0">
                <a:solidFill>
                  <a:schemeClr val="bg1"/>
                </a:solidFill>
              </a:rPr>
              <a:t>Danny Kingsley, Head of Scholarly Communications, University of Cambridge, UK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19" y="-25190"/>
            <a:ext cx="2158790" cy="2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036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2057" y="337062"/>
            <a:ext cx="6547404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Library support for TDM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719" y="1373628"/>
            <a:ext cx="8254094" cy="413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Advocacy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Copyright advice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Access to legal expertise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Skills development and training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Advice on data sources and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8755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138082"/>
          </a:xfrm>
        </p:spPr>
        <p:txBody>
          <a:bodyPr/>
          <a:lstStyle/>
          <a:p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EMBRACING TDM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254" b="17037"/>
          <a:stretch/>
        </p:blipFill>
        <p:spPr>
          <a:xfrm>
            <a:off x="1942192" y="3183973"/>
            <a:ext cx="5445579" cy="25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310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7" r="13623" b="7980"/>
          <a:stretch/>
        </p:blipFill>
        <p:spPr>
          <a:xfrm>
            <a:off x="-1" y="0"/>
            <a:ext cx="9144001" cy="64983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42391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489708" y="3580242"/>
            <a:ext cx="5723699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4800" i="1" dirty="0">
                <a:solidFill>
                  <a:schemeClr val="accent5"/>
                </a:solidFill>
                <a:latin typeface="Lato" panose="020F0502020204030203" pitchFamily="34" charset="0"/>
              </a:rPr>
              <a:t>"Because it's there"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7189" y="592037"/>
            <a:ext cx="658716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9517" t="5649" r="57724" b="49003"/>
          <a:stretch/>
        </p:blipFill>
        <p:spPr>
          <a:xfrm>
            <a:off x="20634" y="448"/>
            <a:ext cx="1988628" cy="19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216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411357" y="2882400"/>
            <a:ext cx="6022767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There are so many obstructions in the way of doing this research, and doing it well. It is just too hard and so people do other things 	</a:t>
            </a:r>
          </a:p>
          <a:p>
            <a:pPr algn="ctr">
              <a:spcBef>
                <a:spcPts val="0"/>
              </a:spcBef>
              <a:buNone/>
            </a:pPr>
            <a:endParaRPr lang="en-GB" sz="24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/>
                </a:solidFill>
              </a:rPr>
              <a:t>Ross Mounce, University of Cambridge, UK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84783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484783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484783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484783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727" y="2268783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954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577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649" y="2040313"/>
            <a:ext cx="8254094" cy="221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</a:rPr>
              <a:t>Endorsement by senior research leaders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</a:rPr>
              <a:t>Funding and incentives linked to TDM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</a:rPr>
              <a:t>Alignment with moves to open science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954" y="542599"/>
            <a:ext cx="645209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xmlns="" val="1070683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6492875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439306" y="1043354"/>
            <a:ext cx="8541245" cy="50237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  <a:latin typeface="Raleway" panose="020B0503030101060003" pitchFamily="34" charset="0"/>
              </a:rPr>
              <a:t>1. Why does TDM matter?</a:t>
            </a:r>
          </a:p>
          <a:p>
            <a: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>2. Why isn’t it used more widely in public research?</a:t>
            </a:r>
            <a:b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</a:br>
            <a:endParaRPr lang="en" dirty="0">
              <a:solidFill>
                <a:schemeClr val="tx2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>3. How do we change this?</a:t>
            </a: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xmlns="" val="3678977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30"/>
          <p:cNvSpPr/>
          <p:nvPr/>
        </p:nvSpPr>
        <p:spPr>
          <a:xfrm>
            <a:off x="191847" y="3152097"/>
            <a:ext cx="822910" cy="838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7293" y="378793"/>
            <a:ext cx="7243077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Why does TDM matter?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1698" y="1899829"/>
            <a:ext cx="825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Public research is valuable</a:t>
            </a:r>
          </a:p>
          <a:p>
            <a:pPr lvl="0"/>
            <a:endParaRPr lang="en-GB" sz="5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5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Shape 233"/>
          <p:cNvSpPr/>
          <p:nvPr/>
        </p:nvSpPr>
        <p:spPr>
          <a:xfrm>
            <a:off x="201947" y="4566234"/>
            <a:ext cx="832338" cy="8269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8" name="Shape 476"/>
          <p:cNvSpPr/>
          <p:nvPr/>
        </p:nvSpPr>
        <p:spPr>
          <a:xfrm>
            <a:off x="309239" y="4700747"/>
            <a:ext cx="656928" cy="564859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17"/>
          <p:cNvSpPr/>
          <p:nvPr/>
        </p:nvSpPr>
        <p:spPr>
          <a:xfrm>
            <a:off x="297512" y="3293084"/>
            <a:ext cx="611581" cy="523475"/>
          </a:xfrm>
          <a:custGeom>
            <a:avLst/>
            <a:gdLst/>
            <a:ahLst/>
            <a:cxnLst/>
            <a:rect l="0" t="0" r="0" b="0"/>
            <a:pathLst>
              <a:path w="17732" h="17733" extrusionOk="0">
                <a:moveTo>
                  <a:pt x="13091" y="2712"/>
                </a:moveTo>
                <a:lnTo>
                  <a:pt x="13286" y="2736"/>
                </a:lnTo>
                <a:lnTo>
                  <a:pt x="13506" y="2785"/>
                </a:lnTo>
                <a:lnTo>
                  <a:pt x="13702" y="2858"/>
                </a:lnTo>
                <a:lnTo>
                  <a:pt x="13873" y="2956"/>
                </a:lnTo>
                <a:lnTo>
                  <a:pt x="14068" y="3054"/>
                </a:lnTo>
                <a:lnTo>
                  <a:pt x="14239" y="3176"/>
                </a:lnTo>
                <a:lnTo>
                  <a:pt x="14410" y="3323"/>
                </a:lnTo>
                <a:lnTo>
                  <a:pt x="14556" y="3493"/>
                </a:lnTo>
                <a:lnTo>
                  <a:pt x="14679" y="3664"/>
                </a:lnTo>
                <a:lnTo>
                  <a:pt x="14776" y="3860"/>
                </a:lnTo>
                <a:lnTo>
                  <a:pt x="14874" y="4031"/>
                </a:lnTo>
                <a:lnTo>
                  <a:pt x="14947" y="4226"/>
                </a:lnTo>
                <a:lnTo>
                  <a:pt x="14996" y="4446"/>
                </a:lnTo>
                <a:lnTo>
                  <a:pt x="15021" y="4641"/>
                </a:lnTo>
                <a:lnTo>
                  <a:pt x="15021" y="4861"/>
                </a:lnTo>
                <a:lnTo>
                  <a:pt x="15021" y="5057"/>
                </a:lnTo>
                <a:lnTo>
                  <a:pt x="14996" y="5252"/>
                </a:lnTo>
                <a:lnTo>
                  <a:pt x="14947" y="5472"/>
                </a:lnTo>
                <a:lnTo>
                  <a:pt x="14874" y="5667"/>
                </a:lnTo>
                <a:lnTo>
                  <a:pt x="14776" y="5838"/>
                </a:lnTo>
                <a:lnTo>
                  <a:pt x="14679" y="6033"/>
                </a:lnTo>
                <a:lnTo>
                  <a:pt x="14556" y="6204"/>
                </a:lnTo>
                <a:lnTo>
                  <a:pt x="14410" y="6375"/>
                </a:lnTo>
                <a:lnTo>
                  <a:pt x="13433" y="7328"/>
                </a:lnTo>
                <a:lnTo>
                  <a:pt x="13311" y="7426"/>
                </a:lnTo>
                <a:lnTo>
                  <a:pt x="13189" y="7499"/>
                </a:lnTo>
                <a:lnTo>
                  <a:pt x="13042" y="7548"/>
                </a:lnTo>
                <a:lnTo>
                  <a:pt x="12871" y="7572"/>
                </a:lnTo>
                <a:lnTo>
                  <a:pt x="12725" y="7548"/>
                </a:lnTo>
                <a:lnTo>
                  <a:pt x="12578" y="7499"/>
                </a:lnTo>
                <a:lnTo>
                  <a:pt x="12456" y="7426"/>
                </a:lnTo>
                <a:lnTo>
                  <a:pt x="12334" y="7328"/>
                </a:lnTo>
                <a:lnTo>
                  <a:pt x="10405" y="5398"/>
                </a:lnTo>
                <a:lnTo>
                  <a:pt x="10307" y="5276"/>
                </a:lnTo>
                <a:lnTo>
                  <a:pt x="10234" y="5154"/>
                </a:lnTo>
                <a:lnTo>
                  <a:pt x="10185" y="5008"/>
                </a:lnTo>
                <a:lnTo>
                  <a:pt x="10160" y="4861"/>
                </a:lnTo>
                <a:lnTo>
                  <a:pt x="10185" y="4690"/>
                </a:lnTo>
                <a:lnTo>
                  <a:pt x="10234" y="4544"/>
                </a:lnTo>
                <a:lnTo>
                  <a:pt x="10307" y="4422"/>
                </a:lnTo>
                <a:lnTo>
                  <a:pt x="10405" y="4299"/>
                </a:lnTo>
                <a:lnTo>
                  <a:pt x="11357" y="3323"/>
                </a:lnTo>
                <a:lnTo>
                  <a:pt x="11528" y="3176"/>
                </a:lnTo>
                <a:lnTo>
                  <a:pt x="11699" y="3054"/>
                </a:lnTo>
                <a:lnTo>
                  <a:pt x="11894" y="2956"/>
                </a:lnTo>
                <a:lnTo>
                  <a:pt x="12065" y="2858"/>
                </a:lnTo>
                <a:lnTo>
                  <a:pt x="12261" y="2785"/>
                </a:lnTo>
                <a:lnTo>
                  <a:pt x="12481" y="2736"/>
                </a:lnTo>
                <a:lnTo>
                  <a:pt x="12676" y="2712"/>
                </a:lnTo>
                <a:close/>
                <a:moveTo>
                  <a:pt x="8377" y="8867"/>
                </a:moveTo>
                <a:lnTo>
                  <a:pt x="8475" y="8891"/>
                </a:lnTo>
                <a:lnTo>
                  <a:pt x="8548" y="8915"/>
                </a:lnTo>
                <a:lnTo>
                  <a:pt x="8646" y="8964"/>
                </a:lnTo>
                <a:lnTo>
                  <a:pt x="8719" y="9013"/>
                </a:lnTo>
                <a:lnTo>
                  <a:pt x="8768" y="9086"/>
                </a:lnTo>
                <a:lnTo>
                  <a:pt x="8817" y="9184"/>
                </a:lnTo>
                <a:lnTo>
                  <a:pt x="8841" y="9257"/>
                </a:lnTo>
                <a:lnTo>
                  <a:pt x="8866" y="9355"/>
                </a:lnTo>
                <a:lnTo>
                  <a:pt x="8841" y="9453"/>
                </a:lnTo>
                <a:lnTo>
                  <a:pt x="8817" y="9550"/>
                </a:lnTo>
                <a:lnTo>
                  <a:pt x="8768" y="9624"/>
                </a:lnTo>
                <a:lnTo>
                  <a:pt x="8719" y="9697"/>
                </a:lnTo>
                <a:lnTo>
                  <a:pt x="6179" y="12237"/>
                </a:lnTo>
                <a:lnTo>
                  <a:pt x="6106" y="12310"/>
                </a:lnTo>
                <a:lnTo>
                  <a:pt x="6033" y="12359"/>
                </a:lnTo>
                <a:lnTo>
                  <a:pt x="5935" y="12383"/>
                </a:lnTo>
                <a:lnTo>
                  <a:pt x="5740" y="12383"/>
                </a:lnTo>
                <a:lnTo>
                  <a:pt x="5642" y="12359"/>
                </a:lnTo>
                <a:lnTo>
                  <a:pt x="5569" y="12310"/>
                </a:lnTo>
                <a:lnTo>
                  <a:pt x="5496" y="12237"/>
                </a:lnTo>
                <a:lnTo>
                  <a:pt x="5422" y="12164"/>
                </a:lnTo>
                <a:lnTo>
                  <a:pt x="5373" y="12090"/>
                </a:lnTo>
                <a:lnTo>
                  <a:pt x="5349" y="11993"/>
                </a:lnTo>
                <a:lnTo>
                  <a:pt x="5349" y="11895"/>
                </a:lnTo>
                <a:lnTo>
                  <a:pt x="5349" y="11797"/>
                </a:lnTo>
                <a:lnTo>
                  <a:pt x="5373" y="11700"/>
                </a:lnTo>
                <a:lnTo>
                  <a:pt x="5422" y="11626"/>
                </a:lnTo>
                <a:lnTo>
                  <a:pt x="5496" y="11553"/>
                </a:lnTo>
                <a:lnTo>
                  <a:pt x="8036" y="9013"/>
                </a:lnTo>
                <a:lnTo>
                  <a:pt x="8109" y="8964"/>
                </a:lnTo>
                <a:lnTo>
                  <a:pt x="8182" y="8915"/>
                </a:lnTo>
                <a:lnTo>
                  <a:pt x="8280" y="8891"/>
                </a:lnTo>
                <a:lnTo>
                  <a:pt x="8377" y="8867"/>
                </a:lnTo>
                <a:close/>
                <a:moveTo>
                  <a:pt x="14825" y="1"/>
                </a:moveTo>
                <a:lnTo>
                  <a:pt x="14288" y="25"/>
                </a:lnTo>
                <a:lnTo>
                  <a:pt x="13751" y="50"/>
                </a:lnTo>
                <a:lnTo>
                  <a:pt x="13213" y="123"/>
                </a:lnTo>
                <a:lnTo>
                  <a:pt x="12676" y="245"/>
                </a:lnTo>
                <a:lnTo>
                  <a:pt x="12163" y="367"/>
                </a:lnTo>
                <a:lnTo>
                  <a:pt x="11675" y="538"/>
                </a:lnTo>
                <a:lnTo>
                  <a:pt x="11235" y="758"/>
                </a:lnTo>
                <a:lnTo>
                  <a:pt x="11015" y="856"/>
                </a:lnTo>
                <a:lnTo>
                  <a:pt x="10844" y="1002"/>
                </a:lnTo>
                <a:lnTo>
                  <a:pt x="10649" y="1124"/>
                </a:lnTo>
                <a:lnTo>
                  <a:pt x="10502" y="1271"/>
                </a:lnTo>
                <a:lnTo>
                  <a:pt x="5544" y="6229"/>
                </a:lnTo>
                <a:lnTo>
                  <a:pt x="391" y="6229"/>
                </a:lnTo>
                <a:lnTo>
                  <a:pt x="245" y="6253"/>
                </a:lnTo>
                <a:lnTo>
                  <a:pt x="147" y="6278"/>
                </a:lnTo>
                <a:lnTo>
                  <a:pt x="49" y="6327"/>
                </a:lnTo>
                <a:lnTo>
                  <a:pt x="0" y="6400"/>
                </a:lnTo>
                <a:lnTo>
                  <a:pt x="0" y="6473"/>
                </a:lnTo>
                <a:lnTo>
                  <a:pt x="25" y="6571"/>
                </a:lnTo>
                <a:lnTo>
                  <a:pt x="74" y="6668"/>
                </a:lnTo>
                <a:lnTo>
                  <a:pt x="171" y="6791"/>
                </a:lnTo>
                <a:lnTo>
                  <a:pt x="2589" y="9184"/>
                </a:lnTo>
                <a:lnTo>
                  <a:pt x="2272" y="9502"/>
                </a:lnTo>
                <a:lnTo>
                  <a:pt x="953" y="9746"/>
                </a:lnTo>
                <a:lnTo>
                  <a:pt x="806" y="9795"/>
                </a:lnTo>
                <a:lnTo>
                  <a:pt x="684" y="9843"/>
                </a:lnTo>
                <a:lnTo>
                  <a:pt x="611" y="9941"/>
                </a:lnTo>
                <a:lnTo>
                  <a:pt x="562" y="10014"/>
                </a:lnTo>
                <a:lnTo>
                  <a:pt x="562" y="10112"/>
                </a:lnTo>
                <a:lnTo>
                  <a:pt x="586" y="10234"/>
                </a:lnTo>
                <a:lnTo>
                  <a:pt x="635" y="10332"/>
                </a:lnTo>
                <a:lnTo>
                  <a:pt x="733" y="10454"/>
                </a:lnTo>
                <a:lnTo>
                  <a:pt x="7278" y="16999"/>
                </a:lnTo>
                <a:lnTo>
                  <a:pt x="7401" y="17097"/>
                </a:lnTo>
                <a:lnTo>
                  <a:pt x="7498" y="17146"/>
                </a:lnTo>
                <a:lnTo>
                  <a:pt x="7620" y="17170"/>
                </a:lnTo>
                <a:lnTo>
                  <a:pt x="7718" y="17170"/>
                </a:lnTo>
                <a:lnTo>
                  <a:pt x="7791" y="17122"/>
                </a:lnTo>
                <a:lnTo>
                  <a:pt x="7889" y="17048"/>
                </a:lnTo>
                <a:lnTo>
                  <a:pt x="7938" y="16926"/>
                </a:lnTo>
                <a:lnTo>
                  <a:pt x="7987" y="16780"/>
                </a:lnTo>
                <a:lnTo>
                  <a:pt x="8231" y="15461"/>
                </a:lnTo>
                <a:lnTo>
                  <a:pt x="8548" y="15143"/>
                </a:lnTo>
                <a:lnTo>
                  <a:pt x="10942" y="17561"/>
                </a:lnTo>
                <a:lnTo>
                  <a:pt x="11064" y="17659"/>
                </a:lnTo>
                <a:lnTo>
                  <a:pt x="11162" y="17708"/>
                </a:lnTo>
                <a:lnTo>
                  <a:pt x="11259" y="17732"/>
                </a:lnTo>
                <a:lnTo>
                  <a:pt x="11333" y="17732"/>
                </a:lnTo>
                <a:lnTo>
                  <a:pt x="11406" y="17683"/>
                </a:lnTo>
                <a:lnTo>
                  <a:pt x="11455" y="17586"/>
                </a:lnTo>
                <a:lnTo>
                  <a:pt x="11479" y="17488"/>
                </a:lnTo>
                <a:lnTo>
                  <a:pt x="11504" y="17341"/>
                </a:lnTo>
                <a:lnTo>
                  <a:pt x="11504" y="12188"/>
                </a:lnTo>
                <a:lnTo>
                  <a:pt x="16461" y="7230"/>
                </a:lnTo>
                <a:lnTo>
                  <a:pt x="16608" y="7084"/>
                </a:lnTo>
                <a:lnTo>
                  <a:pt x="16730" y="6888"/>
                </a:lnTo>
                <a:lnTo>
                  <a:pt x="16877" y="6693"/>
                </a:lnTo>
                <a:lnTo>
                  <a:pt x="16974" y="6498"/>
                </a:lnTo>
                <a:lnTo>
                  <a:pt x="17194" y="6058"/>
                </a:lnTo>
                <a:lnTo>
                  <a:pt x="17365" y="5569"/>
                </a:lnTo>
                <a:lnTo>
                  <a:pt x="17487" y="5057"/>
                </a:lnTo>
                <a:lnTo>
                  <a:pt x="17609" y="4519"/>
                </a:lnTo>
                <a:lnTo>
                  <a:pt x="17683" y="3982"/>
                </a:lnTo>
                <a:lnTo>
                  <a:pt x="17707" y="3445"/>
                </a:lnTo>
                <a:lnTo>
                  <a:pt x="17731" y="2907"/>
                </a:lnTo>
                <a:lnTo>
                  <a:pt x="17731" y="2419"/>
                </a:lnTo>
                <a:lnTo>
                  <a:pt x="17707" y="1955"/>
                </a:lnTo>
                <a:lnTo>
                  <a:pt x="17658" y="1515"/>
                </a:lnTo>
                <a:lnTo>
                  <a:pt x="17585" y="1149"/>
                </a:lnTo>
                <a:lnTo>
                  <a:pt x="17512" y="831"/>
                </a:lnTo>
                <a:lnTo>
                  <a:pt x="17414" y="587"/>
                </a:lnTo>
                <a:lnTo>
                  <a:pt x="17341" y="489"/>
                </a:lnTo>
                <a:lnTo>
                  <a:pt x="17292" y="441"/>
                </a:lnTo>
                <a:lnTo>
                  <a:pt x="17243" y="392"/>
                </a:lnTo>
                <a:lnTo>
                  <a:pt x="17145" y="318"/>
                </a:lnTo>
                <a:lnTo>
                  <a:pt x="16901" y="221"/>
                </a:lnTo>
                <a:lnTo>
                  <a:pt x="16584" y="148"/>
                </a:lnTo>
                <a:lnTo>
                  <a:pt x="16217" y="74"/>
                </a:lnTo>
                <a:lnTo>
                  <a:pt x="15778" y="25"/>
                </a:lnTo>
                <a:lnTo>
                  <a:pt x="153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31"/>
          <p:cNvSpPr/>
          <p:nvPr/>
        </p:nvSpPr>
        <p:spPr>
          <a:xfrm>
            <a:off x="593815" y="1960473"/>
            <a:ext cx="303217" cy="325684"/>
          </a:xfrm>
          <a:custGeom>
            <a:avLst/>
            <a:gdLst/>
            <a:ahLst/>
            <a:cxnLst/>
            <a:rect l="0" t="0" r="0" b="0"/>
            <a:pathLst>
              <a:path w="14508" h="15583" extrusionOk="0">
                <a:moveTo>
                  <a:pt x="9647" y="489"/>
                </a:moveTo>
                <a:lnTo>
                  <a:pt x="9769" y="513"/>
                </a:lnTo>
                <a:lnTo>
                  <a:pt x="9916" y="562"/>
                </a:lnTo>
                <a:lnTo>
                  <a:pt x="10014" y="660"/>
                </a:lnTo>
                <a:lnTo>
                  <a:pt x="10087" y="782"/>
                </a:lnTo>
                <a:lnTo>
                  <a:pt x="10111" y="928"/>
                </a:lnTo>
                <a:lnTo>
                  <a:pt x="10111" y="1075"/>
                </a:lnTo>
                <a:lnTo>
                  <a:pt x="10063" y="1197"/>
                </a:lnTo>
                <a:lnTo>
                  <a:pt x="9989" y="1319"/>
                </a:lnTo>
                <a:lnTo>
                  <a:pt x="9281" y="2003"/>
                </a:lnTo>
                <a:lnTo>
                  <a:pt x="9232" y="2076"/>
                </a:lnTo>
                <a:lnTo>
                  <a:pt x="9183" y="2174"/>
                </a:lnTo>
                <a:lnTo>
                  <a:pt x="9159" y="2247"/>
                </a:lnTo>
                <a:lnTo>
                  <a:pt x="9159" y="2345"/>
                </a:lnTo>
                <a:lnTo>
                  <a:pt x="9159" y="6497"/>
                </a:lnTo>
                <a:lnTo>
                  <a:pt x="9183" y="6643"/>
                </a:lnTo>
                <a:lnTo>
                  <a:pt x="9232" y="6790"/>
                </a:lnTo>
                <a:lnTo>
                  <a:pt x="10575" y="8671"/>
                </a:lnTo>
                <a:lnTo>
                  <a:pt x="3932" y="8671"/>
                </a:lnTo>
                <a:lnTo>
                  <a:pt x="5276" y="6790"/>
                </a:lnTo>
                <a:lnTo>
                  <a:pt x="5324" y="6643"/>
                </a:lnTo>
                <a:lnTo>
                  <a:pt x="5349" y="6497"/>
                </a:lnTo>
                <a:lnTo>
                  <a:pt x="5349" y="2345"/>
                </a:lnTo>
                <a:lnTo>
                  <a:pt x="5349" y="2247"/>
                </a:lnTo>
                <a:lnTo>
                  <a:pt x="5324" y="2174"/>
                </a:lnTo>
                <a:lnTo>
                  <a:pt x="5276" y="2076"/>
                </a:lnTo>
                <a:lnTo>
                  <a:pt x="5227" y="2003"/>
                </a:lnTo>
                <a:lnTo>
                  <a:pt x="4519" y="1319"/>
                </a:lnTo>
                <a:lnTo>
                  <a:pt x="4445" y="1197"/>
                </a:lnTo>
                <a:lnTo>
                  <a:pt x="4396" y="1075"/>
                </a:lnTo>
                <a:lnTo>
                  <a:pt x="4396" y="928"/>
                </a:lnTo>
                <a:lnTo>
                  <a:pt x="4421" y="782"/>
                </a:lnTo>
                <a:lnTo>
                  <a:pt x="4494" y="660"/>
                </a:lnTo>
                <a:lnTo>
                  <a:pt x="4592" y="562"/>
                </a:lnTo>
                <a:lnTo>
                  <a:pt x="4738" y="513"/>
                </a:lnTo>
                <a:lnTo>
                  <a:pt x="4860" y="489"/>
                </a:lnTo>
                <a:close/>
                <a:moveTo>
                  <a:pt x="6717" y="9574"/>
                </a:moveTo>
                <a:lnTo>
                  <a:pt x="6912" y="9647"/>
                </a:lnTo>
                <a:lnTo>
                  <a:pt x="7083" y="9745"/>
                </a:lnTo>
                <a:lnTo>
                  <a:pt x="7254" y="9892"/>
                </a:lnTo>
                <a:lnTo>
                  <a:pt x="7376" y="10038"/>
                </a:lnTo>
                <a:lnTo>
                  <a:pt x="7474" y="10234"/>
                </a:lnTo>
                <a:lnTo>
                  <a:pt x="7547" y="10429"/>
                </a:lnTo>
                <a:lnTo>
                  <a:pt x="7571" y="10649"/>
                </a:lnTo>
                <a:lnTo>
                  <a:pt x="7547" y="10869"/>
                </a:lnTo>
                <a:lnTo>
                  <a:pt x="7474" y="11064"/>
                </a:lnTo>
                <a:lnTo>
                  <a:pt x="7376" y="11259"/>
                </a:lnTo>
                <a:lnTo>
                  <a:pt x="7254" y="11406"/>
                </a:lnTo>
                <a:lnTo>
                  <a:pt x="7083" y="11552"/>
                </a:lnTo>
                <a:lnTo>
                  <a:pt x="6912" y="11650"/>
                </a:lnTo>
                <a:lnTo>
                  <a:pt x="6717" y="11699"/>
                </a:lnTo>
                <a:lnTo>
                  <a:pt x="6497" y="11723"/>
                </a:lnTo>
                <a:lnTo>
                  <a:pt x="6277" y="11699"/>
                </a:lnTo>
                <a:lnTo>
                  <a:pt x="6057" y="11650"/>
                </a:lnTo>
                <a:lnTo>
                  <a:pt x="5886" y="11552"/>
                </a:lnTo>
                <a:lnTo>
                  <a:pt x="5715" y="11406"/>
                </a:lnTo>
                <a:lnTo>
                  <a:pt x="5593" y="11259"/>
                </a:lnTo>
                <a:lnTo>
                  <a:pt x="5495" y="11064"/>
                </a:lnTo>
                <a:lnTo>
                  <a:pt x="5422" y="10869"/>
                </a:lnTo>
                <a:lnTo>
                  <a:pt x="5398" y="10649"/>
                </a:lnTo>
                <a:lnTo>
                  <a:pt x="5422" y="10429"/>
                </a:lnTo>
                <a:lnTo>
                  <a:pt x="5495" y="10234"/>
                </a:lnTo>
                <a:lnTo>
                  <a:pt x="5593" y="10038"/>
                </a:lnTo>
                <a:lnTo>
                  <a:pt x="5715" y="9892"/>
                </a:lnTo>
                <a:lnTo>
                  <a:pt x="5886" y="9745"/>
                </a:lnTo>
                <a:lnTo>
                  <a:pt x="6057" y="9647"/>
                </a:lnTo>
                <a:lnTo>
                  <a:pt x="6277" y="9574"/>
                </a:lnTo>
                <a:close/>
                <a:moveTo>
                  <a:pt x="8475" y="11894"/>
                </a:moveTo>
                <a:lnTo>
                  <a:pt x="8597" y="11919"/>
                </a:lnTo>
                <a:lnTo>
                  <a:pt x="8695" y="11943"/>
                </a:lnTo>
                <a:lnTo>
                  <a:pt x="8817" y="11992"/>
                </a:lnTo>
                <a:lnTo>
                  <a:pt x="8915" y="12065"/>
                </a:lnTo>
                <a:lnTo>
                  <a:pt x="8988" y="12163"/>
                </a:lnTo>
                <a:lnTo>
                  <a:pt x="9037" y="12285"/>
                </a:lnTo>
                <a:lnTo>
                  <a:pt x="9086" y="12383"/>
                </a:lnTo>
                <a:lnTo>
                  <a:pt x="9086" y="12529"/>
                </a:lnTo>
                <a:lnTo>
                  <a:pt x="9086" y="12652"/>
                </a:lnTo>
                <a:lnTo>
                  <a:pt x="9037" y="12749"/>
                </a:lnTo>
                <a:lnTo>
                  <a:pt x="8988" y="12871"/>
                </a:lnTo>
                <a:lnTo>
                  <a:pt x="8915" y="12969"/>
                </a:lnTo>
                <a:lnTo>
                  <a:pt x="8817" y="13042"/>
                </a:lnTo>
                <a:lnTo>
                  <a:pt x="8695" y="13091"/>
                </a:lnTo>
                <a:lnTo>
                  <a:pt x="8597" y="13140"/>
                </a:lnTo>
                <a:lnTo>
                  <a:pt x="8329" y="13140"/>
                </a:lnTo>
                <a:lnTo>
                  <a:pt x="8231" y="13091"/>
                </a:lnTo>
                <a:lnTo>
                  <a:pt x="8109" y="13042"/>
                </a:lnTo>
                <a:lnTo>
                  <a:pt x="8011" y="12969"/>
                </a:lnTo>
                <a:lnTo>
                  <a:pt x="7938" y="12871"/>
                </a:lnTo>
                <a:lnTo>
                  <a:pt x="7889" y="12749"/>
                </a:lnTo>
                <a:lnTo>
                  <a:pt x="7864" y="12652"/>
                </a:lnTo>
                <a:lnTo>
                  <a:pt x="7840" y="12529"/>
                </a:lnTo>
                <a:lnTo>
                  <a:pt x="7864" y="12383"/>
                </a:lnTo>
                <a:lnTo>
                  <a:pt x="7889" y="12285"/>
                </a:lnTo>
                <a:lnTo>
                  <a:pt x="7938" y="12163"/>
                </a:lnTo>
                <a:lnTo>
                  <a:pt x="8011" y="12065"/>
                </a:lnTo>
                <a:lnTo>
                  <a:pt x="8109" y="11992"/>
                </a:lnTo>
                <a:lnTo>
                  <a:pt x="8231" y="11943"/>
                </a:lnTo>
                <a:lnTo>
                  <a:pt x="8329" y="11919"/>
                </a:lnTo>
                <a:lnTo>
                  <a:pt x="8475" y="11894"/>
                </a:lnTo>
                <a:close/>
                <a:moveTo>
                  <a:pt x="6741" y="13360"/>
                </a:moveTo>
                <a:lnTo>
                  <a:pt x="6814" y="13384"/>
                </a:lnTo>
                <a:lnTo>
                  <a:pt x="6912" y="13433"/>
                </a:lnTo>
                <a:lnTo>
                  <a:pt x="6985" y="13482"/>
                </a:lnTo>
                <a:lnTo>
                  <a:pt x="7034" y="13555"/>
                </a:lnTo>
                <a:lnTo>
                  <a:pt x="7083" y="13653"/>
                </a:lnTo>
                <a:lnTo>
                  <a:pt x="7107" y="13726"/>
                </a:lnTo>
                <a:lnTo>
                  <a:pt x="7107" y="13824"/>
                </a:lnTo>
                <a:lnTo>
                  <a:pt x="7107" y="13922"/>
                </a:lnTo>
                <a:lnTo>
                  <a:pt x="7083" y="14019"/>
                </a:lnTo>
                <a:lnTo>
                  <a:pt x="7034" y="14117"/>
                </a:lnTo>
                <a:lnTo>
                  <a:pt x="6985" y="14166"/>
                </a:lnTo>
                <a:lnTo>
                  <a:pt x="6912" y="14239"/>
                </a:lnTo>
                <a:lnTo>
                  <a:pt x="6814" y="14288"/>
                </a:lnTo>
                <a:lnTo>
                  <a:pt x="6741" y="14312"/>
                </a:lnTo>
                <a:lnTo>
                  <a:pt x="6546" y="14312"/>
                </a:lnTo>
                <a:lnTo>
                  <a:pt x="6448" y="14288"/>
                </a:lnTo>
                <a:lnTo>
                  <a:pt x="6375" y="14239"/>
                </a:lnTo>
                <a:lnTo>
                  <a:pt x="6301" y="14166"/>
                </a:lnTo>
                <a:lnTo>
                  <a:pt x="6228" y="14117"/>
                </a:lnTo>
                <a:lnTo>
                  <a:pt x="6179" y="14019"/>
                </a:lnTo>
                <a:lnTo>
                  <a:pt x="6155" y="13922"/>
                </a:lnTo>
                <a:lnTo>
                  <a:pt x="6155" y="13824"/>
                </a:lnTo>
                <a:lnTo>
                  <a:pt x="6155" y="13726"/>
                </a:lnTo>
                <a:lnTo>
                  <a:pt x="6179" y="13653"/>
                </a:lnTo>
                <a:lnTo>
                  <a:pt x="6228" y="13555"/>
                </a:lnTo>
                <a:lnTo>
                  <a:pt x="6301" y="13482"/>
                </a:lnTo>
                <a:lnTo>
                  <a:pt x="6375" y="13433"/>
                </a:lnTo>
                <a:lnTo>
                  <a:pt x="6448" y="13384"/>
                </a:lnTo>
                <a:lnTo>
                  <a:pt x="6546" y="13360"/>
                </a:lnTo>
                <a:close/>
                <a:moveTo>
                  <a:pt x="4860" y="0"/>
                </a:moveTo>
                <a:lnTo>
                  <a:pt x="4714" y="25"/>
                </a:lnTo>
                <a:lnTo>
                  <a:pt x="4592" y="49"/>
                </a:lnTo>
                <a:lnTo>
                  <a:pt x="4445" y="98"/>
                </a:lnTo>
                <a:lnTo>
                  <a:pt x="4323" y="171"/>
                </a:lnTo>
                <a:lnTo>
                  <a:pt x="4225" y="245"/>
                </a:lnTo>
                <a:lnTo>
                  <a:pt x="4128" y="367"/>
                </a:lnTo>
                <a:lnTo>
                  <a:pt x="4030" y="464"/>
                </a:lnTo>
                <a:lnTo>
                  <a:pt x="3981" y="611"/>
                </a:lnTo>
                <a:lnTo>
                  <a:pt x="3932" y="733"/>
                </a:lnTo>
                <a:lnTo>
                  <a:pt x="3908" y="880"/>
                </a:lnTo>
                <a:lnTo>
                  <a:pt x="3908" y="1026"/>
                </a:lnTo>
                <a:lnTo>
                  <a:pt x="3908" y="1173"/>
                </a:lnTo>
                <a:lnTo>
                  <a:pt x="3957" y="1295"/>
                </a:lnTo>
                <a:lnTo>
                  <a:pt x="4006" y="1441"/>
                </a:lnTo>
                <a:lnTo>
                  <a:pt x="4079" y="1563"/>
                </a:lnTo>
                <a:lnTo>
                  <a:pt x="4177" y="1661"/>
                </a:lnTo>
                <a:lnTo>
                  <a:pt x="4860" y="2345"/>
                </a:lnTo>
                <a:lnTo>
                  <a:pt x="4860" y="6497"/>
                </a:lnTo>
                <a:lnTo>
                  <a:pt x="196" y="13067"/>
                </a:lnTo>
                <a:lnTo>
                  <a:pt x="122" y="13189"/>
                </a:lnTo>
                <a:lnTo>
                  <a:pt x="49" y="13311"/>
                </a:lnTo>
                <a:lnTo>
                  <a:pt x="25" y="13433"/>
                </a:lnTo>
                <a:lnTo>
                  <a:pt x="0" y="13555"/>
                </a:lnTo>
                <a:lnTo>
                  <a:pt x="0" y="13677"/>
                </a:lnTo>
                <a:lnTo>
                  <a:pt x="25" y="13824"/>
                </a:lnTo>
                <a:lnTo>
                  <a:pt x="49" y="13946"/>
                </a:lnTo>
                <a:lnTo>
                  <a:pt x="98" y="14068"/>
                </a:lnTo>
                <a:lnTo>
                  <a:pt x="586" y="15045"/>
                </a:lnTo>
                <a:lnTo>
                  <a:pt x="660" y="15167"/>
                </a:lnTo>
                <a:lnTo>
                  <a:pt x="757" y="15265"/>
                </a:lnTo>
                <a:lnTo>
                  <a:pt x="831" y="15362"/>
                </a:lnTo>
                <a:lnTo>
                  <a:pt x="953" y="15436"/>
                </a:lnTo>
                <a:lnTo>
                  <a:pt x="1075" y="15485"/>
                </a:lnTo>
                <a:lnTo>
                  <a:pt x="1197" y="15533"/>
                </a:lnTo>
                <a:lnTo>
                  <a:pt x="1319" y="15582"/>
                </a:lnTo>
                <a:lnTo>
                  <a:pt x="13189" y="15582"/>
                </a:lnTo>
                <a:lnTo>
                  <a:pt x="13311" y="15533"/>
                </a:lnTo>
                <a:lnTo>
                  <a:pt x="13433" y="15485"/>
                </a:lnTo>
                <a:lnTo>
                  <a:pt x="13555" y="15436"/>
                </a:lnTo>
                <a:lnTo>
                  <a:pt x="13677" y="15362"/>
                </a:lnTo>
                <a:lnTo>
                  <a:pt x="13750" y="15265"/>
                </a:lnTo>
                <a:lnTo>
                  <a:pt x="13848" y="15167"/>
                </a:lnTo>
                <a:lnTo>
                  <a:pt x="13921" y="15045"/>
                </a:lnTo>
                <a:lnTo>
                  <a:pt x="14410" y="14068"/>
                </a:lnTo>
                <a:lnTo>
                  <a:pt x="14459" y="13946"/>
                </a:lnTo>
                <a:lnTo>
                  <a:pt x="14483" y="13824"/>
                </a:lnTo>
                <a:lnTo>
                  <a:pt x="14508" y="13677"/>
                </a:lnTo>
                <a:lnTo>
                  <a:pt x="14508" y="13555"/>
                </a:lnTo>
                <a:lnTo>
                  <a:pt x="14483" y="13433"/>
                </a:lnTo>
                <a:lnTo>
                  <a:pt x="14459" y="13311"/>
                </a:lnTo>
                <a:lnTo>
                  <a:pt x="14385" y="13189"/>
                </a:lnTo>
                <a:lnTo>
                  <a:pt x="14312" y="13067"/>
                </a:lnTo>
                <a:lnTo>
                  <a:pt x="9647" y="6497"/>
                </a:lnTo>
                <a:lnTo>
                  <a:pt x="9647" y="2345"/>
                </a:lnTo>
                <a:lnTo>
                  <a:pt x="10331" y="1661"/>
                </a:lnTo>
                <a:lnTo>
                  <a:pt x="10429" y="1563"/>
                </a:lnTo>
                <a:lnTo>
                  <a:pt x="10502" y="1441"/>
                </a:lnTo>
                <a:lnTo>
                  <a:pt x="10551" y="1295"/>
                </a:lnTo>
                <a:lnTo>
                  <a:pt x="10600" y="1173"/>
                </a:lnTo>
                <a:lnTo>
                  <a:pt x="10600" y="1026"/>
                </a:lnTo>
                <a:lnTo>
                  <a:pt x="10600" y="880"/>
                </a:lnTo>
                <a:lnTo>
                  <a:pt x="10575" y="733"/>
                </a:lnTo>
                <a:lnTo>
                  <a:pt x="10527" y="611"/>
                </a:lnTo>
                <a:lnTo>
                  <a:pt x="10478" y="464"/>
                </a:lnTo>
                <a:lnTo>
                  <a:pt x="10380" y="367"/>
                </a:lnTo>
                <a:lnTo>
                  <a:pt x="10282" y="245"/>
                </a:lnTo>
                <a:lnTo>
                  <a:pt x="10185" y="171"/>
                </a:lnTo>
                <a:lnTo>
                  <a:pt x="10063" y="98"/>
                </a:lnTo>
                <a:lnTo>
                  <a:pt x="9916" y="49"/>
                </a:lnTo>
                <a:lnTo>
                  <a:pt x="9794" y="25"/>
                </a:lnTo>
                <a:lnTo>
                  <a:pt x="96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29"/>
          <p:cNvSpPr/>
          <p:nvPr/>
        </p:nvSpPr>
        <p:spPr>
          <a:xfrm>
            <a:off x="201947" y="1749649"/>
            <a:ext cx="832338" cy="826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8" name="Shape 431"/>
          <p:cNvSpPr/>
          <p:nvPr/>
        </p:nvSpPr>
        <p:spPr>
          <a:xfrm>
            <a:off x="366402" y="1958099"/>
            <a:ext cx="454826" cy="410012"/>
          </a:xfrm>
          <a:custGeom>
            <a:avLst/>
            <a:gdLst/>
            <a:ahLst/>
            <a:cxnLst/>
            <a:rect l="0" t="0" r="0" b="0"/>
            <a:pathLst>
              <a:path w="14508" h="15583" extrusionOk="0">
                <a:moveTo>
                  <a:pt x="9647" y="489"/>
                </a:moveTo>
                <a:lnTo>
                  <a:pt x="9769" y="513"/>
                </a:lnTo>
                <a:lnTo>
                  <a:pt x="9916" y="562"/>
                </a:lnTo>
                <a:lnTo>
                  <a:pt x="10014" y="660"/>
                </a:lnTo>
                <a:lnTo>
                  <a:pt x="10087" y="782"/>
                </a:lnTo>
                <a:lnTo>
                  <a:pt x="10111" y="928"/>
                </a:lnTo>
                <a:lnTo>
                  <a:pt x="10111" y="1075"/>
                </a:lnTo>
                <a:lnTo>
                  <a:pt x="10063" y="1197"/>
                </a:lnTo>
                <a:lnTo>
                  <a:pt x="9989" y="1319"/>
                </a:lnTo>
                <a:lnTo>
                  <a:pt x="9281" y="2003"/>
                </a:lnTo>
                <a:lnTo>
                  <a:pt x="9232" y="2076"/>
                </a:lnTo>
                <a:lnTo>
                  <a:pt x="9183" y="2174"/>
                </a:lnTo>
                <a:lnTo>
                  <a:pt x="9159" y="2247"/>
                </a:lnTo>
                <a:lnTo>
                  <a:pt x="9159" y="2345"/>
                </a:lnTo>
                <a:lnTo>
                  <a:pt x="9159" y="6497"/>
                </a:lnTo>
                <a:lnTo>
                  <a:pt x="9183" y="6643"/>
                </a:lnTo>
                <a:lnTo>
                  <a:pt x="9232" y="6790"/>
                </a:lnTo>
                <a:lnTo>
                  <a:pt x="10575" y="8671"/>
                </a:lnTo>
                <a:lnTo>
                  <a:pt x="3932" y="8671"/>
                </a:lnTo>
                <a:lnTo>
                  <a:pt x="5276" y="6790"/>
                </a:lnTo>
                <a:lnTo>
                  <a:pt x="5324" y="6643"/>
                </a:lnTo>
                <a:lnTo>
                  <a:pt x="5349" y="6497"/>
                </a:lnTo>
                <a:lnTo>
                  <a:pt x="5349" y="2345"/>
                </a:lnTo>
                <a:lnTo>
                  <a:pt x="5349" y="2247"/>
                </a:lnTo>
                <a:lnTo>
                  <a:pt x="5324" y="2174"/>
                </a:lnTo>
                <a:lnTo>
                  <a:pt x="5276" y="2076"/>
                </a:lnTo>
                <a:lnTo>
                  <a:pt x="5227" y="2003"/>
                </a:lnTo>
                <a:lnTo>
                  <a:pt x="4519" y="1319"/>
                </a:lnTo>
                <a:lnTo>
                  <a:pt x="4445" y="1197"/>
                </a:lnTo>
                <a:lnTo>
                  <a:pt x="4396" y="1075"/>
                </a:lnTo>
                <a:lnTo>
                  <a:pt x="4396" y="928"/>
                </a:lnTo>
                <a:lnTo>
                  <a:pt x="4421" y="782"/>
                </a:lnTo>
                <a:lnTo>
                  <a:pt x="4494" y="660"/>
                </a:lnTo>
                <a:lnTo>
                  <a:pt x="4592" y="562"/>
                </a:lnTo>
                <a:lnTo>
                  <a:pt x="4738" y="513"/>
                </a:lnTo>
                <a:lnTo>
                  <a:pt x="4860" y="489"/>
                </a:lnTo>
                <a:close/>
                <a:moveTo>
                  <a:pt x="6717" y="9574"/>
                </a:moveTo>
                <a:lnTo>
                  <a:pt x="6912" y="9647"/>
                </a:lnTo>
                <a:lnTo>
                  <a:pt x="7083" y="9745"/>
                </a:lnTo>
                <a:lnTo>
                  <a:pt x="7254" y="9892"/>
                </a:lnTo>
                <a:lnTo>
                  <a:pt x="7376" y="10038"/>
                </a:lnTo>
                <a:lnTo>
                  <a:pt x="7474" y="10234"/>
                </a:lnTo>
                <a:lnTo>
                  <a:pt x="7547" y="10429"/>
                </a:lnTo>
                <a:lnTo>
                  <a:pt x="7571" y="10649"/>
                </a:lnTo>
                <a:lnTo>
                  <a:pt x="7547" y="10869"/>
                </a:lnTo>
                <a:lnTo>
                  <a:pt x="7474" y="11064"/>
                </a:lnTo>
                <a:lnTo>
                  <a:pt x="7376" y="11259"/>
                </a:lnTo>
                <a:lnTo>
                  <a:pt x="7254" y="11406"/>
                </a:lnTo>
                <a:lnTo>
                  <a:pt x="7083" y="11552"/>
                </a:lnTo>
                <a:lnTo>
                  <a:pt x="6912" y="11650"/>
                </a:lnTo>
                <a:lnTo>
                  <a:pt x="6717" y="11699"/>
                </a:lnTo>
                <a:lnTo>
                  <a:pt x="6497" y="11723"/>
                </a:lnTo>
                <a:lnTo>
                  <a:pt x="6277" y="11699"/>
                </a:lnTo>
                <a:lnTo>
                  <a:pt x="6057" y="11650"/>
                </a:lnTo>
                <a:lnTo>
                  <a:pt x="5886" y="11552"/>
                </a:lnTo>
                <a:lnTo>
                  <a:pt x="5715" y="11406"/>
                </a:lnTo>
                <a:lnTo>
                  <a:pt x="5593" y="11259"/>
                </a:lnTo>
                <a:lnTo>
                  <a:pt x="5495" y="11064"/>
                </a:lnTo>
                <a:lnTo>
                  <a:pt x="5422" y="10869"/>
                </a:lnTo>
                <a:lnTo>
                  <a:pt x="5398" y="10649"/>
                </a:lnTo>
                <a:lnTo>
                  <a:pt x="5422" y="10429"/>
                </a:lnTo>
                <a:lnTo>
                  <a:pt x="5495" y="10234"/>
                </a:lnTo>
                <a:lnTo>
                  <a:pt x="5593" y="10038"/>
                </a:lnTo>
                <a:lnTo>
                  <a:pt x="5715" y="9892"/>
                </a:lnTo>
                <a:lnTo>
                  <a:pt x="5886" y="9745"/>
                </a:lnTo>
                <a:lnTo>
                  <a:pt x="6057" y="9647"/>
                </a:lnTo>
                <a:lnTo>
                  <a:pt x="6277" y="9574"/>
                </a:lnTo>
                <a:close/>
                <a:moveTo>
                  <a:pt x="8475" y="11894"/>
                </a:moveTo>
                <a:lnTo>
                  <a:pt x="8597" y="11919"/>
                </a:lnTo>
                <a:lnTo>
                  <a:pt x="8695" y="11943"/>
                </a:lnTo>
                <a:lnTo>
                  <a:pt x="8817" y="11992"/>
                </a:lnTo>
                <a:lnTo>
                  <a:pt x="8915" y="12065"/>
                </a:lnTo>
                <a:lnTo>
                  <a:pt x="8988" y="12163"/>
                </a:lnTo>
                <a:lnTo>
                  <a:pt x="9037" y="12285"/>
                </a:lnTo>
                <a:lnTo>
                  <a:pt x="9086" y="12383"/>
                </a:lnTo>
                <a:lnTo>
                  <a:pt x="9086" y="12529"/>
                </a:lnTo>
                <a:lnTo>
                  <a:pt x="9086" y="12652"/>
                </a:lnTo>
                <a:lnTo>
                  <a:pt x="9037" y="12749"/>
                </a:lnTo>
                <a:lnTo>
                  <a:pt x="8988" y="12871"/>
                </a:lnTo>
                <a:lnTo>
                  <a:pt x="8915" y="12969"/>
                </a:lnTo>
                <a:lnTo>
                  <a:pt x="8817" y="13042"/>
                </a:lnTo>
                <a:lnTo>
                  <a:pt x="8695" y="13091"/>
                </a:lnTo>
                <a:lnTo>
                  <a:pt x="8597" y="13140"/>
                </a:lnTo>
                <a:lnTo>
                  <a:pt x="8329" y="13140"/>
                </a:lnTo>
                <a:lnTo>
                  <a:pt x="8231" y="13091"/>
                </a:lnTo>
                <a:lnTo>
                  <a:pt x="8109" y="13042"/>
                </a:lnTo>
                <a:lnTo>
                  <a:pt x="8011" y="12969"/>
                </a:lnTo>
                <a:lnTo>
                  <a:pt x="7938" y="12871"/>
                </a:lnTo>
                <a:lnTo>
                  <a:pt x="7889" y="12749"/>
                </a:lnTo>
                <a:lnTo>
                  <a:pt x="7864" y="12652"/>
                </a:lnTo>
                <a:lnTo>
                  <a:pt x="7840" y="12529"/>
                </a:lnTo>
                <a:lnTo>
                  <a:pt x="7864" y="12383"/>
                </a:lnTo>
                <a:lnTo>
                  <a:pt x="7889" y="12285"/>
                </a:lnTo>
                <a:lnTo>
                  <a:pt x="7938" y="12163"/>
                </a:lnTo>
                <a:lnTo>
                  <a:pt x="8011" y="12065"/>
                </a:lnTo>
                <a:lnTo>
                  <a:pt x="8109" y="11992"/>
                </a:lnTo>
                <a:lnTo>
                  <a:pt x="8231" y="11943"/>
                </a:lnTo>
                <a:lnTo>
                  <a:pt x="8329" y="11919"/>
                </a:lnTo>
                <a:lnTo>
                  <a:pt x="8475" y="11894"/>
                </a:lnTo>
                <a:close/>
                <a:moveTo>
                  <a:pt x="6741" y="13360"/>
                </a:moveTo>
                <a:lnTo>
                  <a:pt x="6814" y="13384"/>
                </a:lnTo>
                <a:lnTo>
                  <a:pt x="6912" y="13433"/>
                </a:lnTo>
                <a:lnTo>
                  <a:pt x="6985" y="13482"/>
                </a:lnTo>
                <a:lnTo>
                  <a:pt x="7034" y="13555"/>
                </a:lnTo>
                <a:lnTo>
                  <a:pt x="7083" y="13653"/>
                </a:lnTo>
                <a:lnTo>
                  <a:pt x="7107" y="13726"/>
                </a:lnTo>
                <a:lnTo>
                  <a:pt x="7107" y="13824"/>
                </a:lnTo>
                <a:lnTo>
                  <a:pt x="7107" y="13922"/>
                </a:lnTo>
                <a:lnTo>
                  <a:pt x="7083" y="14019"/>
                </a:lnTo>
                <a:lnTo>
                  <a:pt x="7034" y="14117"/>
                </a:lnTo>
                <a:lnTo>
                  <a:pt x="6985" y="14166"/>
                </a:lnTo>
                <a:lnTo>
                  <a:pt x="6912" y="14239"/>
                </a:lnTo>
                <a:lnTo>
                  <a:pt x="6814" y="14288"/>
                </a:lnTo>
                <a:lnTo>
                  <a:pt x="6741" y="14312"/>
                </a:lnTo>
                <a:lnTo>
                  <a:pt x="6546" y="14312"/>
                </a:lnTo>
                <a:lnTo>
                  <a:pt x="6448" y="14288"/>
                </a:lnTo>
                <a:lnTo>
                  <a:pt x="6375" y="14239"/>
                </a:lnTo>
                <a:lnTo>
                  <a:pt x="6301" y="14166"/>
                </a:lnTo>
                <a:lnTo>
                  <a:pt x="6228" y="14117"/>
                </a:lnTo>
                <a:lnTo>
                  <a:pt x="6179" y="14019"/>
                </a:lnTo>
                <a:lnTo>
                  <a:pt x="6155" y="13922"/>
                </a:lnTo>
                <a:lnTo>
                  <a:pt x="6155" y="13824"/>
                </a:lnTo>
                <a:lnTo>
                  <a:pt x="6155" y="13726"/>
                </a:lnTo>
                <a:lnTo>
                  <a:pt x="6179" y="13653"/>
                </a:lnTo>
                <a:lnTo>
                  <a:pt x="6228" y="13555"/>
                </a:lnTo>
                <a:lnTo>
                  <a:pt x="6301" y="13482"/>
                </a:lnTo>
                <a:lnTo>
                  <a:pt x="6375" y="13433"/>
                </a:lnTo>
                <a:lnTo>
                  <a:pt x="6448" y="13384"/>
                </a:lnTo>
                <a:lnTo>
                  <a:pt x="6546" y="13360"/>
                </a:lnTo>
                <a:close/>
                <a:moveTo>
                  <a:pt x="4860" y="0"/>
                </a:moveTo>
                <a:lnTo>
                  <a:pt x="4714" y="25"/>
                </a:lnTo>
                <a:lnTo>
                  <a:pt x="4592" y="49"/>
                </a:lnTo>
                <a:lnTo>
                  <a:pt x="4445" y="98"/>
                </a:lnTo>
                <a:lnTo>
                  <a:pt x="4323" y="171"/>
                </a:lnTo>
                <a:lnTo>
                  <a:pt x="4225" y="245"/>
                </a:lnTo>
                <a:lnTo>
                  <a:pt x="4128" y="367"/>
                </a:lnTo>
                <a:lnTo>
                  <a:pt x="4030" y="464"/>
                </a:lnTo>
                <a:lnTo>
                  <a:pt x="3981" y="611"/>
                </a:lnTo>
                <a:lnTo>
                  <a:pt x="3932" y="733"/>
                </a:lnTo>
                <a:lnTo>
                  <a:pt x="3908" y="880"/>
                </a:lnTo>
                <a:lnTo>
                  <a:pt x="3908" y="1026"/>
                </a:lnTo>
                <a:lnTo>
                  <a:pt x="3908" y="1173"/>
                </a:lnTo>
                <a:lnTo>
                  <a:pt x="3957" y="1295"/>
                </a:lnTo>
                <a:lnTo>
                  <a:pt x="4006" y="1441"/>
                </a:lnTo>
                <a:lnTo>
                  <a:pt x="4079" y="1563"/>
                </a:lnTo>
                <a:lnTo>
                  <a:pt x="4177" y="1661"/>
                </a:lnTo>
                <a:lnTo>
                  <a:pt x="4860" y="2345"/>
                </a:lnTo>
                <a:lnTo>
                  <a:pt x="4860" y="6497"/>
                </a:lnTo>
                <a:lnTo>
                  <a:pt x="196" y="13067"/>
                </a:lnTo>
                <a:lnTo>
                  <a:pt x="122" y="13189"/>
                </a:lnTo>
                <a:lnTo>
                  <a:pt x="49" y="13311"/>
                </a:lnTo>
                <a:lnTo>
                  <a:pt x="25" y="13433"/>
                </a:lnTo>
                <a:lnTo>
                  <a:pt x="0" y="13555"/>
                </a:lnTo>
                <a:lnTo>
                  <a:pt x="0" y="13677"/>
                </a:lnTo>
                <a:lnTo>
                  <a:pt x="25" y="13824"/>
                </a:lnTo>
                <a:lnTo>
                  <a:pt x="49" y="13946"/>
                </a:lnTo>
                <a:lnTo>
                  <a:pt x="98" y="14068"/>
                </a:lnTo>
                <a:lnTo>
                  <a:pt x="586" y="15045"/>
                </a:lnTo>
                <a:lnTo>
                  <a:pt x="660" y="15167"/>
                </a:lnTo>
                <a:lnTo>
                  <a:pt x="757" y="15265"/>
                </a:lnTo>
                <a:lnTo>
                  <a:pt x="831" y="15362"/>
                </a:lnTo>
                <a:lnTo>
                  <a:pt x="953" y="15436"/>
                </a:lnTo>
                <a:lnTo>
                  <a:pt x="1075" y="15485"/>
                </a:lnTo>
                <a:lnTo>
                  <a:pt x="1197" y="15533"/>
                </a:lnTo>
                <a:lnTo>
                  <a:pt x="1319" y="15582"/>
                </a:lnTo>
                <a:lnTo>
                  <a:pt x="13189" y="15582"/>
                </a:lnTo>
                <a:lnTo>
                  <a:pt x="13311" y="15533"/>
                </a:lnTo>
                <a:lnTo>
                  <a:pt x="13433" y="15485"/>
                </a:lnTo>
                <a:lnTo>
                  <a:pt x="13555" y="15436"/>
                </a:lnTo>
                <a:lnTo>
                  <a:pt x="13677" y="15362"/>
                </a:lnTo>
                <a:lnTo>
                  <a:pt x="13750" y="15265"/>
                </a:lnTo>
                <a:lnTo>
                  <a:pt x="13848" y="15167"/>
                </a:lnTo>
                <a:lnTo>
                  <a:pt x="13921" y="15045"/>
                </a:lnTo>
                <a:lnTo>
                  <a:pt x="14410" y="14068"/>
                </a:lnTo>
                <a:lnTo>
                  <a:pt x="14459" y="13946"/>
                </a:lnTo>
                <a:lnTo>
                  <a:pt x="14483" y="13824"/>
                </a:lnTo>
                <a:lnTo>
                  <a:pt x="14508" y="13677"/>
                </a:lnTo>
                <a:lnTo>
                  <a:pt x="14508" y="13555"/>
                </a:lnTo>
                <a:lnTo>
                  <a:pt x="14483" y="13433"/>
                </a:lnTo>
                <a:lnTo>
                  <a:pt x="14459" y="13311"/>
                </a:lnTo>
                <a:lnTo>
                  <a:pt x="14385" y="13189"/>
                </a:lnTo>
                <a:lnTo>
                  <a:pt x="14312" y="13067"/>
                </a:lnTo>
                <a:lnTo>
                  <a:pt x="9647" y="6497"/>
                </a:lnTo>
                <a:lnTo>
                  <a:pt x="9647" y="2345"/>
                </a:lnTo>
                <a:lnTo>
                  <a:pt x="10331" y="1661"/>
                </a:lnTo>
                <a:lnTo>
                  <a:pt x="10429" y="1563"/>
                </a:lnTo>
                <a:lnTo>
                  <a:pt x="10502" y="1441"/>
                </a:lnTo>
                <a:lnTo>
                  <a:pt x="10551" y="1295"/>
                </a:lnTo>
                <a:lnTo>
                  <a:pt x="10600" y="1173"/>
                </a:lnTo>
                <a:lnTo>
                  <a:pt x="10600" y="1026"/>
                </a:lnTo>
                <a:lnTo>
                  <a:pt x="10600" y="880"/>
                </a:lnTo>
                <a:lnTo>
                  <a:pt x="10575" y="733"/>
                </a:lnTo>
                <a:lnTo>
                  <a:pt x="10527" y="611"/>
                </a:lnTo>
                <a:lnTo>
                  <a:pt x="10478" y="464"/>
                </a:lnTo>
                <a:lnTo>
                  <a:pt x="10380" y="367"/>
                </a:lnTo>
                <a:lnTo>
                  <a:pt x="10282" y="245"/>
                </a:lnTo>
                <a:lnTo>
                  <a:pt x="10185" y="171"/>
                </a:lnTo>
                <a:lnTo>
                  <a:pt x="10063" y="98"/>
                </a:lnTo>
                <a:lnTo>
                  <a:pt x="9916" y="49"/>
                </a:lnTo>
                <a:lnTo>
                  <a:pt x="9794" y="25"/>
                </a:lnTo>
                <a:lnTo>
                  <a:pt x="96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261698" y="3248232"/>
            <a:ext cx="7371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TDM makes research more efficient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1698" y="4652653"/>
            <a:ext cx="5329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</a:rPr>
              <a:t>TDM is worth investing in</a:t>
            </a:r>
          </a:p>
        </p:txBody>
      </p:sp>
      <p:sp>
        <p:nvSpPr>
          <p:cNvPr id="19" name="Arrow: Down 18"/>
          <p:cNvSpPr/>
          <p:nvPr/>
        </p:nvSpPr>
        <p:spPr>
          <a:xfrm>
            <a:off x="3387969" y="2576562"/>
            <a:ext cx="1254369" cy="716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/>
          <p:cNvSpPr/>
          <p:nvPr/>
        </p:nvSpPr>
        <p:spPr>
          <a:xfrm>
            <a:off x="3387969" y="3984225"/>
            <a:ext cx="1254369" cy="716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99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5" grpId="0" animBg="1"/>
      <p:bldP spid="3" grpId="0"/>
      <p:bldP spid="4" grpId="0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236" y="0"/>
            <a:ext cx="9144000" cy="64660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hape 197"/>
          <p:cNvSpPr txBox="1">
            <a:spLocks/>
          </p:cNvSpPr>
          <p:nvPr/>
        </p:nvSpPr>
        <p:spPr>
          <a:xfrm>
            <a:off x="943776" y="2612799"/>
            <a:ext cx="7517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7200" b="1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6-fold return</a:t>
            </a:r>
          </a:p>
        </p:txBody>
      </p:sp>
      <p:sp>
        <p:nvSpPr>
          <p:cNvPr id="5" name="Shape 198"/>
          <p:cNvSpPr txBox="1">
            <a:spLocks/>
          </p:cNvSpPr>
          <p:nvPr/>
        </p:nvSpPr>
        <p:spPr>
          <a:xfrm>
            <a:off x="826387" y="3644072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3"/>
                </a:solidFill>
                <a:latin typeface="Lato" panose="020F0502020204030203" pitchFamily="34" charset="0"/>
              </a:rPr>
              <a:t>€6 contribution to EU economy for each €1 directly generated by research universities </a:t>
            </a:r>
            <a:r>
              <a:rPr lang="en" sz="1800" dirty="0">
                <a:solidFill>
                  <a:schemeClr val="accent3"/>
                </a:solidFill>
                <a:latin typeface="Lato" panose="020F0502020204030203" pitchFamily="34" charset="0"/>
              </a:rPr>
              <a:t>(source: Biggar Economics) </a:t>
            </a:r>
          </a:p>
        </p:txBody>
      </p:sp>
      <p:sp>
        <p:nvSpPr>
          <p:cNvPr id="6" name="Shape 199"/>
          <p:cNvSpPr txBox="1">
            <a:spLocks/>
          </p:cNvSpPr>
          <p:nvPr/>
        </p:nvSpPr>
        <p:spPr>
          <a:xfrm>
            <a:off x="940500" y="4521603"/>
            <a:ext cx="7517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7200" b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20% per annum</a:t>
            </a:r>
          </a:p>
        </p:txBody>
      </p:sp>
      <p:sp>
        <p:nvSpPr>
          <p:cNvPr id="7" name="Shape 200"/>
          <p:cNvSpPr txBox="1">
            <a:spLocks/>
          </p:cNvSpPr>
          <p:nvPr/>
        </p:nvSpPr>
        <p:spPr>
          <a:xfrm>
            <a:off x="940500" y="5539349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>
                <a:solidFill>
                  <a:schemeClr val="accent5"/>
                </a:solidFill>
                <a:latin typeface="Lato" panose="020F0502020204030203" pitchFamily="34" charset="0"/>
              </a:rPr>
              <a:t>Estimated rate of return to public investment in science and innovation </a:t>
            </a:r>
            <a:r>
              <a:rPr lang="en" sz="1800" dirty="0">
                <a:solidFill>
                  <a:schemeClr val="accent5"/>
                </a:solidFill>
                <a:latin typeface="Lato" panose="020F0502020204030203" pitchFamily="34" charset="0"/>
              </a:rPr>
              <a:t>(source: Frontier Economics)</a:t>
            </a:r>
          </a:p>
        </p:txBody>
      </p:sp>
      <p:sp>
        <p:nvSpPr>
          <p:cNvPr id="8" name="Shape 201"/>
          <p:cNvSpPr txBox="1">
            <a:spLocks/>
          </p:cNvSpPr>
          <p:nvPr/>
        </p:nvSpPr>
        <p:spPr>
          <a:xfrm>
            <a:off x="823125" y="494827"/>
            <a:ext cx="8415373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GB" sz="7200" b="1" dirty="0">
                <a:solidFill>
                  <a:schemeClr val="accent4"/>
                </a:solidFill>
                <a:latin typeface="Lato"/>
                <a:ea typeface="Lato"/>
                <a:cs typeface="Lato"/>
              </a:rPr>
              <a:t>€16 billion </a:t>
            </a:r>
            <a:endParaRPr lang="en" sz="7200" b="1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202"/>
          <p:cNvSpPr txBox="1">
            <a:spLocks/>
          </p:cNvSpPr>
          <p:nvPr/>
        </p:nvSpPr>
        <p:spPr>
          <a:xfrm>
            <a:off x="808386" y="1586432"/>
            <a:ext cx="7517699" cy="81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accent4"/>
                </a:solidFill>
                <a:latin typeface="Lato" panose="020F0502020204030203" pitchFamily="34" charset="0"/>
              </a:rPr>
              <a:t>V</a:t>
            </a:r>
            <a:r>
              <a:rPr lang="en" sz="2400" dirty="0">
                <a:solidFill>
                  <a:schemeClr val="accent4"/>
                </a:solidFill>
                <a:latin typeface="Lato" panose="020F0502020204030203" pitchFamily="34" charset="0"/>
              </a:rPr>
              <a:t>alue of R&amp;D performed within French universities and public research bodies </a:t>
            </a:r>
            <a:r>
              <a:rPr lang="en" sz="1800" dirty="0">
                <a:solidFill>
                  <a:schemeClr val="accent4"/>
                </a:solidFill>
                <a:latin typeface="Lato" panose="020F0502020204030203" pitchFamily="34" charset="0"/>
              </a:rPr>
              <a:t>(source: Eurostat)</a:t>
            </a:r>
            <a:endParaRPr lang="en" sz="24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Shape 203"/>
          <p:cNvSpPr/>
          <p:nvPr/>
        </p:nvSpPr>
        <p:spPr>
          <a:xfrm>
            <a:off x="-4763" y="2775646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Shape 204"/>
          <p:cNvSpPr/>
          <p:nvPr/>
        </p:nvSpPr>
        <p:spPr>
          <a:xfrm>
            <a:off x="0" y="703454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05"/>
          <p:cNvSpPr/>
          <p:nvPr/>
        </p:nvSpPr>
        <p:spPr>
          <a:xfrm>
            <a:off x="0" y="4672500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</p:spPr>
        <p:txBody>
          <a:bodyPr/>
          <a:lstStyle/>
          <a:p>
            <a:fld id="{0E0D4DE8-BDBC-4683-BDD5-D05B1051FC8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9142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92875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439306" y="1043354"/>
            <a:ext cx="8541245" cy="50237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>1. Why does TDM matter?</a:t>
            </a:r>
          </a:p>
          <a:p>
            <a: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  <a:latin typeface="Raleway" panose="020B0503030101060003" pitchFamily="34" charset="0"/>
              </a:rPr>
              <a:t>2. Why isn’t it used more widely in public research?</a:t>
            </a: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/>
            </a:r>
            <a:b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</a:br>
            <a:endParaRPr lang="en" dirty="0">
              <a:solidFill>
                <a:schemeClr val="tx2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>3. How do we change this?</a:t>
            </a: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xmlns="" val="3702922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96"/>
            <a:ext cx="9144000" cy="6875096"/>
          </a:xfrm>
        </p:spPr>
      </p:pic>
      <p:sp>
        <p:nvSpPr>
          <p:cNvPr id="52" name="TextBox 51"/>
          <p:cNvSpPr txBox="1"/>
          <p:nvPr/>
        </p:nvSpPr>
        <p:spPr>
          <a:xfrm>
            <a:off x="647766" y="6016236"/>
            <a:ext cx="236022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Copyright exception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(Base Camp)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2611" y="4357379"/>
            <a:ext cx="13826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1: </a:t>
            </a:r>
            <a:r>
              <a:rPr lang="en-GB" b="1" dirty="0">
                <a:solidFill>
                  <a:schemeClr val="bg1"/>
                </a:solidFill>
              </a:rPr>
              <a:t>Legal clarity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27880" y="4942625"/>
            <a:ext cx="207412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EC Directive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71327" y="3081677"/>
            <a:ext cx="17208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2: </a:t>
            </a:r>
            <a:r>
              <a:rPr lang="en-GB" b="1" dirty="0">
                <a:solidFill>
                  <a:schemeClr val="bg1"/>
                </a:solidFill>
              </a:rPr>
              <a:t>Access to content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35518" y="1749745"/>
            <a:ext cx="20999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3: </a:t>
            </a:r>
            <a:r>
              <a:rPr lang="en-GB" b="1" dirty="0">
                <a:solidFill>
                  <a:schemeClr val="bg1"/>
                </a:solidFill>
              </a:rPr>
              <a:t>Technical infrastructure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4568" y="488557"/>
            <a:ext cx="179720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Camp 4: </a:t>
            </a:r>
            <a:r>
              <a:rPr lang="en-GB" b="1" dirty="0">
                <a:solidFill>
                  <a:schemeClr val="bg1"/>
                </a:solidFill>
              </a:rPr>
              <a:t>Skills and support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24000" y="306070"/>
            <a:ext cx="27555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Summit: </a:t>
            </a:r>
            <a:r>
              <a:rPr lang="en-GB" b="1" dirty="0">
                <a:solidFill>
                  <a:schemeClr val="bg1"/>
                </a:solidFill>
              </a:rPr>
              <a:t>Researchers embrace TDM</a:t>
            </a:r>
          </a:p>
        </p:txBody>
      </p:sp>
    </p:spTree>
    <p:extLst>
      <p:ext uri="{BB962C8B-B14F-4D97-AF65-F5344CB8AC3E}">
        <p14:creationId xmlns:p14="http://schemas.microsoft.com/office/powerpoint/2010/main" xmlns="" val="1772771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6492875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439306" y="1043354"/>
            <a:ext cx="8541245" cy="50237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Raleway" charset="0"/>
                <a:ea typeface="Raleway" charset="0"/>
                <a:cs typeface="Raleway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>1. Why does TDM matter?</a:t>
            </a:r>
          </a:p>
          <a:p>
            <a: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  <a:t>2. Why isn’t it used more widely in public research?</a:t>
            </a:r>
            <a:br>
              <a:rPr lang="en" dirty="0">
                <a:solidFill>
                  <a:schemeClr val="tx2">
                    <a:lumMod val="75000"/>
                  </a:schemeClr>
                </a:solidFill>
                <a:latin typeface="Raleway" panose="020B0503030101060003" pitchFamily="34" charset="0"/>
              </a:rPr>
            </a:br>
            <a:endParaRPr lang="en" dirty="0">
              <a:solidFill>
                <a:schemeClr val="tx2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  <a:latin typeface="Raleway" panose="020B0503030101060003" pitchFamily="34" charset="0"/>
              </a:rPr>
              <a:t>3. How do we change this?</a:t>
            </a: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  <a:t/>
            </a:r>
            <a:br>
              <a:rPr lang="en" sz="3600" dirty="0">
                <a:solidFill>
                  <a:schemeClr val="accent1"/>
                </a:solidFill>
                <a:latin typeface="Raleway" panose="020B0503030101060003" pitchFamily="34" charset="0"/>
              </a:rPr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xmlns="" val="1081243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39" name="Shape 223"/>
          <p:cNvSpPr txBox="1">
            <a:spLocks/>
          </p:cNvSpPr>
          <p:nvPr/>
        </p:nvSpPr>
        <p:spPr>
          <a:xfrm>
            <a:off x="1217152" y="1477963"/>
            <a:ext cx="8055801" cy="39854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3200" b="1" dirty="0">
                <a:solidFill>
                  <a:schemeClr val="accent1"/>
                </a:solidFill>
                <a:latin typeface="Lato" panose="020F0502020204030203" pitchFamily="34" charset="0"/>
              </a:rPr>
              <a:t>Libraries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1600" b="1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lvl="0"/>
            <a:r>
              <a:rPr lang="en-GB" sz="3200" dirty="0">
                <a:solidFill>
                  <a:schemeClr val="accent1"/>
                </a:solidFill>
                <a:latin typeface="Lato" panose="020F0502020204030203" pitchFamily="34" charset="0"/>
              </a:rPr>
              <a:t>Monitor researchers’ experience</a:t>
            </a:r>
          </a:p>
          <a:p>
            <a:pPr lvl="0"/>
            <a:r>
              <a:rPr lang="en-GB" sz="3200" dirty="0">
                <a:solidFill>
                  <a:schemeClr val="accent1"/>
                </a:solidFill>
                <a:latin typeface="Lato" panose="020F0502020204030203" pitchFamily="34" charset="0"/>
              </a:rPr>
              <a:t>Develop case studies and guidance</a:t>
            </a:r>
          </a:p>
          <a:p>
            <a:r>
              <a:rPr lang="en-GB" sz="3200" dirty="0">
                <a:solidFill>
                  <a:schemeClr val="accent1"/>
                </a:solidFill>
                <a:latin typeface="Lato" panose="020F0502020204030203" pitchFamily="34" charset="0"/>
              </a:rPr>
              <a:t>Involve the national library </a:t>
            </a:r>
          </a:p>
          <a:p>
            <a:r>
              <a:rPr lang="en-GB" sz="3200" dirty="0">
                <a:solidFill>
                  <a:schemeClr val="accent1"/>
                </a:solidFill>
                <a:latin typeface="Lato" panose="020F0502020204030203" pitchFamily="34" charset="0"/>
              </a:rPr>
              <a:t>Invest in TDM support</a:t>
            </a:r>
          </a:p>
          <a:p>
            <a:pPr lvl="0"/>
            <a:r>
              <a:rPr lang="en-US" sz="3200" dirty="0">
                <a:solidFill>
                  <a:schemeClr val="accent1"/>
                </a:solidFill>
                <a:latin typeface="Lato" panose="020F0502020204030203" pitchFamily="34" charset="0"/>
              </a:rPr>
              <a:t>Incorporate TDM </a:t>
            </a:r>
            <a:r>
              <a:rPr lang="en-GB" sz="3200" dirty="0">
                <a:solidFill>
                  <a:schemeClr val="accent1"/>
                </a:solidFill>
                <a:latin typeface="Lato" panose="020F0502020204030203" pitchFamily="34" charset="0"/>
              </a:rPr>
              <a:t>clauses into licence agreements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/>
              <a:t>researchers’ experiences </a:t>
            </a:r>
          </a:p>
        </p:txBody>
      </p:sp>
      <p:sp>
        <p:nvSpPr>
          <p:cNvPr id="46" name="Shape 229"/>
          <p:cNvSpPr/>
          <p:nvPr/>
        </p:nvSpPr>
        <p:spPr>
          <a:xfrm>
            <a:off x="195963" y="1477963"/>
            <a:ext cx="692400" cy="69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71" name="Shape 372"/>
          <p:cNvGrpSpPr/>
          <p:nvPr/>
        </p:nvGrpSpPr>
        <p:grpSpPr>
          <a:xfrm>
            <a:off x="292023" y="1616068"/>
            <a:ext cx="500280" cy="416190"/>
            <a:chOff x="1926350" y="995225"/>
            <a:chExt cx="428650" cy="356600"/>
          </a:xfrm>
        </p:grpSpPr>
        <p:sp>
          <p:nvSpPr>
            <p:cNvPr id="72" name="Shape 37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374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375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376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64663" y="382325"/>
            <a:ext cx="6472516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Making TDM a reality</a:t>
            </a:r>
          </a:p>
        </p:txBody>
      </p:sp>
    </p:spTree>
    <p:extLst>
      <p:ext uri="{BB962C8B-B14F-4D97-AF65-F5344CB8AC3E}">
        <p14:creationId xmlns:p14="http://schemas.microsoft.com/office/powerpoint/2010/main" xmlns="" val="2844127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70" y="4912979"/>
            <a:ext cx="1571877" cy="644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32004" y="6492875"/>
            <a:ext cx="545556" cy="365125"/>
          </a:xfrm>
        </p:spPr>
        <p:txBody>
          <a:bodyPr/>
          <a:lstStyle/>
          <a:p>
            <a:fld id="{0E0D4DE8-BDBC-4683-BDD5-D05B1051FC87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2" name="Shape 224"/>
          <p:cNvSpPr txBox="1">
            <a:spLocks/>
          </p:cNvSpPr>
          <p:nvPr/>
        </p:nvSpPr>
        <p:spPr>
          <a:xfrm>
            <a:off x="948929" y="1367001"/>
            <a:ext cx="4031926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b="1" dirty="0">
                <a:solidFill>
                  <a:schemeClr val="accent2"/>
                </a:solidFill>
                <a:latin typeface="Lato" panose="020F0502020204030203" pitchFamily="34" charset="0"/>
              </a:rPr>
              <a:t>Legislators</a:t>
            </a:r>
          </a:p>
          <a:p>
            <a:pPr marL="114300" indent="-285750">
              <a:spcBef>
                <a:spcPts val="0"/>
              </a:spcBef>
            </a:pPr>
            <a:endParaRPr lang="en" sz="1200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Provide certainty</a:t>
            </a: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Enable public/private partnerships</a:t>
            </a:r>
          </a:p>
          <a:p>
            <a:pPr marL="114300" indent="-285750">
              <a:lnSpc>
                <a:spcPct val="100000"/>
              </a:lnSpc>
              <a:spcBef>
                <a:spcPts val="60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Monitor interaction with other legislation (e.g. DRM)</a:t>
            </a:r>
          </a:p>
        </p:txBody>
      </p:sp>
      <p:sp>
        <p:nvSpPr>
          <p:cNvPr id="43" name="Shape 225"/>
          <p:cNvSpPr txBox="1">
            <a:spLocks/>
          </p:cNvSpPr>
          <p:nvPr/>
        </p:nvSpPr>
        <p:spPr>
          <a:xfrm>
            <a:off x="5339872" y="1367001"/>
            <a:ext cx="3950600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3"/>
                </a:solidFill>
                <a:latin typeface="Lato" panose="020F0502020204030203" pitchFamily="34" charset="0"/>
              </a:rPr>
              <a:t>Institutions/research leaders</a:t>
            </a:r>
          </a:p>
          <a:p>
            <a:pPr marL="114300" indent="-285750">
              <a:spcBef>
                <a:spcPts val="0"/>
              </a:spcBef>
            </a:pPr>
            <a:endParaRPr lang="en" sz="1100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Endorse TDM</a:t>
            </a: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Invest in library services</a:t>
            </a:r>
          </a:p>
          <a:p>
            <a:pPr marL="114300" indent="-285750">
              <a:lnSpc>
                <a:spcPct val="100000"/>
              </a:lnSpc>
              <a:spcBef>
                <a:spcPts val="60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Explore knowledge exchange opportunities</a:t>
            </a:r>
          </a:p>
        </p:txBody>
      </p:sp>
      <p:sp>
        <p:nvSpPr>
          <p:cNvPr id="44" name="Shape 227"/>
          <p:cNvSpPr txBox="1">
            <a:spLocks/>
          </p:cNvSpPr>
          <p:nvPr/>
        </p:nvSpPr>
        <p:spPr>
          <a:xfrm>
            <a:off x="1019663" y="4091676"/>
            <a:ext cx="3149338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b="1" dirty="0">
                <a:solidFill>
                  <a:schemeClr val="accent4"/>
                </a:solidFill>
                <a:latin typeface="Lato" panose="020F0502020204030203" pitchFamily="34" charset="0"/>
              </a:rPr>
              <a:t>Research funders</a:t>
            </a:r>
          </a:p>
          <a:p>
            <a:pPr marL="114300" indent="-285750">
              <a:spcBef>
                <a:spcPts val="0"/>
              </a:spcBef>
            </a:pPr>
            <a:endParaRPr lang="en" sz="1050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Invest in infrastructure</a:t>
            </a: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Forum to improve access</a:t>
            </a: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Link TDM to Open Science</a:t>
            </a:r>
          </a:p>
        </p:txBody>
      </p:sp>
      <p:sp>
        <p:nvSpPr>
          <p:cNvPr id="45" name="Shape 228"/>
          <p:cNvSpPr txBox="1">
            <a:spLocks/>
          </p:cNvSpPr>
          <p:nvPr/>
        </p:nvSpPr>
        <p:spPr>
          <a:xfrm>
            <a:off x="5193400" y="4129692"/>
            <a:ext cx="3950600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5"/>
                </a:solidFill>
                <a:latin typeface="Lato" panose="020F0502020204030203" pitchFamily="34" charset="0"/>
              </a:rPr>
              <a:t>Publishers &amp; providers</a:t>
            </a:r>
          </a:p>
          <a:p>
            <a:pPr marL="114300" indent="-285750">
              <a:spcBef>
                <a:spcPts val="0"/>
              </a:spcBef>
            </a:pPr>
            <a:endParaRPr lang="en" sz="1050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Cloud services for TDM</a:t>
            </a: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Steamline access</a:t>
            </a:r>
          </a:p>
          <a:p>
            <a:pPr marL="114300" indent="-285750"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accent1"/>
                </a:solidFill>
                <a:latin typeface="Lato" panose="020F0502020204030203" pitchFamily="34" charset="0"/>
              </a:rPr>
              <a:t>Open, harmonised standards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2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47" name="Shape 230"/>
          <p:cNvSpPr/>
          <p:nvPr/>
        </p:nvSpPr>
        <p:spPr>
          <a:xfrm>
            <a:off x="195963" y="1429267"/>
            <a:ext cx="692400" cy="6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8" name="Shape 231"/>
          <p:cNvSpPr/>
          <p:nvPr/>
        </p:nvSpPr>
        <p:spPr>
          <a:xfrm>
            <a:off x="4467940" y="1372840"/>
            <a:ext cx="692400" cy="69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9" name="Shape 233"/>
          <p:cNvSpPr/>
          <p:nvPr/>
        </p:nvSpPr>
        <p:spPr>
          <a:xfrm>
            <a:off x="143209" y="4172080"/>
            <a:ext cx="692400" cy="6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50" name="Shape 234"/>
          <p:cNvSpPr/>
          <p:nvPr/>
        </p:nvSpPr>
        <p:spPr>
          <a:xfrm>
            <a:off x="4321469" y="4168768"/>
            <a:ext cx="692400" cy="69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29" y="1558308"/>
            <a:ext cx="581466" cy="4030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30" t="21447" r="18528" b="22481"/>
          <a:stretch/>
        </p:blipFill>
        <p:spPr>
          <a:xfrm>
            <a:off x="4561658" y="1463055"/>
            <a:ext cx="538163" cy="511970"/>
          </a:xfrm>
          <a:prstGeom prst="rect">
            <a:avLst/>
          </a:prstGeom>
        </p:spPr>
      </p:pic>
      <p:sp>
        <p:nvSpPr>
          <p:cNvPr id="77" name="Shape 476"/>
          <p:cNvSpPr/>
          <p:nvPr/>
        </p:nvSpPr>
        <p:spPr>
          <a:xfrm>
            <a:off x="216426" y="4296308"/>
            <a:ext cx="556164" cy="437319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512"/>
          <p:cNvSpPr/>
          <p:nvPr/>
        </p:nvSpPr>
        <p:spPr>
          <a:xfrm>
            <a:off x="4415186" y="4250531"/>
            <a:ext cx="521564" cy="521536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64663" y="382325"/>
            <a:ext cx="6472516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Making TDM a reality</a:t>
            </a:r>
          </a:p>
        </p:txBody>
      </p:sp>
    </p:spTree>
    <p:extLst>
      <p:ext uri="{BB962C8B-B14F-4D97-AF65-F5344CB8AC3E}">
        <p14:creationId xmlns:p14="http://schemas.microsoft.com/office/powerpoint/2010/main" xmlns="" val="3414561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3"/>
          <p:cNvSpPr txBox="1">
            <a:spLocks/>
          </p:cNvSpPr>
          <p:nvPr/>
        </p:nvSpPr>
        <p:spPr>
          <a:xfrm>
            <a:off x="637117" y="1373621"/>
            <a:ext cx="55611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4800" b="1" dirty="0">
                <a:solidFill>
                  <a:schemeClr val="accent3"/>
                </a:solidFill>
                <a:latin typeface="Lato" panose="020F0502020204030203" pitchFamily="34" charset="0"/>
              </a:rPr>
              <a:t>Rob Johnson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1" t="11246" r="74257" b="19196"/>
          <a:stretch/>
        </p:blipFill>
        <p:spPr>
          <a:xfrm>
            <a:off x="6402425" y="1"/>
            <a:ext cx="2741575" cy="6476446"/>
          </a:xfrm>
          <a:prstGeom prst="rect">
            <a:avLst/>
          </a:prstGeom>
        </p:spPr>
      </p:pic>
      <p:grpSp>
        <p:nvGrpSpPr>
          <p:cNvPr id="15" name="Shape 390"/>
          <p:cNvGrpSpPr/>
          <p:nvPr/>
        </p:nvGrpSpPr>
        <p:grpSpPr>
          <a:xfrm>
            <a:off x="219269" y="4700517"/>
            <a:ext cx="476670" cy="334436"/>
            <a:chOff x="559275" y="1683950"/>
            <a:chExt cx="466500" cy="327301"/>
          </a:xfrm>
          <a:noFill/>
        </p:grpSpPr>
        <p:sp>
          <p:nvSpPr>
            <p:cNvPr id="16" name="Shape 391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92"/>
            <p:cNvSpPr/>
            <p:nvPr/>
          </p:nvSpPr>
          <p:spPr>
            <a:xfrm>
              <a:off x="559275" y="1727926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512"/>
          <p:cNvSpPr/>
          <p:nvPr/>
        </p:nvSpPr>
        <p:spPr>
          <a:xfrm>
            <a:off x="216384" y="5308556"/>
            <a:ext cx="462666" cy="46264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513230" y="6561870"/>
            <a:ext cx="185980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81000">
              <a:lnSpc>
                <a:spcPct val="115000"/>
              </a:lnSpc>
              <a:buSzPct val="100000"/>
            </a:pPr>
            <a:r>
              <a:rPr lang="en" sz="800" dirty="0">
                <a:solidFill>
                  <a:schemeClr val="accent6"/>
                </a:solidFill>
                <a:latin typeface="Lato" panose="020F0502020204030203" pitchFamily="34" charset="0"/>
              </a:rPr>
              <a:t>Template inspired by SlidesCarnival</a:t>
            </a:r>
            <a:endParaRPr lang="en" sz="800" dirty="0">
              <a:solidFill>
                <a:schemeClr val="accent6"/>
              </a:solidFill>
              <a:latin typeface="Lato" panose="020F0502020204030203" pitchFamily="34" charset="0"/>
              <a:hlinkClick r:id="rId3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00147" y="4767751"/>
            <a:ext cx="6999113" cy="348755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a typeface="Cambria Math" charset="0"/>
                <a:cs typeface="Cambria Math" charset="0"/>
              </a:rPr>
              <a:t>rob.johnson@research-consulting.com</a:t>
            </a:r>
          </a:p>
          <a:p>
            <a:pPr marL="0" indent="0">
              <a:buNone/>
            </a:pPr>
            <a:endParaRPr lang="en-GB" sz="200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endParaRPr lang="en-GB" sz="200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GB" sz="1800" dirty="0">
                <a:ea typeface="Cambria Math" charset="0"/>
                <a:cs typeface="Cambria Math" charset="0"/>
              </a:rPr>
              <a:t>www.research-consulting.com</a:t>
            </a:r>
          </a:p>
          <a:p>
            <a:pPr marL="0" indent="0">
              <a:buNone/>
            </a:pPr>
            <a:endParaRPr lang="en-GB" sz="2000" dirty="0">
              <a:ea typeface="Cambria Math" charset="0"/>
              <a:cs typeface="Cambria Math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7187" y="2978347"/>
            <a:ext cx="373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hlinkClick r:id="rId4"/>
              </a:rPr>
              <a:t>http://adbu.fr/etude-tdm/</a:t>
            </a:r>
            <a:r>
              <a:rPr lang="en-GB" sz="2400" u="sng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756" y="2576040"/>
            <a:ext cx="425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Full report available at: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93754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7" y="13911"/>
            <a:ext cx="9144000" cy="64660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hape 197"/>
          <p:cNvSpPr txBox="1">
            <a:spLocks/>
          </p:cNvSpPr>
          <p:nvPr/>
        </p:nvSpPr>
        <p:spPr>
          <a:xfrm>
            <a:off x="943776" y="2612799"/>
            <a:ext cx="7517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7200" b="1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2.4 million</a:t>
            </a:r>
          </a:p>
        </p:txBody>
      </p:sp>
      <p:sp>
        <p:nvSpPr>
          <p:cNvPr id="5" name="Shape 198"/>
          <p:cNvSpPr txBox="1">
            <a:spLocks/>
          </p:cNvSpPr>
          <p:nvPr/>
        </p:nvSpPr>
        <p:spPr>
          <a:xfrm>
            <a:off x="826387" y="3644072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>
                <a:solidFill>
                  <a:schemeClr val="accent3"/>
                </a:solidFill>
                <a:latin typeface="Lato" panose="020F0502020204030203" pitchFamily="34" charset="0"/>
              </a:rPr>
              <a:t>Scientific articles per annum</a:t>
            </a:r>
          </a:p>
        </p:txBody>
      </p:sp>
      <p:sp>
        <p:nvSpPr>
          <p:cNvPr id="6" name="Shape 199"/>
          <p:cNvSpPr txBox="1">
            <a:spLocks/>
          </p:cNvSpPr>
          <p:nvPr/>
        </p:nvSpPr>
        <p:spPr>
          <a:xfrm>
            <a:off x="940500" y="4521603"/>
            <a:ext cx="7517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sz="7200" b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Zero</a:t>
            </a:r>
          </a:p>
        </p:txBody>
      </p:sp>
      <p:sp>
        <p:nvSpPr>
          <p:cNvPr id="7" name="Shape 200"/>
          <p:cNvSpPr txBox="1">
            <a:spLocks/>
          </p:cNvSpPr>
          <p:nvPr/>
        </p:nvSpPr>
        <p:spPr>
          <a:xfrm>
            <a:off x="940500" y="5539349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>
                <a:solidFill>
                  <a:schemeClr val="accent5"/>
                </a:solidFill>
                <a:latin typeface="Lato" panose="020F0502020204030203" pitchFamily="34" charset="0"/>
              </a:rPr>
              <a:t>Number of researchers who can keep up</a:t>
            </a:r>
          </a:p>
        </p:txBody>
      </p:sp>
      <p:sp>
        <p:nvSpPr>
          <p:cNvPr id="8" name="Shape 201"/>
          <p:cNvSpPr txBox="1">
            <a:spLocks/>
          </p:cNvSpPr>
          <p:nvPr/>
        </p:nvSpPr>
        <p:spPr>
          <a:xfrm>
            <a:off x="823125" y="494827"/>
            <a:ext cx="8415373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GB" sz="7200" b="1" dirty="0">
                <a:solidFill>
                  <a:schemeClr val="accent4"/>
                </a:solidFill>
                <a:latin typeface="Lato"/>
                <a:ea typeface="Lato"/>
                <a:cs typeface="Lato"/>
              </a:rPr>
              <a:t>2.5 quintillion bytes</a:t>
            </a:r>
            <a:endParaRPr lang="en" sz="7200" b="1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202"/>
          <p:cNvSpPr txBox="1">
            <a:spLocks/>
          </p:cNvSpPr>
          <p:nvPr/>
        </p:nvSpPr>
        <p:spPr>
          <a:xfrm>
            <a:off x="808386" y="1586432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>
                <a:solidFill>
                  <a:schemeClr val="accent4"/>
                </a:solidFill>
                <a:latin typeface="Lato" panose="020F0502020204030203" pitchFamily="34" charset="0"/>
              </a:rPr>
              <a:t>Data produced each day</a:t>
            </a:r>
          </a:p>
        </p:txBody>
      </p:sp>
      <p:sp>
        <p:nvSpPr>
          <p:cNvPr id="10" name="Shape 203"/>
          <p:cNvSpPr/>
          <p:nvPr/>
        </p:nvSpPr>
        <p:spPr>
          <a:xfrm>
            <a:off x="-4763" y="2775646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Shape 204"/>
          <p:cNvSpPr/>
          <p:nvPr/>
        </p:nvSpPr>
        <p:spPr>
          <a:xfrm>
            <a:off x="0" y="703454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05"/>
          <p:cNvSpPr/>
          <p:nvPr/>
        </p:nvSpPr>
        <p:spPr>
          <a:xfrm>
            <a:off x="0" y="4672500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73035" y="6519770"/>
            <a:ext cx="545556" cy="365125"/>
          </a:xfrm>
        </p:spPr>
        <p:txBody>
          <a:bodyPr/>
          <a:lstStyle/>
          <a:p>
            <a:fld id="{0E0D4DE8-BDBC-4683-BDD5-D05B1051FC8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9338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710425" y="2882400"/>
            <a:ext cx="5723699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Any automated analytical technique aiming to analyse text and data in digital form in order to generate information such as patterns, trends and correlations.</a:t>
            </a:r>
          </a:p>
          <a:p>
            <a:pPr algn="ctr">
              <a:spcBef>
                <a:spcPts val="0"/>
              </a:spcBef>
              <a:buNone/>
            </a:pPr>
            <a:endParaRPr lang="en-GB" sz="30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</a:rPr>
              <a:t>European Commission. </a:t>
            </a:r>
            <a:r>
              <a:rPr lang="en-GB" sz="1400" u="sng" dirty="0">
                <a:solidFill>
                  <a:schemeClr val="bg1"/>
                </a:solidFill>
                <a:latin typeface="Lato" panose="020F0502020204030203" pitchFamily="34" charset="0"/>
                <a:hlinkClick r:id="rId3"/>
              </a:rPr>
              <a:t>Proposal for a Directive of the European Parliament and of the Council on copyright in the Digital Single Market</a:t>
            </a:r>
            <a:endParaRPr lang="en-GB" sz="1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-GB" sz="30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" sz="3000" i="1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714750"/>
            <a:ext cx="54864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TDM?</a:t>
            </a:r>
          </a:p>
        </p:txBody>
      </p:sp>
    </p:spTree>
    <p:extLst>
      <p:ext uri="{BB962C8B-B14F-4D97-AF65-F5344CB8AC3E}">
        <p14:creationId xmlns:p14="http://schemas.microsoft.com/office/powerpoint/2010/main" xmlns="" val="17375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0518"/>
            <a:ext cx="7886700" cy="213808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BASE CAMP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Lato" panose="020F0502020204030203" pitchFamily="34" charset="0"/>
              </a:rPr>
              <a:t>Where are we now, and how did we get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786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987287" y="2477968"/>
            <a:ext cx="7136296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…countries, in which academic researchers must </a:t>
            </a:r>
            <a:r>
              <a:rPr lang="en-GB" sz="2800" i="1" dirty="0">
                <a:solidFill>
                  <a:schemeClr val="accent2"/>
                </a:solidFill>
                <a:latin typeface="Lato" panose="020F0502020204030203" pitchFamily="34" charset="0"/>
              </a:rPr>
              <a:t>acquire the express consent </a:t>
            </a: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of rights holders to conduct lawful datamining, exhibit a </a:t>
            </a:r>
            <a:r>
              <a:rPr lang="en-GB" sz="2800" i="1" dirty="0">
                <a:solidFill>
                  <a:schemeClr val="accent2"/>
                </a:solidFill>
                <a:latin typeface="Lato" panose="020F0502020204030203" pitchFamily="34" charset="0"/>
              </a:rPr>
              <a:t>significantly lower share</a:t>
            </a: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 of data mining research output relative to total research output </a:t>
            </a:r>
          </a:p>
          <a:p>
            <a:pPr algn="ctr">
              <a:spcBef>
                <a:spcPts val="0"/>
              </a:spcBef>
              <a:buNone/>
            </a:pPr>
            <a:endParaRPr lang="en-GB" sz="14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400" dirty="0" err="1">
                <a:solidFill>
                  <a:schemeClr val="bg1"/>
                </a:solidFill>
              </a:rPr>
              <a:t>Handke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Guilbault</a:t>
            </a:r>
            <a:r>
              <a:rPr lang="en-GB" sz="1400" dirty="0">
                <a:solidFill>
                  <a:schemeClr val="bg1"/>
                </a:solidFill>
              </a:rPr>
              <a:t> and </a:t>
            </a:r>
            <a:r>
              <a:rPr lang="en-GB" sz="1400" dirty="0" err="1">
                <a:solidFill>
                  <a:schemeClr val="bg1"/>
                </a:solidFill>
              </a:rPr>
              <a:t>Vallbe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  <a:hlinkClick r:id="rId2"/>
              </a:rPr>
              <a:t>IS EUROPE FALLING BEHIND IN DATA MINING?</a:t>
            </a:r>
            <a:r>
              <a:rPr lang="en-GB" sz="1400" dirty="0">
                <a:solidFill>
                  <a:schemeClr val="bg1"/>
                </a:solidFill>
              </a:rPr>
              <a:t> (2015)</a:t>
            </a:r>
          </a:p>
          <a:p>
            <a:pPr algn="ctr">
              <a:spcBef>
                <a:spcPts val="0"/>
              </a:spcBef>
              <a:buNone/>
            </a:pPr>
            <a:endParaRPr lang="en-GB" sz="1400" i="1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3602" y="463669"/>
            <a:ext cx="5844676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xmlns="" val="53938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6"/>
          <p:cNvSpPr txBox="1">
            <a:spLocks/>
          </p:cNvSpPr>
          <p:nvPr/>
        </p:nvSpPr>
        <p:spPr>
          <a:xfrm>
            <a:off x="1710425" y="2477968"/>
            <a:ext cx="5723699" cy="2415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The European ecosystem for engaging in text and data mining remains highly problematic… The end result: </a:t>
            </a:r>
            <a:r>
              <a:rPr lang="en-GB" sz="2800" i="1" dirty="0">
                <a:solidFill>
                  <a:schemeClr val="accent2"/>
                </a:solidFill>
                <a:latin typeface="Lato" panose="020F0502020204030203" pitchFamily="34" charset="0"/>
              </a:rPr>
              <a:t>Europe is being leapfrogged </a:t>
            </a:r>
            <a:r>
              <a:rPr lang="en-GB" sz="2800" i="1" dirty="0">
                <a:solidFill>
                  <a:schemeClr val="accent5"/>
                </a:solidFill>
                <a:latin typeface="Lato" panose="020F0502020204030203" pitchFamily="34" charset="0"/>
              </a:rPr>
              <a:t>by rising interest in other regions, notably Asia. </a:t>
            </a:r>
          </a:p>
          <a:p>
            <a:pPr algn="ctr">
              <a:spcBef>
                <a:spcPts val="0"/>
              </a:spcBef>
              <a:buNone/>
            </a:pPr>
            <a:endParaRPr lang="en-GB" sz="1400" i="1" dirty="0">
              <a:solidFill>
                <a:schemeClr val="accent5"/>
              </a:solidFill>
              <a:latin typeface="Lato" panose="020F0502020204030203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400" dirty="0" err="1">
                <a:solidFill>
                  <a:schemeClr val="bg1"/>
                </a:solidFill>
              </a:rPr>
              <a:t>Filippov</a:t>
            </a:r>
            <a:r>
              <a:rPr lang="en-GB" sz="1400" dirty="0">
                <a:solidFill>
                  <a:schemeClr val="bg1"/>
                </a:solidFill>
              </a:rPr>
              <a:t>, S. &amp; </a:t>
            </a:r>
            <a:r>
              <a:rPr lang="en-GB" sz="1400" dirty="0" err="1">
                <a:solidFill>
                  <a:schemeClr val="bg1"/>
                </a:solidFill>
              </a:rPr>
              <a:t>Hofheinz</a:t>
            </a:r>
            <a:r>
              <a:rPr lang="en-GB" sz="1400" dirty="0">
                <a:solidFill>
                  <a:schemeClr val="bg1"/>
                </a:solidFill>
              </a:rPr>
              <a:t>, P. </a:t>
            </a:r>
            <a:r>
              <a:rPr lang="en-GB" sz="1400" u="sng" dirty="0">
                <a:hlinkClick r:id="rId2"/>
              </a:rPr>
              <a:t>Text and Data Mining for Research and Innovation</a:t>
            </a:r>
            <a:r>
              <a:rPr lang="en-GB" sz="1400" dirty="0">
                <a:solidFill>
                  <a:schemeClr val="bg1"/>
                </a:solidFill>
              </a:rPr>
              <a:t> (2016)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104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10425" y="2133600"/>
            <a:ext cx="1710425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30769" y="2133600"/>
            <a:ext cx="1710425" cy="10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41194" y="2133600"/>
            <a:ext cx="1710425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6727" y="1917600"/>
            <a:ext cx="551093" cy="4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4DE8-BDBC-4683-BDD5-D05B1051FC8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1568" y="352444"/>
            <a:ext cx="5844676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the result?</a:t>
            </a:r>
          </a:p>
        </p:txBody>
      </p:sp>
    </p:spTree>
    <p:extLst>
      <p:ext uri="{BB962C8B-B14F-4D97-AF65-F5344CB8AC3E}">
        <p14:creationId xmlns:p14="http://schemas.microsoft.com/office/powerpoint/2010/main" xmlns="" val="3618732187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Consulting Report Template.dotx">
  <a:themeElements>
    <a:clrScheme name="Research Consulting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0B4B"/>
      </a:accent1>
      <a:accent2>
        <a:srgbClr val="B2095A"/>
      </a:accent2>
      <a:accent3>
        <a:srgbClr val="547686"/>
      </a:accent3>
      <a:accent4>
        <a:srgbClr val="819C9A"/>
      </a:accent4>
      <a:accent5>
        <a:srgbClr val="959269"/>
      </a:accent5>
      <a:accent6>
        <a:srgbClr val="DAD595"/>
      </a:accent6>
      <a:hlink>
        <a:srgbClr val="0563C1"/>
      </a:hlink>
      <a:folHlink>
        <a:srgbClr val="954F7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C Slideshow template" id="{0BDAC2FA-405C-40B4-BB0D-704510538323}" vid="{832B0DA9-91FE-458C-9828-9463D2456D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7330EF5216541BFC640BFAF26B136" ma:contentTypeVersion="2" ma:contentTypeDescription="Create a new document." ma:contentTypeScope="" ma:versionID="80eb156ffe021d9f63d19fec2c224bbc">
  <xsd:schema xmlns:xsd="http://www.w3.org/2001/XMLSchema" xmlns:xs="http://www.w3.org/2001/XMLSchema" xmlns:p="http://schemas.microsoft.com/office/2006/metadata/properties" xmlns:ns2="a754066c-ecae-4207-89ca-75aaa35194d9" targetNamespace="http://schemas.microsoft.com/office/2006/metadata/properties" ma:root="true" ma:fieldsID="4877a7f68d52d0db4a4b2ee9fd180310" ns2:_="">
    <xsd:import namespace="a754066c-ecae-4207-89ca-75aaa35194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4066c-ecae-4207-89ca-75aaa35194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FB836-B83A-4627-AEE4-C765088682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A3124-9A57-4B90-B926-DE6A521534A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754066c-ecae-4207-89ca-75aaa35194d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ECF769-E474-4D88-8023-77F30F500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54066c-ecae-4207-89ca-75aaa35194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 Slideshow template</Template>
  <TotalTime>897</TotalTime>
  <Words>1265</Words>
  <Application>Microsoft Office PowerPoint</Application>
  <PresentationFormat>Affichage à l'écran (4:3)</PresentationFormat>
  <Paragraphs>284</Paragraphs>
  <Slides>45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Research Consulting Report Template.dotx</vt:lpstr>
      <vt:lpstr>TEXT AND DATA MINING IN PUBLIC RESEARCH</vt:lpstr>
      <vt:lpstr>Diapositive 2</vt:lpstr>
      <vt:lpstr>Study aims</vt:lpstr>
      <vt:lpstr>Diapositive 4</vt:lpstr>
      <vt:lpstr>Diapositive 5</vt:lpstr>
      <vt:lpstr>What is TDM?</vt:lpstr>
      <vt:lpstr> BASE CAMP</vt:lpstr>
      <vt:lpstr>What is the problem?</vt:lpstr>
      <vt:lpstr>What is the result?</vt:lpstr>
      <vt:lpstr>Legislative options</vt:lpstr>
      <vt:lpstr>Diapositive 11</vt:lpstr>
      <vt:lpstr>1. ACHIEVING LEGAL CLARITY</vt:lpstr>
      <vt:lpstr>Diapositive 13</vt:lpstr>
      <vt:lpstr>Diapositive 14</vt:lpstr>
      <vt:lpstr>Diapositive 15</vt:lpstr>
      <vt:lpstr>EC Proposed Directive</vt:lpstr>
      <vt:lpstr>What needs to happen?</vt:lpstr>
      <vt:lpstr>Diapositive 18</vt:lpstr>
      <vt:lpstr>2. SECURING ACCESS</vt:lpstr>
      <vt:lpstr>Diapositive 20</vt:lpstr>
      <vt:lpstr>Diapositive 21</vt:lpstr>
      <vt:lpstr>What is the problem with access? </vt:lpstr>
      <vt:lpstr>What needs to happen?</vt:lpstr>
      <vt:lpstr>3.  INFRASTRUCTURE &amp; TOOLS</vt:lpstr>
      <vt:lpstr>Diapositive 25</vt:lpstr>
      <vt:lpstr>The TDM Landscape</vt:lpstr>
      <vt:lpstr>What needs to happen?</vt:lpstr>
      <vt:lpstr>4. SKILLS &amp; SUPPORT</vt:lpstr>
      <vt:lpstr>Diapositive 29</vt:lpstr>
      <vt:lpstr>Diapositive 30</vt:lpstr>
      <vt:lpstr>Diapositive 31</vt:lpstr>
      <vt:lpstr>Library support for TDM</vt:lpstr>
      <vt:lpstr>5. EMBRACING TDM</vt:lpstr>
      <vt:lpstr>Diapositive 34</vt:lpstr>
      <vt:lpstr>Why?</vt:lpstr>
      <vt:lpstr>Diapositive 36</vt:lpstr>
      <vt:lpstr>Diapositive 37</vt:lpstr>
      <vt:lpstr>Diapositive 38</vt:lpstr>
      <vt:lpstr>Why does TDM matter?</vt:lpstr>
      <vt:lpstr>Diapositive 40</vt:lpstr>
      <vt:lpstr>Diapositive 41</vt:lpstr>
      <vt:lpstr>Diapositive 42</vt:lpstr>
      <vt:lpstr>Making TDM a reality</vt:lpstr>
      <vt:lpstr>Making TDM a reality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Williamson</dc:creator>
  <cp:lastModifiedBy>Delphine Dufour</cp:lastModifiedBy>
  <cp:revision>64</cp:revision>
  <cp:lastPrinted>2016-12-12T13:56:42Z</cp:lastPrinted>
  <dcterms:created xsi:type="dcterms:W3CDTF">2016-12-08T11:55:48Z</dcterms:created>
  <dcterms:modified xsi:type="dcterms:W3CDTF">2016-12-15T12:44:32Z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0x01010096C7330EF5216541BFC640BFAF26B136</vt:lpwstr>
  </property>
</Properties>
</file>