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62" r:id="rId3"/>
    <p:sldId id="257" r:id="rId4"/>
    <p:sldId id="274" r:id="rId5"/>
    <p:sldId id="289" r:id="rId6"/>
    <p:sldId id="276" r:id="rId7"/>
    <p:sldId id="277" r:id="rId8"/>
    <p:sldId id="278" r:id="rId9"/>
    <p:sldId id="284" r:id="rId10"/>
    <p:sldId id="292" r:id="rId11"/>
    <p:sldId id="287" r:id="rId12"/>
    <p:sldId id="291" r:id="rId13"/>
    <p:sldId id="286" r:id="rId14"/>
    <p:sldId id="285" r:id="rId15"/>
    <p:sldId id="258" r:id="rId16"/>
    <p:sldId id="259" r:id="rId17"/>
    <p:sldId id="273" r:id="rId18"/>
    <p:sldId id="260" r:id="rId19"/>
    <p:sldId id="265" r:id="rId20"/>
    <p:sldId id="280" r:id="rId21"/>
    <p:sldId id="261" r:id="rId22"/>
    <p:sldId id="266" r:id="rId23"/>
    <p:sldId id="267" r:id="rId24"/>
    <p:sldId id="263" r:id="rId25"/>
    <p:sldId id="264" r:id="rId26"/>
    <p:sldId id="268" r:id="rId27"/>
    <p:sldId id="270" r:id="rId28"/>
    <p:sldId id="271" r:id="rId29"/>
    <p:sldId id="272" r:id="rId30"/>
    <p:sldId id="281" r:id="rId31"/>
    <p:sldId id="282" r:id="rId32"/>
    <p:sldId id="283" r:id="rId33"/>
    <p:sldId id="288" r:id="rId34"/>
    <p:sldId id="293" r:id="rId35"/>
    <p:sldId id="294" r:id="rId36"/>
    <p:sldId id="295" r:id="rId37"/>
    <p:sldId id="296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0" d="100"/>
          <a:sy n="130" d="100"/>
        </p:scale>
        <p:origin x="-96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75E79-74E1-3F4F-85FB-AB1848FFA4F9}" type="datetimeFigureOut">
              <a:rPr lang="en-US" smtClean="0"/>
              <a:t>13/12/16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D7F80-C2BE-C945-849E-683232F1B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398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A4BD6-14B3-014D-BF73-DD0A17B276F0}" type="datetimeFigureOut">
              <a:rPr lang="en-US" smtClean="0"/>
              <a:t>13/12/16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B59AE-4ECC-3341-9A33-B4F3C8429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617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B59AE-4ECC-3341-9A33-B4F3C8429B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05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4C9D1-2AF1-494F-BA4A-09894EE77A3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3433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FACTA+ suggests there</a:t>
            </a:r>
            <a:r>
              <a:rPr lang="en-US" baseline="0" dirty="0" smtClean="0"/>
              <a:t> is a strong indirect relationship for the scientist to explore. The original finding was that w</a:t>
            </a:r>
            <a:r>
              <a:rPr lang="en-US" dirty="0" smtClean="0"/>
              <a:t>omen</a:t>
            </a:r>
            <a:r>
              <a:rPr lang="en-US" baseline="0" dirty="0" smtClean="0"/>
              <a:t> with unexplained infertility had high levels of SGK1 (and women suffering miscarriages had low levels of SGK1)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6BB0A-2A40-7F45-B0ED-4498FC7FBD1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72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0729F-BFAE-4145-9684-BB543BEDD395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963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537B6-09D9-3246-A25A-95B5394937A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4C9D1-2AF1-494F-BA4A-09894EE77A3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72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6562-64B3-2641-851B-9F815CDFC6F9}" type="datetime1">
              <a:rPr lang="en-GB" smtClean="0"/>
              <a:t>13/12/16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229F-A72C-384A-BDE5-8BC23DC6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1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950C-A72E-4B4E-9A5D-3BB4272B3B33}" type="datetime1">
              <a:rPr lang="en-GB" smtClean="0"/>
              <a:t>13/12/16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229F-A72C-384A-BDE5-8BC23DC6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53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BD04-2C63-B148-A784-29D3B56F9A79}" type="datetime1">
              <a:rPr lang="en-GB" smtClean="0"/>
              <a:t>13/12/16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229F-A72C-384A-BDE5-8BC23DC6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8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67BD7-D3A2-764F-9818-569610130482}" type="datetime1">
              <a:rPr lang="en-GB" smtClean="0"/>
              <a:t>13/12/16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229F-A72C-384A-BDE5-8BC23DC6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414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95C4-44BB-6247-A41F-A6A4CD3E2B10}" type="datetime1">
              <a:rPr lang="en-GB" smtClean="0"/>
              <a:t>13/12/16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229F-A72C-384A-BDE5-8BC23DC6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62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AE88-134E-1F49-B49E-78F983F88DA1}" type="datetime1">
              <a:rPr lang="en-GB" smtClean="0"/>
              <a:t>13/12/16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229F-A72C-384A-BDE5-8BC23DC6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28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4B8B-92F3-B142-B42B-A7C7CA64C1A0}" type="datetime1">
              <a:rPr lang="en-GB" smtClean="0"/>
              <a:t>13/12/16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229F-A72C-384A-BDE5-8BC23DC6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11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CDF0-37C6-5442-9170-4330D3CAB5B4}" type="datetime1">
              <a:rPr lang="en-GB" smtClean="0"/>
              <a:t>13/12/16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229F-A72C-384A-BDE5-8BC23DC6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1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5D4AA-4657-5D48-BC9A-9D667A8B9A97}" type="datetime1">
              <a:rPr lang="en-GB" smtClean="0"/>
              <a:t>13/12/16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229F-A72C-384A-BDE5-8BC23DC6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3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4A8A-2241-494D-97D5-A4A110C124C4}" type="datetime1">
              <a:rPr lang="en-GB" smtClean="0"/>
              <a:t>13/12/16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229F-A72C-384A-BDE5-8BC23DC6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97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D69C-7685-7E46-8F2E-88C2C05C9032}" type="datetime1">
              <a:rPr lang="en-GB" smtClean="0"/>
              <a:t>13/12/16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229F-A72C-384A-BDE5-8BC23DC6D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2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34C9D-F649-1E47-A128-1787E261AF0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nactem_hires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495" y="0"/>
            <a:ext cx="1981505" cy="66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2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ohn.McNaught@manchester.ac.uk" TargetMode="External"/><Relationship Id="rId4" Type="http://schemas.openxmlformats.org/officeDocument/2006/relationships/image" Target="../media/image2.JPG"/><Relationship Id="rId5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nactem.ac.u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hyperlink" Target="http://openminted.eu/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database.oxfordjournals.org/content/2016/baw145.full.pdf+html" TargetMode="External"/><Relationship Id="rId3" Type="http://schemas.openxmlformats.org/officeDocument/2006/relationships/image" Target="../media/image26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fosteropenscience.eu/node/1791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fosteropenscience.eu/node/1795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ctem.ac.uk/software/acromine/" TargetMode="External"/><Relationship Id="rId4" Type="http://schemas.openxmlformats.org/officeDocument/2006/relationships/hyperlink" Target="http://www.nactem.ac.uk/Kleio/" TargetMode="External"/><Relationship Id="rId5" Type="http://schemas.openxmlformats.org/officeDocument/2006/relationships/hyperlink" Target="http://www.nactem.ac.uk/facta-visualizer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actem.ac.uk/software/termin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0769" y="1143000"/>
            <a:ext cx="8391769" cy="287215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</a:t>
            </a:r>
            <a:r>
              <a:rPr lang="en-US" dirty="0" err="1" smtClean="0"/>
              <a:t>onnaissances</a:t>
            </a:r>
            <a:r>
              <a:rPr lang="en-US" dirty="0" smtClean="0"/>
              <a:t> </a:t>
            </a:r>
            <a:r>
              <a:rPr lang="en-US" dirty="0" err="1" smtClean="0"/>
              <a:t>nouvelles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partir</a:t>
            </a:r>
            <a:r>
              <a:rPr lang="en-US" dirty="0" smtClean="0"/>
              <a:t> de </a:t>
            </a:r>
            <a:r>
              <a:rPr lang="en-US" dirty="0" err="1" smtClean="0"/>
              <a:t>connaissances</a:t>
            </a:r>
            <a:r>
              <a:rPr lang="en-US" dirty="0" smtClean="0"/>
              <a:t> </a:t>
            </a:r>
            <a:r>
              <a:rPr lang="en-US" dirty="0" err="1" smtClean="0"/>
              <a:t>connues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sz="4000" i="1" dirty="0" err="1" smtClean="0"/>
              <a:t>réussites</a:t>
            </a:r>
            <a:r>
              <a:rPr lang="en-US" sz="4000" i="1" dirty="0" smtClean="0"/>
              <a:t>, </a:t>
            </a:r>
            <a:r>
              <a:rPr lang="en-US" sz="4000" i="1" dirty="0" err="1" smtClean="0"/>
              <a:t>opportunités</a:t>
            </a:r>
            <a:r>
              <a:rPr lang="en-US" sz="4000" i="1" dirty="0" smtClean="0"/>
              <a:t>,  </a:t>
            </a:r>
            <a:r>
              <a:rPr lang="en-US" sz="4000" i="1" dirty="0" err="1" smtClean="0"/>
              <a:t>défis</a:t>
            </a:r>
            <a:r>
              <a:rPr lang="en-US" sz="4000" i="1" dirty="0" smtClean="0"/>
              <a:t> </a:t>
            </a:r>
            <a:br>
              <a:rPr lang="en-US" sz="4000" i="1" dirty="0" smtClean="0"/>
            </a:br>
            <a:r>
              <a:rPr lang="en-US" sz="4000" i="1" dirty="0" smtClean="0"/>
              <a:t>en </a:t>
            </a:r>
            <a:r>
              <a:rPr lang="en-US" sz="4000" i="1" dirty="0" err="1" smtClean="0"/>
              <a:t>fouille</a:t>
            </a:r>
            <a:r>
              <a:rPr lang="en-US" sz="4000" i="1" dirty="0" smtClean="0"/>
              <a:t> de </a:t>
            </a:r>
            <a:r>
              <a:rPr lang="en-US" sz="4000" i="1" dirty="0" err="1" smtClean="0"/>
              <a:t>textes</a:t>
            </a:r>
            <a:r>
              <a:rPr lang="en-US" sz="4000" i="1" dirty="0" smtClean="0"/>
              <a:t> </a:t>
            </a:r>
            <a:br>
              <a:rPr lang="en-US" sz="4000" i="1" dirty="0" smtClean="0"/>
            </a:br>
            <a:r>
              <a:rPr lang="en-US" sz="4000" i="1" dirty="0" smtClean="0"/>
              <a:t>au </a:t>
            </a:r>
            <a:r>
              <a:rPr lang="en-US" sz="4000" i="1" dirty="0" err="1" smtClean="0"/>
              <a:t>soutien</a:t>
            </a:r>
            <a:r>
              <a:rPr lang="en-US" sz="4000" i="1" dirty="0" smtClean="0"/>
              <a:t> de la </a:t>
            </a:r>
            <a:r>
              <a:rPr lang="en-US" sz="4000" i="1" dirty="0" err="1" smtClean="0"/>
              <a:t>recherche</a:t>
            </a:r>
            <a:r>
              <a:rPr lang="en-US" sz="4000" i="1" dirty="0" smtClean="0"/>
              <a:t> </a:t>
            </a:r>
            <a:endParaRPr lang="en-US" sz="4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40739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John McNaught</a:t>
            </a:r>
          </a:p>
          <a:p>
            <a:r>
              <a:rPr lang="en-US" dirty="0" err="1" smtClean="0"/>
              <a:t>Directeur</a:t>
            </a:r>
            <a:r>
              <a:rPr lang="en-US" dirty="0" smtClean="0"/>
              <a:t> </a:t>
            </a:r>
            <a:r>
              <a:rPr lang="en-US" dirty="0" err="1" smtClean="0"/>
              <a:t>adjoint</a:t>
            </a:r>
            <a:endParaRPr lang="en-US" dirty="0" smtClean="0"/>
          </a:p>
          <a:p>
            <a:r>
              <a:rPr lang="en-US" dirty="0" smtClean="0"/>
              <a:t>National Centre for Text Mining</a:t>
            </a:r>
          </a:p>
          <a:p>
            <a:r>
              <a:rPr lang="en-US" dirty="0" smtClean="0">
                <a:hlinkClick r:id="rId2"/>
              </a:rPr>
              <a:t>www.nactem.ac.uk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John.McNaught@</a:t>
            </a:r>
            <a:r>
              <a:rPr lang="en-US" dirty="0" smtClean="0">
                <a:hlinkClick r:id="rId3"/>
              </a:rPr>
              <a:t>manchester.ac.uk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MIB 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8" y="89525"/>
            <a:ext cx="2164080" cy="856488"/>
          </a:xfrm>
          <a:prstGeom prst="rect">
            <a:avLst/>
          </a:prstGeom>
        </p:spPr>
      </p:pic>
      <p:pic>
        <p:nvPicPr>
          <p:cNvPr id="5" name="Picture 4" descr="nactem_hi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635" y="109362"/>
            <a:ext cx="2161642" cy="72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62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584" y="390219"/>
            <a:ext cx="8229600" cy="684946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Extraction de </a:t>
            </a:r>
            <a:r>
              <a:rPr lang="en-US" sz="4000" dirty="0" err="1" smtClean="0"/>
              <a:t>termes</a:t>
            </a:r>
            <a:r>
              <a:rPr lang="en-US" sz="4000" dirty="0" smtClean="0"/>
              <a:t> </a:t>
            </a:r>
            <a:r>
              <a:rPr lang="en-US" sz="4000" dirty="0" err="1" smtClean="0"/>
              <a:t>candidats</a:t>
            </a:r>
            <a:endParaRPr lang="en-US" sz="4000" dirty="0"/>
          </a:p>
        </p:txBody>
      </p:sp>
      <p:pic>
        <p:nvPicPr>
          <p:cNvPr id="6" name="Content Placeholder 5" descr="Untitled.tif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2" r="-2043"/>
          <a:stretch>
            <a:fillRect/>
          </a:stretch>
        </p:blipFill>
        <p:spPr>
          <a:xfrm>
            <a:off x="872490" y="1326668"/>
            <a:ext cx="4503420" cy="4525963"/>
          </a:xfrm>
          <a:ln>
            <a:solidFill>
              <a:srgbClr val="7030A0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F20C-0B9E-CF47-81FA-1012EDB8935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 descr="Untitled2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225" y="1063754"/>
            <a:ext cx="3599987" cy="4979988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0" y="6020594"/>
            <a:ext cx="3722551" cy="7963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err="1" smtClean="0"/>
              <a:t>Frantzi</a:t>
            </a:r>
            <a:r>
              <a:rPr lang="en-GB" sz="1400" dirty="0" smtClean="0"/>
              <a:t>, K., Ananiadou, S. &amp; H. </a:t>
            </a:r>
            <a:r>
              <a:rPr lang="en-GB" sz="1400" dirty="0" err="1" smtClean="0"/>
              <a:t>Mima</a:t>
            </a:r>
            <a:r>
              <a:rPr lang="en-GB" sz="1400" dirty="0" smtClean="0"/>
              <a:t> (2000) </a:t>
            </a:r>
            <a:r>
              <a:rPr lang="en-GB" sz="1400" i="1" dirty="0" smtClean="0"/>
              <a:t>Automatic </a:t>
            </a:r>
            <a:r>
              <a:rPr lang="en-GB" sz="1400" i="1" dirty="0" smtClean="0"/>
              <a:t>recognition </a:t>
            </a:r>
            <a:r>
              <a:rPr lang="en-GB" sz="1400" i="1" dirty="0" smtClean="0"/>
              <a:t>of multi-word </a:t>
            </a:r>
            <a:r>
              <a:rPr lang="en-GB" sz="1400" i="1" dirty="0" smtClean="0"/>
              <a:t>terms</a:t>
            </a:r>
            <a:r>
              <a:rPr lang="en-GB" sz="1400" dirty="0" smtClean="0"/>
              <a:t>. IJDL, 3(2)</a:t>
            </a:r>
            <a:endParaRPr lang="en-GB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722551" y="6259810"/>
            <a:ext cx="446789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www.nactem.ac.uk</a:t>
            </a:r>
            <a:r>
              <a:rPr lang="en-US" dirty="0"/>
              <a:t>/software/</a:t>
            </a:r>
            <a:r>
              <a:rPr lang="en-US" dirty="0" err="1"/>
              <a:t>termine</a:t>
            </a:r>
            <a:r>
              <a:rPr lang="en-US" dirty="0"/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1835541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846"/>
            <a:ext cx="8229600" cy="718883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Reproduction de </a:t>
            </a:r>
            <a:r>
              <a:rPr lang="en-US" sz="2800" dirty="0" err="1" smtClean="0"/>
              <a:t>découverte</a:t>
            </a:r>
            <a:r>
              <a:rPr lang="en-US" sz="2800" dirty="0" smtClean="0"/>
              <a:t> – </a:t>
            </a:r>
            <a:r>
              <a:rPr lang="en-US" sz="2800" dirty="0" err="1" smtClean="0"/>
              <a:t>signalé</a:t>
            </a:r>
            <a:r>
              <a:rPr lang="en-US" sz="2800" dirty="0" smtClean="0"/>
              <a:t> 11/2011 en </a:t>
            </a:r>
            <a:r>
              <a:rPr lang="en-US" sz="2800" i="1" dirty="0" smtClean="0"/>
              <a:t>Nature Medicine </a:t>
            </a:r>
            <a:r>
              <a:rPr lang="en-US" sz="2800" dirty="0"/>
              <a:t>–</a:t>
            </a:r>
            <a:r>
              <a:rPr lang="en-US" sz="2800" i="1" dirty="0" smtClean="0"/>
              <a:t> </a:t>
            </a:r>
            <a:r>
              <a:rPr lang="en-US" sz="2800" dirty="0" smtClean="0"/>
              <a:t>avec FACTA+  </a:t>
            </a:r>
            <a:r>
              <a:rPr lang="en-US" sz="2800" dirty="0" err="1" smtClean="0"/>
              <a:t>lancé</a:t>
            </a:r>
            <a:r>
              <a:rPr lang="en-US" sz="2800" dirty="0" smtClean="0"/>
              <a:t> </a:t>
            </a:r>
            <a:r>
              <a:rPr lang="en-US" sz="2800" dirty="0" err="1" smtClean="0"/>
              <a:t>sur</a:t>
            </a:r>
            <a:r>
              <a:rPr lang="en-US" sz="2800" dirty="0" smtClean="0"/>
              <a:t> MEDLINE </a:t>
            </a:r>
            <a:r>
              <a:rPr lang="en-US" sz="2800" b="1" dirty="0" smtClean="0"/>
              <a:t>2009</a:t>
            </a:r>
            <a:r>
              <a:rPr lang="en-US" sz="2800" b="1" i="1" dirty="0" smtClean="0"/>
              <a:t> </a:t>
            </a:r>
            <a:endParaRPr lang="en-US" sz="2800" b="1" i="1" dirty="0"/>
          </a:p>
        </p:txBody>
      </p:sp>
      <p:pic>
        <p:nvPicPr>
          <p:cNvPr id="3" name="Picture 2" descr="FV1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3521"/>
            <a:ext cx="9144000" cy="58003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23981" y="3777739"/>
            <a:ext cx="3481016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Info=</a:t>
            </a:r>
            <a:r>
              <a:rPr lang="en-US" sz="2800" dirty="0" err="1" smtClean="0"/>
              <a:t>degré</a:t>
            </a:r>
            <a:r>
              <a:rPr lang="en-US" sz="2800" dirty="0" smtClean="0"/>
              <a:t> de surprise</a:t>
            </a:r>
            <a:endParaRPr lang="en-US" sz="2800" dirty="0"/>
          </a:p>
        </p:txBody>
      </p:sp>
      <p:sp>
        <p:nvSpPr>
          <p:cNvPr id="5" name="Oval 4"/>
          <p:cNvSpPr/>
          <p:nvPr/>
        </p:nvSpPr>
        <p:spPr>
          <a:xfrm>
            <a:off x="0" y="1800032"/>
            <a:ext cx="616484" cy="394528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00566" y="2009894"/>
            <a:ext cx="3890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http://</a:t>
            </a:r>
            <a:r>
              <a:rPr lang="en-US" sz="1600" dirty="0" err="1" smtClean="0">
                <a:latin typeface="Arial"/>
                <a:cs typeface="Arial"/>
              </a:rPr>
              <a:t>www.nactem.ac.uk</a:t>
            </a:r>
            <a:r>
              <a:rPr lang="en-US" sz="1600" dirty="0" smtClean="0">
                <a:latin typeface="Arial"/>
                <a:cs typeface="Arial"/>
              </a:rPr>
              <a:t>/facta-visualizer/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5418" y="5293629"/>
            <a:ext cx="3956094" cy="923330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SGK1 </a:t>
            </a:r>
            <a:r>
              <a:rPr lang="en-US" b="1" dirty="0" err="1" smtClean="0">
                <a:latin typeface="Arial"/>
                <a:cs typeface="Arial"/>
              </a:rPr>
              <a:t>gène</a:t>
            </a:r>
            <a:r>
              <a:rPr lang="en-US" b="1" dirty="0" smtClean="0">
                <a:latin typeface="Arial"/>
                <a:cs typeface="Arial"/>
              </a:rPr>
              <a:t>, enzyme et </a:t>
            </a:r>
            <a:r>
              <a:rPr lang="en-US" b="1" dirty="0" err="1" smtClean="0">
                <a:latin typeface="Arial"/>
                <a:cs typeface="Arial"/>
              </a:rPr>
              <a:t>symptôme</a:t>
            </a:r>
            <a:r>
              <a:rPr lang="en-US" b="1" dirty="0" smtClean="0">
                <a:latin typeface="Arial"/>
                <a:cs typeface="Arial"/>
              </a:rPr>
              <a:t>: </a:t>
            </a:r>
          </a:p>
          <a:p>
            <a:r>
              <a:rPr lang="en-US" b="1" dirty="0">
                <a:latin typeface="Arial"/>
                <a:cs typeface="Arial"/>
              </a:rPr>
              <a:t>e</a:t>
            </a:r>
            <a:r>
              <a:rPr lang="en-US" b="1" dirty="0" smtClean="0">
                <a:latin typeface="Arial"/>
                <a:cs typeface="Arial"/>
              </a:rPr>
              <a:t>nzyme </a:t>
            </a:r>
            <a:r>
              <a:rPr lang="en-US" b="1" dirty="0" err="1" smtClean="0">
                <a:latin typeface="Arial"/>
                <a:cs typeface="Arial"/>
              </a:rPr>
              <a:t>niveau</a:t>
            </a:r>
            <a:r>
              <a:rPr lang="en-US" b="1" dirty="0" smtClean="0">
                <a:latin typeface="Arial"/>
                <a:cs typeface="Arial"/>
              </a:rPr>
              <a:t> haut = infertile</a:t>
            </a:r>
          </a:p>
          <a:p>
            <a:r>
              <a:rPr lang="en-US" b="1" dirty="0" err="1">
                <a:latin typeface="Arial"/>
                <a:cs typeface="Arial"/>
              </a:rPr>
              <a:t>n</a:t>
            </a:r>
            <a:r>
              <a:rPr lang="en-US" b="1" dirty="0" err="1" smtClean="0">
                <a:latin typeface="Arial"/>
                <a:cs typeface="Arial"/>
              </a:rPr>
              <a:t>iveau</a:t>
            </a:r>
            <a:r>
              <a:rPr lang="en-US" b="1" dirty="0" smtClean="0">
                <a:latin typeface="Arial"/>
                <a:cs typeface="Arial"/>
              </a:rPr>
              <a:t> bas = </a:t>
            </a:r>
            <a:r>
              <a:rPr lang="en-US" b="1" dirty="0" err="1" smtClean="0">
                <a:latin typeface="Arial"/>
                <a:cs typeface="Arial"/>
              </a:rPr>
              <a:t>fausse</a:t>
            </a:r>
            <a:r>
              <a:rPr lang="en-US" b="1" dirty="0" smtClean="0">
                <a:latin typeface="Arial"/>
                <a:cs typeface="Arial"/>
              </a:rPr>
              <a:t> </a:t>
            </a:r>
            <a:r>
              <a:rPr lang="en-US" b="1" dirty="0" err="1" smtClean="0">
                <a:latin typeface="Arial"/>
                <a:cs typeface="Arial"/>
              </a:rPr>
              <a:t>couche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8050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 retard de 10 </a:t>
            </a:r>
            <a:r>
              <a:rPr lang="en-US" dirty="0" err="1"/>
              <a:t>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L’association</a:t>
            </a:r>
            <a:r>
              <a:rPr lang="en-US" dirty="0" smtClean="0"/>
              <a:t> </a:t>
            </a:r>
            <a:r>
              <a:rPr lang="en-US" dirty="0" err="1" smtClean="0"/>
              <a:t>inf</a:t>
            </a:r>
            <a:r>
              <a:rPr lang="en-US" dirty="0" err="1" smtClean="0"/>
              <a:t>érée</a:t>
            </a:r>
            <a:r>
              <a:rPr lang="en-US" dirty="0" smtClean="0"/>
              <a:t> </a:t>
            </a:r>
            <a:r>
              <a:rPr lang="en-US" dirty="0" smtClean="0"/>
              <a:t>“SGK1 </a:t>
            </a:r>
            <a:r>
              <a:rPr lang="en-US" dirty="0" smtClean="0">
                <a:sym typeface="Wingdings"/>
              </a:rPr>
              <a:t>– incapable de </a:t>
            </a:r>
            <a:r>
              <a:rPr lang="en-US" dirty="0" err="1" smtClean="0">
                <a:sym typeface="Wingdings"/>
              </a:rPr>
              <a:t>tomber</a:t>
            </a:r>
            <a:r>
              <a:rPr lang="en-US" dirty="0" smtClean="0">
                <a:sym typeface="Wingdings"/>
              </a:rPr>
              <a:t> enceinte” </a:t>
            </a:r>
            <a:r>
              <a:rPr lang="en-US" dirty="0" err="1" smtClean="0">
                <a:sym typeface="Wingdings"/>
              </a:rPr>
              <a:t>était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cachée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dans</a:t>
            </a:r>
            <a:r>
              <a:rPr lang="en-US" dirty="0" smtClean="0">
                <a:sym typeface="Wingdings"/>
              </a:rPr>
              <a:t> la </a:t>
            </a:r>
            <a:r>
              <a:rPr lang="en-US" dirty="0" err="1" smtClean="0">
                <a:sym typeface="Wingdings"/>
              </a:rPr>
              <a:t>littérature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bien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avant</a:t>
            </a:r>
            <a:r>
              <a:rPr lang="en-US" dirty="0" smtClean="0">
                <a:sym typeface="Wingdings"/>
              </a:rPr>
              <a:t> la </a:t>
            </a:r>
            <a:r>
              <a:rPr lang="en-US" dirty="0" err="1" smtClean="0">
                <a:sym typeface="Wingdings"/>
              </a:rPr>
              <a:t>découverte</a:t>
            </a:r>
            <a:r>
              <a:rPr lang="en-US" dirty="0" smtClean="0">
                <a:sym typeface="Wingdings"/>
              </a:rPr>
              <a:t> en </a:t>
            </a:r>
            <a:r>
              <a:rPr lang="en-US" dirty="0" err="1" smtClean="0">
                <a:sym typeface="Wingdings"/>
              </a:rPr>
              <a:t>labo</a:t>
            </a:r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On </a:t>
            </a:r>
            <a:r>
              <a:rPr lang="en-US" dirty="0" err="1" smtClean="0">
                <a:sym typeface="Wingdings"/>
              </a:rPr>
              <a:t>constate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souvent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qu’une</a:t>
            </a:r>
            <a:r>
              <a:rPr lang="en-US" dirty="0" smtClean="0">
                <a:sym typeface="Wingdings"/>
              </a:rPr>
              <a:t> association </a:t>
            </a:r>
            <a:r>
              <a:rPr lang="en-US" dirty="0" err="1" smtClean="0">
                <a:sym typeface="Wingdings"/>
              </a:rPr>
              <a:t>découverte</a:t>
            </a:r>
            <a:r>
              <a:rPr lang="en-US" dirty="0" smtClean="0">
                <a:sym typeface="Wingdings"/>
              </a:rPr>
              <a:t> en </a:t>
            </a:r>
            <a:r>
              <a:rPr lang="en-US" dirty="0" err="1" smtClean="0">
                <a:sym typeface="Wingdings"/>
              </a:rPr>
              <a:t>labo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aurait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pu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être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dégagée</a:t>
            </a:r>
            <a:r>
              <a:rPr lang="en-US" dirty="0" smtClean="0">
                <a:sym typeface="Wingdings"/>
              </a:rPr>
              <a:t> de la </a:t>
            </a:r>
            <a:r>
              <a:rPr lang="en-US" dirty="0" err="1" smtClean="0">
                <a:sym typeface="Wingdings"/>
              </a:rPr>
              <a:t>littérature</a:t>
            </a:r>
            <a:r>
              <a:rPr lang="en-US" dirty="0" smtClean="0">
                <a:sym typeface="Wingdings"/>
              </a:rPr>
              <a:t> ~10 </a:t>
            </a:r>
            <a:r>
              <a:rPr lang="en-US" dirty="0" err="1" smtClean="0">
                <a:sym typeface="Wingdings"/>
              </a:rPr>
              <a:t>ans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auparavant</a:t>
            </a:r>
            <a:r>
              <a:rPr lang="en-US" dirty="0" smtClean="0">
                <a:sym typeface="Wingdings"/>
              </a:rPr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229F-A72C-384A-BDE5-8BC23DC6DC8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43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252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Quelques</a:t>
            </a:r>
            <a:r>
              <a:rPr lang="en-US" dirty="0" smtClean="0"/>
              <a:t> </a:t>
            </a:r>
            <a:r>
              <a:rPr lang="en-US" dirty="0" err="1" smtClean="0"/>
              <a:t>problèmes</a:t>
            </a:r>
            <a:r>
              <a:rPr lang="en-US" dirty="0" smtClean="0"/>
              <a:t> </a:t>
            </a:r>
            <a:r>
              <a:rPr lang="en-US" dirty="0" err="1" smtClean="0"/>
              <a:t>rencont</a:t>
            </a:r>
            <a:r>
              <a:rPr lang="en-US" dirty="0" err="1" smtClean="0"/>
              <a:t>r</a:t>
            </a:r>
            <a:r>
              <a:rPr lang="en-US" dirty="0" err="1" smtClean="0"/>
              <a:t>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8568"/>
            <a:ext cx="8229600" cy="5017596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Mise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jour sous un régime “se </a:t>
            </a:r>
            <a:r>
              <a:rPr lang="en-US" dirty="0" err="1" smtClean="0"/>
              <a:t>soutenir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Les “clients” </a:t>
            </a:r>
            <a:r>
              <a:rPr lang="en-US" dirty="0" err="1" smtClean="0"/>
              <a:t>principaux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chercheurs</a:t>
            </a:r>
            <a:r>
              <a:rPr lang="en-US" dirty="0" smtClean="0"/>
              <a:t>)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smtClean="0"/>
              <a:t>sans un </a:t>
            </a:r>
            <a:r>
              <a:rPr lang="en-US" dirty="0" err="1" smtClean="0"/>
              <a:t>sou</a:t>
            </a:r>
            <a:r>
              <a:rPr lang="is-IS" dirty="0" smtClean="0"/>
              <a:t>…</a:t>
            </a:r>
            <a:endParaRPr lang="en-US" dirty="0" smtClean="0"/>
          </a:p>
          <a:p>
            <a:r>
              <a:rPr lang="en-US" dirty="0" err="1" smtClean="0"/>
              <a:t>Jusqu’en</a:t>
            </a:r>
            <a:r>
              <a:rPr lang="en-US" dirty="0" smtClean="0"/>
              <a:t> 2014: </a:t>
            </a:r>
            <a:r>
              <a:rPr lang="en-US" dirty="0" err="1" smtClean="0"/>
              <a:t>contraint</a:t>
            </a:r>
            <a:r>
              <a:rPr lang="en-US" dirty="0" smtClean="0"/>
              <a:t> par </a:t>
            </a:r>
            <a:r>
              <a:rPr lang="en-US" dirty="0" err="1" smtClean="0"/>
              <a:t>droit</a:t>
            </a:r>
            <a:r>
              <a:rPr lang="en-US" dirty="0" smtClean="0"/>
              <a:t> </a:t>
            </a:r>
            <a:r>
              <a:rPr lang="en-US" dirty="0" err="1" smtClean="0"/>
              <a:t>d’auteur</a:t>
            </a:r>
            <a:r>
              <a:rPr lang="en-US" dirty="0" smtClean="0"/>
              <a:t>/</a:t>
            </a:r>
            <a:r>
              <a:rPr lang="en-US" dirty="0" err="1" smtClean="0"/>
              <a:t>licences</a:t>
            </a:r>
            <a:r>
              <a:rPr lang="en-US" dirty="0" smtClean="0"/>
              <a:t> (</a:t>
            </a:r>
            <a:r>
              <a:rPr lang="en-US" dirty="0" err="1" smtClean="0"/>
              <a:t>accès</a:t>
            </a:r>
            <a:r>
              <a:rPr lang="en-US" dirty="0" smtClean="0"/>
              <a:t> au </a:t>
            </a:r>
            <a:r>
              <a:rPr lang="en-US" dirty="0" err="1" smtClean="0"/>
              <a:t>contenu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Recrutement</a:t>
            </a:r>
            <a:r>
              <a:rPr lang="en-US" dirty="0" smtClean="0"/>
              <a:t> de personnel sous le régime </a:t>
            </a:r>
            <a:r>
              <a:rPr lang="en-US" dirty="0" smtClean="0"/>
              <a:t>GB </a:t>
            </a:r>
            <a:r>
              <a:rPr lang="en-US" dirty="0" err="1" smtClean="0"/>
              <a:t>d’emplois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court </a:t>
            </a:r>
            <a:r>
              <a:rPr lang="en-US" dirty="0" err="1" smtClean="0"/>
              <a:t>terme</a:t>
            </a:r>
            <a:endParaRPr lang="en-US" dirty="0" smtClean="0"/>
          </a:p>
          <a:p>
            <a:r>
              <a:rPr lang="en-US" dirty="0" smtClean="0"/>
              <a:t>Un (le) </a:t>
            </a:r>
            <a:r>
              <a:rPr lang="en-US" dirty="0" err="1" smtClean="0"/>
              <a:t>centre</a:t>
            </a:r>
            <a:r>
              <a:rPr lang="en-US" dirty="0" smtClean="0"/>
              <a:t> national </a:t>
            </a:r>
            <a:r>
              <a:rPr lang="en-US" dirty="0" err="1" smtClean="0"/>
              <a:t>est</a:t>
            </a:r>
            <a:r>
              <a:rPr lang="en-US" dirty="0" smtClean="0"/>
              <a:t> un </a:t>
            </a:r>
            <a:r>
              <a:rPr lang="en-US" dirty="0" err="1" smtClean="0"/>
              <a:t>centre</a:t>
            </a:r>
            <a:r>
              <a:rPr lang="en-US" dirty="0" smtClean="0"/>
              <a:t> international (clients </a:t>
            </a:r>
            <a:r>
              <a:rPr lang="en-US" dirty="0" err="1" smtClean="0"/>
              <a:t>internationaux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demande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éle</a:t>
            </a:r>
            <a:r>
              <a:rPr lang="en-US" dirty="0" err="1" smtClean="0">
                <a:sym typeface="Wingdings"/>
              </a:rPr>
              <a:t>vée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Comment </a:t>
            </a:r>
            <a:r>
              <a:rPr lang="en-US" dirty="0" err="1" smtClean="0"/>
              <a:t>manier</a:t>
            </a:r>
            <a:r>
              <a:rPr lang="en-US" dirty="0" smtClean="0"/>
              <a:t> les </a:t>
            </a:r>
            <a:r>
              <a:rPr lang="en-US" dirty="0" err="1" smtClean="0"/>
              <a:t>espérances</a:t>
            </a:r>
            <a:r>
              <a:rPr lang="en-US" dirty="0" smtClean="0"/>
              <a:t> des </a:t>
            </a:r>
            <a:r>
              <a:rPr lang="en-US" dirty="0" err="1" smtClean="0"/>
              <a:t>utilisateurs</a:t>
            </a:r>
            <a:r>
              <a:rPr lang="en-US" dirty="0" smtClean="0"/>
              <a:t> (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l’on</a:t>
            </a:r>
            <a:r>
              <a:rPr lang="en-US" dirty="0" smtClean="0"/>
              <a:t> </a:t>
            </a:r>
            <a:r>
              <a:rPr lang="en-US" dirty="0" err="1" smtClean="0"/>
              <a:t>croit</a:t>
            </a:r>
            <a:r>
              <a:rPr lang="en-US" dirty="0" smtClean="0"/>
              <a:t> </a:t>
            </a:r>
            <a:r>
              <a:rPr lang="en-US" dirty="0" err="1" smtClean="0"/>
              <a:t>difficile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smtClean="0"/>
              <a:t>facile pour nous, </a:t>
            </a:r>
            <a:r>
              <a:rPr lang="en-US" dirty="0" smtClean="0"/>
              <a:t>et v.v.; </a:t>
            </a:r>
            <a:r>
              <a:rPr lang="en-US" dirty="0" err="1" smtClean="0"/>
              <a:t>demande</a:t>
            </a:r>
            <a:r>
              <a:rPr lang="en-US" dirty="0" smtClean="0"/>
              <a:t> d’être “</a:t>
            </a:r>
            <a:r>
              <a:rPr lang="en-US" dirty="0" smtClean="0"/>
              <a:t>exact </a:t>
            </a:r>
            <a:r>
              <a:rPr lang="en-US" dirty="0" err="1" smtClean="0"/>
              <a:t>à</a:t>
            </a:r>
            <a:r>
              <a:rPr lang="en-US" dirty="0" smtClean="0"/>
              <a:t> 100%”)</a:t>
            </a:r>
          </a:p>
          <a:p>
            <a:r>
              <a:rPr lang="en-US" dirty="0" err="1" smtClean="0"/>
              <a:t>Concours</a:t>
            </a:r>
            <a:r>
              <a:rPr lang="en-US" dirty="0" smtClean="0"/>
              <a:t> pour </a:t>
            </a:r>
            <a:r>
              <a:rPr lang="en-US" dirty="0" err="1" smtClean="0"/>
              <a:t>gagner</a:t>
            </a:r>
            <a:r>
              <a:rPr lang="en-US" dirty="0" smtClean="0"/>
              <a:t> le </a:t>
            </a:r>
            <a:r>
              <a:rPr lang="en-US" dirty="0" err="1" smtClean="0"/>
              <a:t>centre</a:t>
            </a:r>
            <a:r>
              <a:rPr lang="en-US" dirty="0" smtClean="0"/>
              <a:t> (</a:t>
            </a:r>
            <a:r>
              <a:rPr lang="en-US" dirty="0" err="1" smtClean="0"/>
              <a:t>rivalités</a:t>
            </a:r>
            <a:r>
              <a:rPr lang="en-US" dirty="0" smtClean="0"/>
              <a:t>, scissions)</a:t>
            </a:r>
          </a:p>
          <a:p>
            <a:pPr lvl="1"/>
            <a:r>
              <a:rPr lang="en-US" dirty="0" err="1" smtClean="0"/>
              <a:t>Eviter</a:t>
            </a:r>
            <a:r>
              <a:rPr lang="en-US" dirty="0"/>
              <a:t> </a:t>
            </a:r>
            <a:r>
              <a:rPr lang="en-US" dirty="0" smtClean="0"/>
              <a:t>les </a:t>
            </a:r>
            <a:r>
              <a:rPr lang="en-US" dirty="0" err="1" smtClean="0"/>
              <a:t>concours</a:t>
            </a:r>
            <a:r>
              <a:rPr lang="en-US" dirty="0" smtClean="0"/>
              <a:t>, </a:t>
            </a:r>
            <a:r>
              <a:rPr lang="en-US" dirty="0" err="1" smtClean="0"/>
              <a:t>rassembler</a:t>
            </a:r>
            <a:r>
              <a:rPr lang="en-US" dirty="0" smtClean="0"/>
              <a:t> les </a:t>
            </a:r>
            <a:r>
              <a:rPr lang="en-US" dirty="0" err="1" smtClean="0"/>
              <a:t>équipes</a:t>
            </a:r>
            <a:r>
              <a:rPr lang="en-US" dirty="0" smtClean="0"/>
              <a:t>!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229F-A72C-384A-BDE5-8BC23DC6DC8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541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Réussites</a:t>
            </a:r>
            <a:r>
              <a:rPr lang="en-US" dirty="0" smtClean="0"/>
              <a:t>: </a:t>
            </a:r>
            <a:r>
              <a:rPr lang="en-US" dirty="0" err="1" smtClean="0"/>
              <a:t>équipe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US" dirty="0" smtClean="0"/>
              <a:t>Mélange de </a:t>
            </a:r>
            <a:r>
              <a:rPr lang="en-US" dirty="0" err="1" smtClean="0"/>
              <a:t>compétences</a:t>
            </a:r>
            <a:endParaRPr lang="en-US" dirty="0"/>
          </a:p>
          <a:p>
            <a:pPr lvl="1"/>
            <a:r>
              <a:rPr lang="en-US" dirty="0" err="1" smtClean="0"/>
              <a:t>Linguistique</a:t>
            </a:r>
            <a:r>
              <a:rPr lang="en-US" dirty="0" smtClean="0"/>
              <a:t> </a:t>
            </a:r>
            <a:r>
              <a:rPr lang="en-US" dirty="0" err="1" smtClean="0"/>
              <a:t>informatique</a:t>
            </a:r>
            <a:r>
              <a:rPr lang="en-US" dirty="0" smtClean="0"/>
              <a:t>, </a:t>
            </a:r>
            <a:r>
              <a:rPr lang="en-US" dirty="0" err="1" smtClean="0"/>
              <a:t>apprentissage</a:t>
            </a:r>
            <a:r>
              <a:rPr lang="en-US" dirty="0" smtClean="0"/>
              <a:t> par machine, RI, </a:t>
            </a:r>
            <a:r>
              <a:rPr lang="en-US" dirty="0" err="1" smtClean="0"/>
              <a:t>analyse</a:t>
            </a:r>
            <a:r>
              <a:rPr lang="en-US" dirty="0" smtClean="0"/>
              <a:t> </a:t>
            </a:r>
            <a:r>
              <a:rPr lang="en-US" dirty="0" err="1" smtClean="0"/>
              <a:t>visuelle</a:t>
            </a:r>
            <a:r>
              <a:rPr lang="en-US" dirty="0" smtClean="0"/>
              <a:t>, </a:t>
            </a:r>
            <a:r>
              <a:rPr lang="en-US" dirty="0" err="1" smtClean="0"/>
              <a:t>terminologie</a:t>
            </a:r>
            <a:r>
              <a:rPr lang="en-US" dirty="0" smtClean="0"/>
              <a:t>, </a:t>
            </a:r>
            <a:r>
              <a:rPr lang="en-US" dirty="0" err="1" smtClean="0"/>
              <a:t>génie</a:t>
            </a:r>
            <a:r>
              <a:rPr lang="en-US" dirty="0" smtClean="0"/>
              <a:t> </a:t>
            </a:r>
            <a:r>
              <a:rPr lang="en-US" dirty="0" err="1" smtClean="0"/>
              <a:t>informatique</a:t>
            </a:r>
            <a:r>
              <a:rPr lang="en-US" dirty="0" smtClean="0"/>
              <a:t>, </a:t>
            </a:r>
            <a:r>
              <a:rPr lang="en-US" dirty="0" err="1" smtClean="0"/>
              <a:t>traduction</a:t>
            </a:r>
            <a:r>
              <a:rPr lang="en-US" dirty="0" smtClean="0"/>
              <a:t> </a:t>
            </a:r>
            <a:r>
              <a:rPr lang="en-US" dirty="0" err="1" smtClean="0"/>
              <a:t>automatique</a:t>
            </a:r>
            <a:endParaRPr lang="en-US" dirty="0" smtClean="0"/>
          </a:p>
          <a:p>
            <a:pPr lvl="1"/>
            <a:r>
              <a:rPr lang="en-US" dirty="0" smtClean="0"/>
              <a:t>Formation en sciences </a:t>
            </a:r>
            <a:r>
              <a:rPr lang="en-US" dirty="0" err="1" smtClean="0"/>
              <a:t>humaines</a:t>
            </a:r>
            <a:r>
              <a:rPr lang="en-US" dirty="0" smtClean="0"/>
              <a:t>, en </a:t>
            </a:r>
            <a:r>
              <a:rPr lang="en-US" dirty="0" err="1" smtClean="0"/>
              <a:t>informatique</a:t>
            </a:r>
            <a:r>
              <a:rPr lang="en-US" dirty="0" smtClean="0"/>
              <a:t>, en </a:t>
            </a:r>
            <a:r>
              <a:rPr lang="en-US" dirty="0" err="1" smtClean="0"/>
              <a:t>bioinformatique</a:t>
            </a:r>
            <a:endParaRPr lang="en-US" dirty="0" smtClean="0"/>
          </a:p>
          <a:p>
            <a:r>
              <a:rPr lang="en-US" dirty="0" err="1" smtClean="0"/>
              <a:t>Enchâssée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un </a:t>
            </a:r>
            <a:r>
              <a:rPr lang="en-US" dirty="0" err="1" smtClean="0"/>
              <a:t>institut</a:t>
            </a:r>
            <a:r>
              <a:rPr lang="en-US" dirty="0" smtClean="0"/>
              <a:t> </a:t>
            </a:r>
            <a:r>
              <a:rPr lang="en-US" dirty="0" err="1" smtClean="0"/>
              <a:t>transdisciplinaire</a:t>
            </a:r>
            <a:endParaRPr lang="en-US" dirty="0" smtClean="0"/>
          </a:p>
          <a:p>
            <a:pPr lvl="1"/>
            <a:r>
              <a:rPr lang="en-US" dirty="0" err="1" smtClean="0"/>
              <a:t>Coopération</a:t>
            </a:r>
            <a:r>
              <a:rPr lang="en-US" dirty="0" smtClean="0"/>
              <a:t> </a:t>
            </a:r>
            <a:r>
              <a:rPr lang="en-US" dirty="0" err="1" smtClean="0"/>
              <a:t>étroite</a:t>
            </a:r>
            <a:r>
              <a:rPr lang="en-US" dirty="0" smtClean="0"/>
              <a:t> avec </a:t>
            </a:r>
            <a:r>
              <a:rPr lang="en-US" dirty="0" err="1" smtClean="0"/>
              <a:t>spécialistes</a:t>
            </a:r>
            <a:r>
              <a:rPr lang="en-US" dirty="0" smtClean="0"/>
              <a:t> de </a:t>
            </a:r>
            <a:r>
              <a:rPr lang="en-US" dirty="0" err="1" smtClean="0"/>
              <a:t>domaines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229F-A72C-384A-BDE5-8BC23DC6DC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83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 et </a:t>
            </a:r>
            <a:r>
              <a:rPr lang="en-US" dirty="0" err="1" smtClean="0"/>
              <a:t>interopérabilité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FdT</a:t>
            </a:r>
            <a:r>
              <a:rPr lang="en-US" dirty="0"/>
              <a:t> </a:t>
            </a:r>
            <a:r>
              <a:rPr lang="en-US" dirty="0" err="1" smtClean="0"/>
              <a:t>n’est</a:t>
            </a:r>
            <a:r>
              <a:rPr lang="en-US" dirty="0" smtClean="0"/>
              <a:t> pas </a:t>
            </a:r>
            <a:r>
              <a:rPr lang="en-US" dirty="0" err="1" smtClean="0"/>
              <a:t>monolithique</a:t>
            </a:r>
            <a:endParaRPr lang="en-US" dirty="0" smtClean="0"/>
          </a:p>
          <a:p>
            <a:pPr lvl="1"/>
            <a:r>
              <a:rPr lang="en-US" dirty="0" err="1" smtClean="0"/>
              <a:t>Plusieurs</a:t>
            </a:r>
            <a:r>
              <a:rPr lang="en-US" dirty="0" smtClean="0"/>
              <a:t> </a:t>
            </a:r>
            <a:r>
              <a:rPr lang="en-US" dirty="0" err="1" smtClean="0"/>
              <a:t>niveaux</a:t>
            </a:r>
            <a:r>
              <a:rPr lang="en-US" dirty="0" smtClean="0"/>
              <a:t> </a:t>
            </a:r>
            <a:r>
              <a:rPr lang="en-US" dirty="0" err="1" smtClean="0"/>
              <a:t>d’analyses</a:t>
            </a:r>
            <a:endParaRPr lang="en-US" dirty="0" smtClean="0"/>
          </a:p>
          <a:p>
            <a:pPr lvl="1"/>
            <a:r>
              <a:rPr lang="en-US" dirty="0" err="1" smtClean="0"/>
              <a:t>Plusieurs</a:t>
            </a:r>
            <a:r>
              <a:rPr lang="en-US" dirty="0" smtClean="0"/>
              <a:t> </a:t>
            </a:r>
            <a:r>
              <a:rPr lang="en-US" dirty="0" err="1" smtClean="0"/>
              <a:t>outils</a:t>
            </a:r>
            <a:r>
              <a:rPr lang="en-US" dirty="0" smtClean="0"/>
              <a:t> et </a:t>
            </a:r>
            <a:r>
              <a:rPr lang="en-US" dirty="0" err="1" smtClean="0"/>
              <a:t>ressources</a:t>
            </a:r>
            <a:endParaRPr lang="en-US" dirty="0" smtClean="0"/>
          </a:p>
          <a:p>
            <a:pPr lvl="2"/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chaque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daptation </a:t>
            </a:r>
            <a:r>
              <a:rPr lang="en-US" dirty="0" err="1" smtClean="0"/>
              <a:t>selon</a:t>
            </a:r>
            <a:r>
              <a:rPr lang="en-US" dirty="0" smtClean="0"/>
              <a:t> </a:t>
            </a:r>
            <a:r>
              <a:rPr lang="en-US" dirty="0" err="1" smtClean="0"/>
              <a:t>besoins</a:t>
            </a:r>
            <a:r>
              <a:rPr lang="en-US" dirty="0" smtClean="0"/>
              <a:t>, </a:t>
            </a:r>
            <a:r>
              <a:rPr lang="en-US" dirty="0" err="1" smtClean="0"/>
              <a:t>domaine</a:t>
            </a:r>
            <a:r>
              <a:rPr lang="en-US" dirty="0" smtClean="0"/>
              <a:t>, question de </a:t>
            </a:r>
            <a:r>
              <a:rPr lang="en-US" dirty="0" err="1" smtClean="0"/>
              <a:t>recherche</a:t>
            </a:r>
            <a:r>
              <a:rPr lang="en-US" dirty="0" smtClean="0"/>
              <a:t>, type de </a:t>
            </a:r>
            <a:r>
              <a:rPr lang="en-US" dirty="0" err="1" smtClean="0"/>
              <a:t>textes</a:t>
            </a:r>
            <a:r>
              <a:rPr lang="en-US" dirty="0" smtClean="0"/>
              <a:t>, </a:t>
            </a:r>
            <a:r>
              <a:rPr lang="is-IS" dirty="0" smtClean="0"/>
              <a:t>…</a:t>
            </a:r>
          </a:p>
          <a:p>
            <a:r>
              <a:rPr lang="is-IS" dirty="0" smtClean="0"/>
              <a:t>Comment assurer l’interopérabilité de composantes individuelles, d’infrastructures?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229F-A72C-384A-BDE5-8BC23DC6DC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85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74E2-EC50-E942-B849-18BBF58BDC5C}" type="slidenum">
              <a:rPr lang="en-US" smtClean="0"/>
              <a:t>16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047746" y="1826418"/>
            <a:ext cx="7918829" cy="4156882"/>
            <a:chOff x="1047750" y="2607731"/>
            <a:chExt cx="7639051" cy="3583519"/>
          </a:xfrm>
        </p:grpSpPr>
        <p:sp>
          <p:nvSpPr>
            <p:cNvPr id="7" name="Rectangle 6"/>
            <p:cNvSpPr/>
            <p:nvPr/>
          </p:nvSpPr>
          <p:spPr>
            <a:xfrm>
              <a:off x="1047750" y="5598583"/>
              <a:ext cx="7639050" cy="59266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344346" y="4988982"/>
              <a:ext cx="6332178" cy="59266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620523" y="4396315"/>
              <a:ext cx="5066277" cy="59266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66072" y="3803648"/>
              <a:ext cx="3820728" cy="59266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62669" y="3210981"/>
              <a:ext cx="2524132" cy="59266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021267" y="2607731"/>
              <a:ext cx="1665534" cy="59266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28085" y="5717941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Mots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492250" y="4850411"/>
            <a:ext cx="882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Termes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683702" y="4101587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Entités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866154" y="3413273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Relations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916442" y="2779490"/>
            <a:ext cx="1340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Evénements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391829" y="5439477"/>
            <a:ext cx="436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Co-occurrences de mots, patrons de mots, …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668212" y="4747750"/>
            <a:ext cx="489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Repérage</a:t>
            </a:r>
            <a:r>
              <a:rPr lang="en-US" dirty="0" smtClean="0"/>
              <a:t> et </a:t>
            </a:r>
            <a:r>
              <a:rPr lang="en-US" dirty="0" err="1" smtClean="0"/>
              <a:t>normalisation</a:t>
            </a:r>
            <a:r>
              <a:rPr lang="en-US" dirty="0" smtClean="0"/>
              <a:t> de </a:t>
            </a:r>
            <a:r>
              <a:rPr lang="en-US" dirty="0" err="1" smtClean="0"/>
              <a:t>termes</a:t>
            </a:r>
            <a:r>
              <a:rPr lang="en-US" dirty="0" smtClean="0"/>
              <a:t> (techniques)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005913" y="4101587"/>
            <a:ext cx="3137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Repérage</a:t>
            </a:r>
            <a:r>
              <a:rPr lang="en-US" dirty="0" smtClean="0"/>
              <a:t> des </a:t>
            </a:r>
            <a:r>
              <a:rPr lang="en-US" dirty="0" err="1" smtClean="0"/>
              <a:t>entités</a:t>
            </a:r>
            <a:r>
              <a:rPr lang="en-US" dirty="0" smtClean="0"/>
              <a:t> </a:t>
            </a:r>
            <a:r>
              <a:rPr lang="en-US" dirty="0" err="1" smtClean="0"/>
              <a:t>nommées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735349" y="3380136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Extraction de relations 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373981" y="2624563"/>
            <a:ext cx="1521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Extraction </a:t>
            </a:r>
          </a:p>
          <a:p>
            <a:r>
              <a:rPr lang="en-US" dirty="0" err="1" smtClean="0"/>
              <a:t>d’événements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160933" y="1513416"/>
            <a:ext cx="134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Associations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245597" y="1879857"/>
            <a:ext cx="1351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Extraction</a:t>
            </a:r>
          </a:p>
          <a:p>
            <a:r>
              <a:rPr lang="en-US" dirty="0" err="1" smtClean="0"/>
              <a:t>épistémique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6691800" y="3791831"/>
            <a:ext cx="4115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2"/>
                </a:solidFill>
              </a:rPr>
              <a:t>Fouille</a:t>
            </a:r>
            <a:r>
              <a:rPr lang="en-US" dirty="0" smtClean="0">
                <a:solidFill>
                  <a:schemeClr val="accent2"/>
                </a:solidFill>
              </a:rPr>
              <a:t> de </a:t>
            </a:r>
            <a:r>
              <a:rPr lang="en-US" dirty="0" err="1" smtClean="0">
                <a:solidFill>
                  <a:schemeClr val="accent2"/>
                </a:solidFill>
              </a:rPr>
              <a:t>données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en-US" dirty="0" err="1" smtClean="0">
                <a:solidFill>
                  <a:schemeClr val="accent2"/>
                </a:solidFill>
              </a:rPr>
              <a:t>regroupement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8934325" y="1918637"/>
            <a:ext cx="0" cy="4115718"/>
          </a:xfrm>
          <a:prstGeom prst="straightConnector1">
            <a:avLst/>
          </a:prstGeom>
          <a:ln>
            <a:solidFill>
              <a:schemeClr val="accent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29696" y="3103137"/>
            <a:ext cx="3039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 </a:t>
            </a:r>
            <a:r>
              <a:rPr lang="en-US" dirty="0" err="1" smtClean="0"/>
              <a:t>sait</a:t>
            </a:r>
            <a:r>
              <a:rPr lang="en-US" dirty="0" smtClean="0"/>
              <a:t> quoi </a:t>
            </a:r>
            <a:r>
              <a:rPr lang="en-US" dirty="0" err="1" smtClean="0"/>
              <a:t>sur</a:t>
            </a:r>
            <a:r>
              <a:rPr lang="en-US" dirty="0" smtClean="0"/>
              <a:t> </a:t>
            </a:r>
            <a:r>
              <a:rPr lang="en-US" dirty="0" err="1" smtClean="0"/>
              <a:t>cette</a:t>
            </a:r>
            <a:r>
              <a:rPr lang="en-US" dirty="0" smtClean="0"/>
              <a:t> </a:t>
            </a:r>
            <a:r>
              <a:rPr lang="en-US" dirty="0" err="1" smtClean="0"/>
              <a:t>maladie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protéine</a:t>
            </a:r>
            <a:r>
              <a:rPr lang="en-US" dirty="0" smtClean="0"/>
              <a:t>, </a:t>
            </a:r>
            <a:r>
              <a:rPr lang="en-US" dirty="0" err="1" smtClean="0"/>
              <a:t>personne</a:t>
            </a:r>
            <a:r>
              <a:rPr lang="en-US" dirty="0" smtClean="0"/>
              <a:t>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670095" y="2513930"/>
            <a:ext cx="1651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lié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quoi?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93036" y="1932275"/>
            <a:ext cx="5230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{qui, quoi} a </a:t>
            </a:r>
            <a:r>
              <a:rPr lang="en-US" dirty="0" err="1" smtClean="0"/>
              <a:t>Xé</a:t>
            </a:r>
            <a:r>
              <a:rPr lang="en-US" dirty="0" smtClean="0"/>
              <a:t> {</a:t>
            </a:r>
            <a:r>
              <a:rPr lang="en-US" dirty="0" err="1" smtClean="0"/>
              <a:t>quoi,à</a:t>
            </a:r>
            <a:r>
              <a:rPr lang="en-US" dirty="0" smtClean="0"/>
              <a:t> qui}, </a:t>
            </a:r>
            <a:r>
              <a:rPr lang="en-US" dirty="0" err="1" smtClean="0"/>
              <a:t>où</a:t>
            </a:r>
            <a:r>
              <a:rPr lang="en-US" dirty="0" smtClean="0"/>
              <a:t>, </a:t>
            </a:r>
            <a:r>
              <a:rPr lang="en-US" dirty="0" err="1" smtClean="0"/>
              <a:t>quand</a:t>
            </a:r>
            <a:r>
              <a:rPr lang="en-US" dirty="0" smtClean="0"/>
              <a:t>, comment, </a:t>
            </a:r>
            <a:r>
              <a:rPr lang="is-IS" dirty="0" smtClean="0"/>
              <a:t>…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004712" y="948835"/>
            <a:ext cx="8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Et </a:t>
            </a:r>
            <a:r>
              <a:rPr lang="en-US" dirty="0" err="1" smtClean="0"/>
              <a:t>si</a:t>
            </a:r>
            <a:r>
              <a:rPr lang="en-US" dirty="0" smtClean="0"/>
              <a:t>…?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6514" y="4649475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Recherche</a:t>
            </a:r>
            <a:endParaRPr lang="en-US" dirty="0"/>
          </a:p>
          <a:p>
            <a:r>
              <a:rPr lang="en-US" dirty="0"/>
              <a:t>p</a:t>
            </a:r>
            <a:r>
              <a:rPr lang="en-US" dirty="0" smtClean="0"/>
              <a:t>ar mots-</a:t>
            </a:r>
            <a:r>
              <a:rPr lang="en-US" dirty="0" err="1" smtClean="0"/>
              <a:t>clés</a:t>
            </a:r>
            <a:endParaRPr lang="en-US" dirty="0" smtClean="0"/>
          </a:p>
        </p:txBody>
      </p:sp>
      <p:sp>
        <p:nvSpPr>
          <p:cNvPr id="46" name="TextBox 45"/>
          <p:cNvSpPr txBox="1"/>
          <p:nvPr/>
        </p:nvSpPr>
        <p:spPr>
          <a:xfrm>
            <a:off x="328085" y="1133501"/>
            <a:ext cx="6494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Est-ce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/>
              <a:t> </a:t>
            </a:r>
            <a:r>
              <a:rPr lang="en-US" dirty="0" smtClean="0"/>
              <a:t>X </a:t>
            </a:r>
            <a:r>
              <a:rPr lang="en-US" dirty="0" err="1" smtClean="0"/>
              <a:t>est</a:t>
            </a:r>
            <a:r>
              <a:rPr lang="en-US" dirty="0" smtClean="0"/>
              <a:t> possible, certain, probable, </a:t>
            </a:r>
            <a:r>
              <a:rPr lang="en-US" dirty="0" err="1" smtClean="0"/>
              <a:t>suggéré</a:t>
            </a:r>
            <a:r>
              <a:rPr lang="en-US" dirty="0" smtClean="0"/>
              <a:t>, passé,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venir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3767" y="4001684"/>
            <a:ext cx="20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</a:t>
            </a:r>
            <a:r>
              <a:rPr lang="en-US" dirty="0" err="1" smtClean="0"/>
              <a:t>ujet</a:t>
            </a:r>
            <a:r>
              <a:rPr lang="en-US" dirty="0" smtClean="0"/>
              <a:t> de </a:t>
            </a:r>
            <a:r>
              <a:rPr lang="en-US" dirty="0" err="1" smtClean="0"/>
              <a:t>cet</a:t>
            </a:r>
            <a:r>
              <a:rPr lang="en-US" dirty="0" smtClean="0"/>
              <a:t> article?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80579" y="202168"/>
            <a:ext cx="6327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j-lt"/>
              </a:rPr>
              <a:t>Sophistication </a:t>
            </a:r>
            <a:r>
              <a:rPr lang="en-US" sz="2800" dirty="0" err="1" smtClean="0">
                <a:latin typeface="+mj-lt"/>
              </a:rPr>
              <a:t>mène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à</a:t>
            </a:r>
            <a:r>
              <a:rPr lang="en-US" sz="2800" dirty="0" smtClean="0">
                <a:latin typeface="+mj-lt"/>
                <a:sym typeface="Wingdings"/>
              </a:rPr>
              <a:t> </a:t>
            </a:r>
            <a:r>
              <a:rPr lang="en-US" sz="2800" dirty="0" err="1" smtClean="0">
                <a:latin typeface="+mj-lt"/>
                <a:sym typeface="Wingdings"/>
              </a:rPr>
              <a:t>l’adaptation</a:t>
            </a:r>
            <a:r>
              <a:rPr lang="en-US" sz="2800" dirty="0" smtClean="0">
                <a:latin typeface="+mj-lt"/>
                <a:sym typeface="Wingdings"/>
              </a:rPr>
              <a:t> accrue</a:t>
            </a:r>
            <a:endParaRPr lang="en-US" sz="2800" dirty="0">
              <a:latin typeface="+mj-lt"/>
            </a:endParaRPr>
          </a:p>
        </p:txBody>
      </p:sp>
      <p:cxnSp>
        <p:nvCxnSpPr>
          <p:cNvPr id="60" name="Straight Arrow Connector 59"/>
          <p:cNvCxnSpPr>
            <a:stCxn id="46" idx="2"/>
            <a:endCxn id="33" idx="1"/>
          </p:cNvCxnSpPr>
          <p:nvPr/>
        </p:nvCxnSpPr>
        <p:spPr>
          <a:xfrm>
            <a:off x="3575128" y="1502833"/>
            <a:ext cx="3670469" cy="700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3" idx="2"/>
            <a:endCxn id="11" idx="1"/>
          </p:cNvCxnSpPr>
          <p:nvPr/>
        </p:nvCxnSpPr>
        <p:spPr>
          <a:xfrm>
            <a:off x="2708239" y="2301607"/>
            <a:ext cx="3641758" cy="5683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42" idx="2"/>
            <a:endCxn id="10" idx="1"/>
          </p:cNvCxnSpPr>
          <p:nvPr/>
        </p:nvCxnSpPr>
        <p:spPr>
          <a:xfrm>
            <a:off x="2495727" y="2883262"/>
            <a:ext cx="2510186" cy="6741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41" idx="2"/>
            <a:endCxn id="9" idx="1"/>
          </p:cNvCxnSpPr>
          <p:nvPr/>
        </p:nvCxnSpPr>
        <p:spPr>
          <a:xfrm>
            <a:off x="2149234" y="3749468"/>
            <a:ext cx="1565512" cy="4954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47" idx="2"/>
            <a:endCxn id="8" idx="1"/>
          </p:cNvCxnSpPr>
          <p:nvPr/>
        </p:nvCxnSpPr>
        <p:spPr>
          <a:xfrm>
            <a:off x="1090726" y="4371016"/>
            <a:ext cx="1301103" cy="561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44" idx="2"/>
          </p:cNvCxnSpPr>
          <p:nvPr/>
        </p:nvCxnSpPr>
        <p:spPr>
          <a:xfrm>
            <a:off x="7422950" y="1318167"/>
            <a:ext cx="1511375" cy="5082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102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9" descr="fig1b_raw.png"/>
          <p:cNvPicPr>
            <a:picLocks noChangeAspect="1"/>
          </p:cNvPicPr>
          <p:nvPr/>
        </p:nvPicPr>
        <p:blipFill>
          <a:blip r:embed="rId3"/>
          <a:srcRect t="-1857950" b="-1857950"/>
          <a:stretch>
            <a:fillRect/>
          </a:stretch>
        </p:blipFill>
        <p:spPr>
          <a:xfrm>
            <a:off x="457200" y="-343119"/>
            <a:ext cx="8229600" cy="4525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Exemple</a:t>
            </a:r>
            <a:r>
              <a:rPr lang="en-US" dirty="0" smtClean="0"/>
              <a:t>: 3 </a:t>
            </a:r>
            <a:r>
              <a:rPr lang="en-US" dirty="0" err="1" smtClean="0"/>
              <a:t>niveaux</a:t>
            </a:r>
            <a:endParaRPr lang="en-US" dirty="0"/>
          </a:p>
        </p:txBody>
      </p:sp>
      <p:pic>
        <p:nvPicPr>
          <p:cNvPr id="9" name="Picture 8" descr="fig1b_Int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690" y="4364114"/>
            <a:ext cx="8278582" cy="33883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57200" y="2214694"/>
            <a:ext cx="8278582" cy="951044"/>
            <a:chOff x="457200" y="2214694"/>
            <a:chExt cx="8278582" cy="951044"/>
          </a:xfrm>
        </p:grpSpPr>
        <p:pic>
          <p:nvPicPr>
            <p:cNvPr id="6" name="Picture 5" descr="fig1b_nes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00" y="2854375"/>
              <a:ext cx="8278582" cy="31136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57200" y="2214694"/>
              <a:ext cx="50410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1 </a:t>
              </a:r>
              <a:r>
                <a:rPr lang="en-US" sz="2800" dirty="0" err="1"/>
                <a:t>R</a:t>
              </a:r>
              <a:r>
                <a:rPr lang="en-US" sz="2800" dirty="0" err="1" smtClean="0"/>
                <a:t>epérage</a:t>
              </a:r>
              <a:r>
                <a:rPr lang="en-US" sz="2800" dirty="0" smtClean="0"/>
                <a:t> des </a:t>
              </a:r>
              <a:r>
                <a:rPr lang="en-US" sz="2800" dirty="0" err="1" smtClean="0"/>
                <a:t>entités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nommées</a:t>
              </a:r>
              <a:endParaRPr lang="en-US" sz="28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57200" y="3256936"/>
            <a:ext cx="4087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 Extraction </a:t>
            </a:r>
            <a:r>
              <a:rPr lang="en-US" sz="2800" dirty="0" err="1" smtClean="0"/>
              <a:t>d’événements</a:t>
            </a:r>
            <a:endParaRPr lang="en-US" sz="2800" dirty="0"/>
          </a:p>
        </p:txBody>
      </p:sp>
      <p:pic>
        <p:nvPicPr>
          <p:cNvPr id="8" name="Picture 7" descr="fig1b_Int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92" y="4263379"/>
            <a:ext cx="8278582" cy="439571"/>
          </a:xfrm>
          <a:prstGeom prst="rect">
            <a:avLst/>
          </a:prstGeom>
        </p:spPr>
      </p:pic>
      <p:pic>
        <p:nvPicPr>
          <p:cNvPr id="5" name="Picture 4" descr="fig1b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868" y="3840854"/>
            <a:ext cx="8278582" cy="8699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9868" y="4772501"/>
            <a:ext cx="7361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  <a:r>
              <a:rPr lang="en-US" sz="2800" dirty="0" smtClean="0"/>
              <a:t> Identification des concepts et </a:t>
            </a:r>
            <a:r>
              <a:rPr lang="en-US" sz="2800" dirty="0" err="1" smtClean="0"/>
              <a:t>leurs</a:t>
            </a:r>
            <a:r>
              <a:rPr lang="en-US" sz="2800" dirty="0" smtClean="0"/>
              <a:t> interactions</a:t>
            </a:r>
            <a:endParaRPr lang="en-US" sz="2800" dirty="0"/>
          </a:p>
        </p:txBody>
      </p:sp>
      <p:pic>
        <p:nvPicPr>
          <p:cNvPr id="17" name="Picture 16" descr="fig1b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868" y="5358825"/>
            <a:ext cx="8278582" cy="869984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52665" y="6265428"/>
            <a:ext cx="7720733" cy="275510"/>
            <a:chOff x="152665" y="6265428"/>
            <a:chExt cx="7720733" cy="275510"/>
          </a:xfrm>
        </p:grpSpPr>
        <p:sp>
          <p:nvSpPr>
            <p:cNvPr id="20" name="TextBox 19"/>
            <p:cNvSpPr txBox="1"/>
            <p:nvPr/>
          </p:nvSpPr>
          <p:spPr>
            <a:xfrm>
              <a:off x="152665" y="6265428"/>
              <a:ext cx="1280018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DrugBank:DB06712 </a:t>
              </a:r>
              <a:endParaRPr lang="en-US" sz="1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65030" y="6265428"/>
              <a:ext cx="1259270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DrugBank:DB00682</a:t>
              </a:r>
              <a:endParaRPr lang="en-US" sz="1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614128" y="6294717"/>
              <a:ext cx="1259270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DrugBank:DB04610</a:t>
              </a:r>
              <a:endParaRPr lang="en-US" sz="10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091491" y="6519446"/>
            <a:ext cx="39250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(fiche de DB </a:t>
            </a:r>
            <a:r>
              <a:rPr lang="en-US" sz="1600" dirty="0" err="1" smtClean="0"/>
              <a:t>factuelle</a:t>
            </a:r>
            <a:r>
              <a:rPr lang="en-US" sz="1600" dirty="0" smtClean="0"/>
              <a:t>, </a:t>
            </a:r>
            <a:r>
              <a:rPr lang="en-US" sz="1600" dirty="0" err="1" smtClean="0"/>
              <a:t>classe</a:t>
            </a:r>
            <a:r>
              <a:rPr lang="en-US" sz="1600" dirty="0" smtClean="0"/>
              <a:t> </a:t>
            </a:r>
            <a:r>
              <a:rPr lang="en-US" sz="1600" dirty="0" err="1" smtClean="0"/>
              <a:t>ontologique</a:t>
            </a:r>
            <a:r>
              <a:rPr lang="en-US" sz="1600" dirty="0" smtClean="0"/>
              <a:t>, </a:t>
            </a:r>
            <a:r>
              <a:rPr lang="is-IS" sz="1600" dirty="0" smtClean="0"/>
              <a:t>…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78930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1-19 at 21.05.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957681"/>
            <a:ext cx="8077200" cy="58241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81968" y="990600"/>
            <a:ext cx="1123778" cy="735521"/>
          </a:xfrm>
          <a:prstGeom prst="rect">
            <a:avLst/>
          </a:prstGeom>
          <a:solidFill>
            <a:schemeClr val="accent3">
              <a:lumMod val="7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03352" y="5008149"/>
            <a:ext cx="1123778" cy="735521"/>
          </a:xfrm>
          <a:prstGeom prst="rect">
            <a:avLst/>
          </a:prstGeom>
          <a:solidFill>
            <a:schemeClr val="accent3">
              <a:lumMod val="7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81968" y="5008149"/>
            <a:ext cx="1123778" cy="735521"/>
          </a:xfrm>
          <a:prstGeom prst="rect">
            <a:avLst/>
          </a:prstGeom>
          <a:solidFill>
            <a:schemeClr val="accent3">
              <a:lumMod val="7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25032" y="6006753"/>
            <a:ext cx="1123778" cy="735521"/>
          </a:xfrm>
          <a:prstGeom prst="rect">
            <a:avLst/>
          </a:prstGeom>
          <a:solidFill>
            <a:schemeClr val="accent3">
              <a:lumMod val="7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81968" y="1994247"/>
            <a:ext cx="1123778" cy="735521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323886" y="1994247"/>
            <a:ext cx="1123778" cy="735521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38128" y="1993260"/>
            <a:ext cx="1123778" cy="735521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54448" y="1994247"/>
            <a:ext cx="1123778" cy="735521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6"/>
          <p:cNvGrpSpPr/>
          <p:nvPr/>
        </p:nvGrpSpPr>
        <p:grpSpPr>
          <a:xfrm>
            <a:off x="555900" y="6096000"/>
            <a:ext cx="1809181" cy="276999"/>
            <a:chOff x="6934200" y="5943600"/>
            <a:chExt cx="1809181" cy="276999"/>
          </a:xfrm>
        </p:grpSpPr>
        <p:sp>
          <p:nvSpPr>
            <p:cNvPr id="15" name="Rectangle 14"/>
            <p:cNvSpPr/>
            <p:nvPr/>
          </p:nvSpPr>
          <p:spPr>
            <a:xfrm>
              <a:off x="6934200" y="6019800"/>
              <a:ext cx="152400" cy="152400"/>
            </a:xfrm>
            <a:prstGeom prst="rect">
              <a:avLst/>
            </a:prstGeom>
            <a:solidFill>
              <a:schemeClr val="accent3">
                <a:lumMod val="75000"/>
                <a:alpha val="5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45480" y="5943600"/>
              <a:ext cx="16979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composantes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adaptées</a:t>
              </a:r>
              <a:endParaRPr lang="en-US" sz="1200" dirty="0"/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554568" y="6324600"/>
            <a:ext cx="1706589" cy="461665"/>
            <a:chOff x="6932868" y="6165903"/>
            <a:chExt cx="1706589" cy="461665"/>
          </a:xfrm>
        </p:grpSpPr>
        <p:sp>
          <p:nvSpPr>
            <p:cNvPr id="19" name="Rectangle 18"/>
            <p:cNvSpPr/>
            <p:nvPr/>
          </p:nvSpPr>
          <p:spPr>
            <a:xfrm>
              <a:off x="6932868" y="6242103"/>
              <a:ext cx="152400" cy="152400"/>
            </a:xfrm>
            <a:prstGeom prst="rect">
              <a:avLst/>
            </a:prstGeom>
            <a:solidFill>
              <a:schemeClr val="accent2">
                <a:lumMod val="75000"/>
                <a:alpha val="5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44148" y="6165903"/>
              <a:ext cx="15953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/>
                <a:t>c</a:t>
              </a:r>
              <a:r>
                <a:rPr lang="en-US" sz="1200" dirty="0" err="1" smtClean="0"/>
                <a:t>omposantes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liées</a:t>
              </a:r>
              <a:r>
                <a:rPr lang="en-US" sz="1200" dirty="0" smtClean="0"/>
                <a:t> aux</a:t>
              </a:r>
            </a:p>
            <a:p>
              <a:r>
                <a:rPr lang="en-US" sz="1200" dirty="0" err="1" smtClean="0"/>
                <a:t>ressources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adaptées</a:t>
              </a:r>
              <a:r>
                <a:rPr lang="en-US" sz="1200" dirty="0" smtClean="0"/>
                <a:t> </a:t>
              </a:r>
            </a:p>
          </p:txBody>
        </p:sp>
      </p:grpSp>
      <p:grpSp>
        <p:nvGrpSpPr>
          <p:cNvPr id="5" name="Group 21"/>
          <p:cNvGrpSpPr/>
          <p:nvPr/>
        </p:nvGrpSpPr>
        <p:grpSpPr>
          <a:xfrm>
            <a:off x="555900" y="5867400"/>
            <a:ext cx="1834829" cy="276999"/>
            <a:chOff x="6934200" y="5943600"/>
            <a:chExt cx="1834829" cy="276999"/>
          </a:xfrm>
        </p:grpSpPr>
        <p:sp>
          <p:nvSpPr>
            <p:cNvPr id="23" name="Rectangle 22"/>
            <p:cNvSpPr/>
            <p:nvPr/>
          </p:nvSpPr>
          <p:spPr>
            <a:xfrm>
              <a:off x="6934200" y="6019800"/>
              <a:ext cx="152400" cy="152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045480" y="5943600"/>
              <a:ext cx="17235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composantes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existantes</a:t>
              </a:r>
              <a:endParaRPr lang="en-US" sz="1200" dirty="0"/>
            </a:p>
          </p:txBody>
        </p:sp>
      </p:grpSp>
      <p:sp>
        <p:nvSpPr>
          <p:cNvPr id="21" name="Rounded Rectangular Callout 20"/>
          <p:cNvSpPr/>
          <p:nvPr/>
        </p:nvSpPr>
        <p:spPr>
          <a:xfrm>
            <a:off x="1142999" y="152400"/>
            <a:ext cx="1561763" cy="612648"/>
          </a:xfrm>
          <a:prstGeom prst="wedgeRoundRectCallout">
            <a:avLst>
              <a:gd name="adj1" fmla="val -45387"/>
              <a:gd name="adj2" fmla="val 76244"/>
              <a:gd name="adj3" fmla="val 16667"/>
            </a:avLst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Entrée de documents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2" name="Rounded Rectangular Callout 31"/>
          <p:cNvSpPr/>
          <p:nvPr/>
        </p:nvSpPr>
        <p:spPr>
          <a:xfrm>
            <a:off x="7010400" y="5943599"/>
            <a:ext cx="1447800" cy="842665"/>
          </a:xfrm>
          <a:prstGeom prst="wedgeRoundRectCallout">
            <a:avLst>
              <a:gd name="adj1" fmla="val 45469"/>
              <a:gd name="adj2" fmla="val -70770"/>
              <a:gd name="adj3" fmla="val 16667"/>
            </a:avLst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Entrée de </a:t>
            </a:r>
            <a:r>
              <a:rPr lang="en-US" sz="1200" dirty="0" err="1" smtClean="0">
                <a:solidFill>
                  <a:schemeClr val="tx1"/>
                </a:solidFill>
              </a:rPr>
              <a:t>modèles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BioPAX</a:t>
            </a:r>
            <a:r>
              <a:rPr lang="en-US" sz="1200" dirty="0" smtClean="0">
                <a:solidFill>
                  <a:schemeClr val="tx1"/>
                </a:solidFill>
              </a:rPr>
              <a:t> (</a:t>
            </a:r>
            <a:r>
              <a:rPr lang="en-US" sz="1200" dirty="0" err="1" smtClean="0">
                <a:solidFill>
                  <a:schemeClr val="tx1"/>
                </a:solidFill>
              </a:rPr>
              <a:t>voies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biologiques</a:t>
            </a:r>
            <a:r>
              <a:rPr lang="en-US" sz="1200" dirty="0" smtClean="0">
                <a:solidFill>
                  <a:schemeClr val="tx1"/>
                </a:solidFill>
              </a:rPr>
              <a:t>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29812" y="73132"/>
            <a:ext cx="50623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chaîne</a:t>
            </a:r>
            <a:r>
              <a:rPr lang="en-US" dirty="0" smtClean="0"/>
              <a:t> de </a:t>
            </a:r>
            <a:r>
              <a:rPr lang="en-US" dirty="0" err="1" smtClean="0"/>
              <a:t>traitement</a:t>
            </a:r>
            <a:r>
              <a:rPr lang="en-US" dirty="0" smtClean="0"/>
              <a:t> pour </a:t>
            </a:r>
            <a:r>
              <a:rPr lang="en-US" b="1" i="1" dirty="0" smtClean="0"/>
              <a:t>un</a:t>
            </a:r>
            <a:r>
              <a:rPr lang="en-US" dirty="0" smtClean="0"/>
              <a:t> </a:t>
            </a:r>
            <a:r>
              <a:rPr lang="en-US" dirty="0" err="1" smtClean="0"/>
              <a:t>projet</a:t>
            </a:r>
            <a:r>
              <a:rPr lang="en-US" dirty="0" smtClean="0"/>
              <a:t> au </a:t>
            </a:r>
            <a:r>
              <a:rPr lang="en-US" dirty="0" err="1" smtClean="0"/>
              <a:t>sein</a:t>
            </a:r>
            <a:r>
              <a:rPr lang="en-US" dirty="0" smtClean="0"/>
              <a:t> de</a:t>
            </a:r>
          </a:p>
          <a:p>
            <a:r>
              <a:rPr lang="en-US" dirty="0" err="1" smtClean="0"/>
              <a:t>l’initiative</a:t>
            </a:r>
            <a:r>
              <a:rPr lang="en-US" dirty="0" smtClean="0"/>
              <a:t>  DARPA Big Mechanism (Cancer)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087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Problèmes</a:t>
            </a:r>
            <a:r>
              <a:rPr lang="en-US" dirty="0" smtClean="0"/>
              <a:t> chez </a:t>
            </a:r>
            <a:r>
              <a:rPr lang="en-US" dirty="0" err="1" smtClean="0"/>
              <a:t>l’interopérabilité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9770"/>
            <a:ext cx="8229600" cy="4846394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Besoins</a:t>
            </a:r>
            <a:r>
              <a:rPr lang="en-US" dirty="0" smtClean="0"/>
              <a:t> </a:t>
            </a:r>
            <a:r>
              <a:rPr lang="en-US" dirty="0" err="1" smtClean="0"/>
              <a:t>d’utilisateurs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plusieurs</a:t>
            </a:r>
            <a:r>
              <a:rPr lang="en-US" dirty="0" smtClean="0"/>
              <a:t> </a:t>
            </a:r>
            <a:r>
              <a:rPr lang="en-US" dirty="0" err="1" smtClean="0"/>
              <a:t>domaines</a:t>
            </a:r>
            <a:endParaRPr lang="en-US" dirty="0" smtClean="0"/>
          </a:p>
          <a:p>
            <a:r>
              <a:rPr lang="en-US" dirty="0" err="1" smtClean="0"/>
              <a:t>Besoin</a:t>
            </a:r>
            <a:r>
              <a:rPr lang="en-US" dirty="0" smtClean="0"/>
              <a:t> </a:t>
            </a:r>
            <a:r>
              <a:rPr lang="en-US" dirty="0" err="1" smtClean="0"/>
              <a:t>d’éviter</a:t>
            </a:r>
            <a:r>
              <a:rPr lang="en-US" dirty="0" smtClean="0"/>
              <a:t> efforts </a:t>
            </a:r>
            <a:r>
              <a:rPr lang="en-US" dirty="0" err="1" smtClean="0"/>
              <a:t>dispersés</a:t>
            </a:r>
            <a:r>
              <a:rPr lang="en-US" dirty="0" smtClean="0"/>
              <a:t>, duplication</a:t>
            </a:r>
          </a:p>
          <a:p>
            <a:r>
              <a:rPr lang="en-US" dirty="0" err="1" smtClean="0"/>
              <a:t>Besoin</a:t>
            </a:r>
            <a:r>
              <a:rPr lang="en-US" dirty="0" smtClean="0"/>
              <a:t> </a:t>
            </a:r>
            <a:r>
              <a:rPr lang="en-US" dirty="0" err="1" smtClean="0"/>
              <a:t>d’augmenter</a:t>
            </a:r>
            <a:r>
              <a:rPr lang="en-US" dirty="0" smtClean="0"/>
              <a:t> collaboration</a:t>
            </a:r>
          </a:p>
          <a:p>
            <a:r>
              <a:rPr lang="en-US" dirty="0" err="1" smtClean="0"/>
              <a:t>Besoin</a:t>
            </a:r>
            <a:r>
              <a:rPr lang="en-US" dirty="0" smtClean="0"/>
              <a:t> </a:t>
            </a:r>
            <a:r>
              <a:rPr lang="en-US" dirty="0" err="1" smtClean="0"/>
              <a:t>d’évaluer</a:t>
            </a:r>
            <a:r>
              <a:rPr lang="en-US" dirty="0" smtClean="0"/>
              <a:t> </a:t>
            </a:r>
            <a:r>
              <a:rPr lang="en-US" dirty="0" err="1" smtClean="0"/>
              <a:t>composantes</a:t>
            </a:r>
            <a:r>
              <a:rPr lang="en-US" dirty="0" smtClean="0"/>
              <a:t>, </a:t>
            </a:r>
            <a:r>
              <a:rPr lang="en-US" dirty="0" err="1" smtClean="0"/>
              <a:t>chaînes</a:t>
            </a:r>
            <a:endParaRPr lang="en-US" dirty="0" smtClean="0"/>
          </a:p>
          <a:p>
            <a:r>
              <a:rPr lang="en-US" dirty="0" err="1" smtClean="0"/>
              <a:t>Besoin</a:t>
            </a:r>
            <a:r>
              <a:rPr lang="en-US" dirty="0" smtClean="0"/>
              <a:t> de </a:t>
            </a:r>
            <a:r>
              <a:rPr lang="en-US" dirty="0" err="1" smtClean="0"/>
              <a:t>rassembler</a:t>
            </a:r>
            <a:r>
              <a:rPr lang="en-US" dirty="0" smtClean="0"/>
              <a:t>, </a:t>
            </a:r>
            <a:r>
              <a:rPr lang="en-US" dirty="0" err="1" smtClean="0"/>
              <a:t>mettre</a:t>
            </a:r>
            <a:r>
              <a:rPr lang="en-US" dirty="0" smtClean="0"/>
              <a:t> en </a:t>
            </a:r>
            <a:r>
              <a:rPr lang="en-US" dirty="0" err="1" smtClean="0"/>
              <a:t>réseau</a:t>
            </a:r>
            <a:r>
              <a:rPr lang="en-US" dirty="0" smtClean="0"/>
              <a:t> les </a:t>
            </a:r>
            <a:r>
              <a:rPr lang="en-US" dirty="0" err="1" smtClean="0"/>
              <a:t>résultats</a:t>
            </a:r>
            <a:r>
              <a:rPr lang="en-US" dirty="0" smtClean="0"/>
              <a:t> de </a:t>
            </a:r>
            <a:r>
              <a:rPr lang="en-US" dirty="0" err="1" smtClean="0"/>
              <a:t>FdT</a:t>
            </a:r>
            <a:endParaRPr lang="en-US" dirty="0" smtClean="0"/>
          </a:p>
          <a:p>
            <a:pPr lvl="1"/>
            <a:r>
              <a:rPr lang="en-US" dirty="0" smtClean="0"/>
              <a:t>Liens aux bases de </a:t>
            </a:r>
            <a:r>
              <a:rPr lang="en-US" dirty="0" err="1" smtClean="0"/>
              <a:t>stockage</a:t>
            </a:r>
            <a:r>
              <a:rPr lang="en-US" dirty="0" smtClean="0"/>
              <a:t> </a:t>
            </a:r>
            <a:r>
              <a:rPr lang="en-US" dirty="0" err="1" smtClean="0"/>
              <a:t>publiques</a:t>
            </a:r>
            <a:endParaRPr lang="en-US" dirty="0" smtClean="0"/>
          </a:p>
          <a:p>
            <a:pPr lvl="1"/>
            <a:r>
              <a:rPr lang="en-US" dirty="0" smtClean="0"/>
              <a:t>Faire </a:t>
            </a:r>
            <a:r>
              <a:rPr lang="en-US" dirty="0" err="1"/>
              <a:t>p</a:t>
            </a:r>
            <a:r>
              <a:rPr lang="en-US" dirty="0" err="1" smtClean="0"/>
              <a:t>ersister</a:t>
            </a:r>
            <a:r>
              <a:rPr lang="en-US" dirty="0" smtClean="0"/>
              <a:t> les </a:t>
            </a:r>
            <a:r>
              <a:rPr lang="en-US" dirty="0" err="1" smtClean="0"/>
              <a:t>résultats</a:t>
            </a:r>
            <a:endParaRPr lang="en-US" dirty="0" smtClean="0"/>
          </a:p>
          <a:p>
            <a:r>
              <a:rPr lang="en-US" dirty="0" err="1" smtClean="0"/>
              <a:t>Besoin</a:t>
            </a:r>
            <a:r>
              <a:rPr lang="en-US" dirty="0" smtClean="0"/>
              <a:t> </a:t>
            </a:r>
            <a:r>
              <a:rPr lang="en-US" dirty="0" err="1" smtClean="0"/>
              <a:t>d’assurer</a:t>
            </a:r>
            <a:r>
              <a:rPr lang="en-US" dirty="0" smtClean="0"/>
              <a:t> </a:t>
            </a:r>
            <a:r>
              <a:rPr lang="en-US" dirty="0" err="1" smtClean="0"/>
              <a:t>recherche</a:t>
            </a:r>
            <a:r>
              <a:rPr lang="en-US" dirty="0" smtClean="0"/>
              <a:t> </a:t>
            </a:r>
            <a:r>
              <a:rPr lang="en-US" dirty="0" err="1" smtClean="0"/>
              <a:t>reproductible</a:t>
            </a:r>
            <a:endParaRPr lang="en-US" dirty="0" smtClean="0"/>
          </a:p>
          <a:p>
            <a:r>
              <a:rPr lang="en-US" dirty="0" err="1" smtClean="0"/>
              <a:t>Besoin</a:t>
            </a:r>
            <a:r>
              <a:rPr lang="en-US" dirty="0" smtClean="0"/>
              <a:t> de </a:t>
            </a:r>
            <a:r>
              <a:rPr lang="en-US" dirty="0" err="1" smtClean="0"/>
              <a:t>lier</a:t>
            </a:r>
            <a:r>
              <a:rPr lang="en-US" dirty="0" smtClean="0"/>
              <a:t> </a:t>
            </a:r>
            <a:r>
              <a:rPr lang="en-US" dirty="0" err="1" smtClean="0"/>
              <a:t>plusieurs</a:t>
            </a:r>
            <a:r>
              <a:rPr lang="en-US" dirty="0" smtClean="0"/>
              <a:t> infrastructures </a:t>
            </a:r>
            <a:r>
              <a:rPr lang="en-US" dirty="0" err="1" smtClean="0"/>
              <a:t>FdT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229F-A72C-384A-BDE5-8BC23DC6DC8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63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NaCTeM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1326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2004: 1</a:t>
            </a:r>
            <a:r>
              <a:rPr lang="en-US" baseline="30000" dirty="0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centre</a:t>
            </a:r>
            <a:r>
              <a:rPr lang="en-US" dirty="0" smtClean="0"/>
              <a:t> national de </a:t>
            </a:r>
            <a:r>
              <a:rPr lang="en-US" dirty="0" err="1" smtClean="0"/>
              <a:t>fouille</a:t>
            </a:r>
            <a:r>
              <a:rPr lang="en-US" dirty="0" smtClean="0"/>
              <a:t> de </a:t>
            </a:r>
            <a:r>
              <a:rPr lang="en-US" dirty="0" err="1" smtClean="0"/>
              <a:t>textes</a:t>
            </a:r>
            <a:r>
              <a:rPr lang="en-US" dirty="0" smtClean="0"/>
              <a:t> au monde </a:t>
            </a:r>
            <a:r>
              <a:rPr lang="en-US" dirty="0" smtClean="0"/>
              <a:t>(</a:t>
            </a:r>
            <a:r>
              <a:rPr lang="en-US" dirty="0" err="1" smtClean="0"/>
              <a:t>financement</a:t>
            </a:r>
            <a:r>
              <a:rPr lang="en-US" dirty="0" smtClean="0"/>
              <a:t>: JISC</a:t>
            </a:r>
            <a:r>
              <a:rPr lang="en-US" dirty="0" smtClean="0"/>
              <a:t>/BBSRC/EPSRC)</a:t>
            </a:r>
          </a:p>
          <a:p>
            <a:r>
              <a:rPr lang="en-US" dirty="0" err="1" smtClean="0"/>
              <a:t>Recherches</a:t>
            </a:r>
            <a:r>
              <a:rPr lang="en-US" dirty="0" smtClean="0"/>
              <a:t> en </a:t>
            </a:r>
            <a:r>
              <a:rPr lang="en-US" dirty="0" err="1" smtClean="0"/>
              <a:t>FdT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services, </a:t>
            </a:r>
            <a:r>
              <a:rPr lang="en-US" dirty="0" err="1" smtClean="0">
                <a:sym typeface="Wingdings"/>
              </a:rPr>
              <a:t>outils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ressources</a:t>
            </a:r>
            <a:r>
              <a:rPr lang="en-US" dirty="0" smtClean="0">
                <a:sym typeface="Wingdings"/>
              </a:rPr>
              <a:t>, infrastructures</a:t>
            </a:r>
          </a:p>
          <a:p>
            <a:r>
              <a:rPr lang="en-US" dirty="0" err="1" smtClean="0">
                <a:sym typeface="Wingdings"/>
              </a:rPr>
              <a:t>Domaines</a:t>
            </a:r>
            <a:r>
              <a:rPr lang="en-US" dirty="0" smtClean="0">
                <a:sym typeface="Wingdings"/>
              </a:rPr>
              <a:t>: </a:t>
            </a:r>
            <a:r>
              <a:rPr lang="en-US" dirty="0" err="1" smtClean="0">
                <a:sym typeface="Wingdings"/>
              </a:rPr>
              <a:t>biologie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médicine</a:t>
            </a:r>
            <a:r>
              <a:rPr lang="en-US" dirty="0" smtClean="0">
                <a:sym typeface="Wingdings"/>
              </a:rPr>
              <a:t>, sciences </a:t>
            </a:r>
            <a:r>
              <a:rPr lang="en-US" dirty="0" err="1" smtClean="0">
                <a:sym typeface="Wingdings"/>
              </a:rPr>
              <a:t>sociales</a:t>
            </a:r>
            <a:r>
              <a:rPr lang="en-US" dirty="0" smtClean="0">
                <a:sym typeface="Wingdings"/>
              </a:rPr>
              <a:t>, sciences </a:t>
            </a:r>
            <a:r>
              <a:rPr lang="en-US" dirty="0" err="1" smtClean="0">
                <a:sym typeface="Wingdings"/>
              </a:rPr>
              <a:t>humaines</a:t>
            </a:r>
            <a:r>
              <a:rPr lang="en-US" dirty="0" smtClean="0">
                <a:sym typeface="Wingdings"/>
              </a:rPr>
              <a:t>, </a:t>
            </a:r>
            <a:r>
              <a:rPr lang="is-IS" dirty="0" smtClean="0">
                <a:sym typeface="Wingdings"/>
              </a:rPr>
              <a:t>…</a:t>
            </a:r>
          </a:p>
          <a:p>
            <a:r>
              <a:rPr lang="en-US" dirty="0" err="1" smtClean="0">
                <a:sym typeface="Wingdings"/>
              </a:rPr>
              <a:t>Participe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à</a:t>
            </a:r>
            <a:r>
              <a:rPr lang="en-US" dirty="0" smtClean="0">
                <a:sym typeface="Wingdings"/>
              </a:rPr>
              <a:t> de </a:t>
            </a:r>
            <a:r>
              <a:rPr lang="en-US" dirty="0" err="1" smtClean="0">
                <a:sym typeface="Wingdings"/>
              </a:rPr>
              <a:t>nombreux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projets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internationaux</a:t>
            </a:r>
            <a:endParaRPr lang="en-US" dirty="0" smtClean="0">
              <a:sym typeface="Wingdings"/>
            </a:endParaRP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229F-A72C-384A-BDE5-8BC23DC6DC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59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n 16"/>
          <p:cNvSpPr/>
          <p:nvPr/>
        </p:nvSpPr>
        <p:spPr>
          <a:xfrm>
            <a:off x="3878877" y="5866668"/>
            <a:ext cx="1258197" cy="889069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Données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err="1" smtClean="0">
                <a:solidFill>
                  <a:schemeClr val="tx1"/>
                </a:solidFill>
              </a:rPr>
              <a:t>structurées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868713" y="1267446"/>
            <a:ext cx="5343073" cy="4457938"/>
          </a:xfrm>
          <a:prstGeom prst="roundRect">
            <a:avLst>
              <a:gd name="adj" fmla="val 6298"/>
            </a:avLst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085454" y="4383747"/>
            <a:ext cx="2356189" cy="942122"/>
            <a:chOff x="2213429" y="4287159"/>
            <a:chExt cx="2356189" cy="942122"/>
          </a:xfrm>
        </p:grpSpPr>
        <p:sp>
          <p:nvSpPr>
            <p:cNvPr id="10" name="Rounded Rectangle 9"/>
            <p:cNvSpPr/>
            <p:nvPr/>
          </p:nvSpPr>
          <p:spPr>
            <a:xfrm>
              <a:off x="2213429" y="4287159"/>
              <a:ext cx="2356189" cy="9421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00000" rtlCol="0" anchor="ctr"/>
            <a:lstStyle/>
            <a:p>
              <a:r>
                <a:rPr lang="en-US" dirty="0" err="1" smtClean="0">
                  <a:solidFill>
                    <a:schemeClr val="tx1"/>
                  </a:solidFill>
                </a:rPr>
                <a:t>Traitement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à</a:t>
              </a:r>
              <a:r>
                <a:rPr lang="en-US" dirty="0" smtClean="0">
                  <a:solidFill>
                    <a:schemeClr val="tx1"/>
                  </a:solidFill>
                </a:rPr>
                <a:t> distance</a:t>
              </a:r>
            </a:p>
          </p:txBody>
        </p:sp>
        <p:pic>
          <p:nvPicPr>
            <p:cNvPr id="15" name="Picture 14" descr="gear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6712" y="4391619"/>
              <a:ext cx="669164" cy="707042"/>
            </a:xfrm>
            <a:prstGeom prst="rect">
              <a:avLst/>
            </a:prstGeom>
          </p:spPr>
        </p:pic>
      </p:grpSp>
      <p:pic>
        <p:nvPicPr>
          <p:cNvPr id="30" name="Picture 29" descr="argo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518" y="1383564"/>
            <a:ext cx="2776206" cy="608259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646555" y="2066015"/>
            <a:ext cx="2356189" cy="942122"/>
            <a:chOff x="2213429" y="2910122"/>
            <a:chExt cx="2356189" cy="942122"/>
          </a:xfrm>
        </p:grpSpPr>
        <p:sp>
          <p:nvSpPr>
            <p:cNvPr id="8" name="Rounded Rectangle 7"/>
            <p:cNvSpPr/>
            <p:nvPr/>
          </p:nvSpPr>
          <p:spPr>
            <a:xfrm>
              <a:off x="2213429" y="2910122"/>
              <a:ext cx="2356189" cy="9421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00000" rtlCol="0" anchor="ctr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Composition </a:t>
              </a:r>
              <a:r>
                <a:rPr lang="en-US" dirty="0" err="1" smtClean="0">
                  <a:solidFill>
                    <a:schemeClr val="tx1"/>
                  </a:solidFill>
                </a:rPr>
                <a:t>chaînes</a:t>
              </a:r>
              <a:r>
                <a:rPr lang="en-US" dirty="0" smtClean="0">
                  <a:solidFill>
                    <a:schemeClr val="tx1"/>
                  </a:solidFill>
                </a:rPr>
                <a:t> de </a:t>
              </a:r>
              <a:r>
                <a:rPr lang="en-US" dirty="0" err="1" smtClean="0">
                  <a:solidFill>
                    <a:schemeClr val="tx1"/>
                  </a:solidFill>
                </a:rPr>
                <a:t>traitement</a:t>
              </a:r>
              <a:endParaRPr lang="en-US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9" name="Picture 8" descr="workflow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3531" y="3058758"/>
              <a:ext cx="593238" cy="64728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7211786" y="2074816"/>
            <a:ext cx="2016397" cy="1212320"/>
            <a:chOff x="188568" y="2887523"/>
            <a:chExt cx="2016397" cy="1212320"/>
          </a:xfrm>
        </p:grpSpPr>
        <p:pic>
          <p:nvPicPr>
            <p:cNvPr id="25" name="Picture 24" descr="dude-blu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124" y="2887523"/>
              <a:ext cx="526682" cy="673945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88568" y="3515067"/>
              <a:ext cx="201639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Conception de </a:t>
              </a:r>
            </a:p>
            <a:p>
              <a:r>
                <a:rPr lang="en-US" sz="1600" dirty="0" err="1" smtClean="0"/>
                <a:t>chaînes</a:t>
              </a:r>
              <a:r>
                <a:rPr lang="en-US" sz="1600" dirty="0" smtClean="0"/>
                <a:t> de </a:t>
              </a:r>
              <a:r>
                <a:rPr lang="en-US" sz="1600" dirty="0" err="1" smtClean="0"/>
                <a:t>traitement</a:t>
              </a:r>
              <a:endParaRPr lang="en-US" sz="16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09330" y="4399302"/>
            <a:ext cx="2356189" cy="942122"/>
            <a:chOff x="2213429" y="5618840"/>
            <a:chExt cx="2356189" cy="942122"/>
          </a:xfrm>
        </p:grpSpPr>
        <p:sp>
          <p:nvSpPr>
            <p:cNvPr id="11" name="Rounded Rectangle 10"/>
            <p:cNvSpPr/>
            <p:nvPr/>
          </p:nvSpPr>
          <p:spPr>
            <a:xfrm>
              <a:off x="2213429" y="5618840"/>
              <a:ext cx="2356189" cy="9421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00000" rtlCol="0" anchor="ctr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Edition/</a:t>
              </a:r>
              <a:r>
                <a:rPr lang="en-US" dirty="0" err="1" smtClean="0">
                  <a:solidFill>
                    <a:schemeClr val="tx1"/>
                  </a:solidFill>
                </a:rPr>
                <a:t>révision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manuelle</a:t>
              </a:r>
              <a:endParaRPr lang="en-US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16" name="Picture 15" descr="interactive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7642" y="5796647"/>
              <a:ext cx="678234" cy="664533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7241451" y="4488207"/>
            <a:ext cx="1859103" cy="1024579"/>
            <a:chOff x="259319" y="5449888"/>
            <a:chExt cx="1859103" cy="1024579"/>
          </a:xfrm>
        </p:grpSpPr>
        <p:pic>
          <p:nvPicPr>
            <p:cNvPr id="27" name="Picture 26" descr="dude-green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408" y="5449888"/>
              <a:ext cx="544708" cy="715954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259319" y="6135913"/>
              <a:ext cx="18591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Annotateur</a:t>
              </a:r>
              <a:r>
                <a:rPr lang="en-US" sz="1600" dirty="0" smtClean="0"/>
                <a:t>/Curator</a:t>
              </a:r>
              <a:endParaRPr lang="en-US" sz="1600" dirty="0"/>
            </a:p>
          </p:txBody>
        </p:sp>
      </p:grpSp>
      <p:sp>
        <p:nvSpPr>
          <p:cNvPr id="36" name="Right Arrow 35"/>
          <p:cNvSpPr/>
          <p:nvPr/>
        </p:nvSpPr>
        <p:spPr>
          <a:xfrm rot="10800000">
            <a:off x="7088500" y="4729634"/>
            <a:ext cx="382885" cy="3717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2096997" y="2066015"/>
            <a:ext cx="2356188" cy="942122"/>
            <a:chOff x="2213430" y="1632866"/>
            <a:chExt cx="2356188" cy="942122"/>
          </a:xfrm>
        </p:grpSpPr>
        <p:sp>
          <p:nvSpPr>
            <p:cNvPr id="5" name="Rounded Rectangle 4"/>
            <p:cNvSpPr/>
            <p:nvPr/>
          </p:nvSpPr>
          <p:spPr>
            <a:xfrm>
              <a:off x="2213430" y="1632866"/>
              <a:ext cx="2356188" cy="9421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00000" rtlCol="0" anchor="ctr"/>
            <a:lstStyle/>
            <a:p>
              <a:r>
                <a:rPr lang="en-US" dirty="0" err="1" smtClean="0">
                  <a:solidFill>
                    <a:schemeClr val="tx1"/>
                  </a:solidFill>
                </a:rPr>
                <a:t>Composantes</a:t>
              </a:r>
              <a:endParaRPr lang="en-US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6" name="Picture 5" descr="component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7641" y="1846470"/>
              <a:ext cx="650909" cy="619665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374660" y="2074816"/>
            <a:ext cx="1315685" cy="1336406"/>
            <a:chOff x="520697" y="1511343"/>
            <a:chExt cx="1315685" cy="1336406"/>
          </a:xfrm>
        </p:grpSpPr>
        <p:pic>
          <p:nvPicPr>
            <p:cNvPr id="22" name="Picture 21" descr="dudes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927" y="1511343"/>
              <a:ext cx="704151" cy="785535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20697" y="2262973"/>
              <a:ext cx="131568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Ingénieurs</a:t>
              </a:r>
              <a:r>
                <a:rPr lang="en-US" sz="1600" dirty="0" smtClean="0"/>
                <a:t> de</a:t>
              </a:r>
            </a:p>
            <a:p>
              <a:r>
                <a:rPr lang="en-US" sz="1600" dirty="0" smtClean="0"/>
                <a:t> </a:t>
              </a:r>
              <a:r>
                <a:rPr lang="en-US" sz="1600" dirty="0" err="1" smtClean="0"/>
                <a:t>FdT</a:t>
              </a:r>
              <a:endParaRPr lang="en-US" sz="1600" dirty="0"/>
            </a:p>
          </p:txBody>
        </p:sp>
      </p:grpSp>
      <p:sp>
        <p:nvSpPr>
          <p:cNvPr id="34" name="Right Arrow 33"/>
          <p:cNvSpPr/>
          <p:nvPr/>
        </p:nvSpPr>
        <p:spPr>
          <a:xfrm>
            <a:off x="1632857" y="2342908"/>
            <a:ext cx="382885" cy="3717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330491" y="3228036"/>
            <a:ext cx="2356189" cy="942122"/>
            <a:chOff x="4846526" y="2786952"/>
            <a:chExt cx="2356189" cy="942122"/>
          </a:xfrm>
        </p:grpSpPr>
        <p:sp>
          <p:nvSpPr>
            <p:cNvPr id="39" name="Rounded Rectangle 38"/>
            <p:cNvSpPr/>
            <p:nvPr/>
          </p:nvSpPr>
          <p:spPr>
            <a:xfrm>
              <a:off x="4846526" y="2786952"/>
              <a:ext cx="2356189" cy="9421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00000" rtlCol="0" anchor="ctr"/>
            <a:lstStyle/>
            <a:p>
              <a:r>
                <a:rPr lang="en-US" dirty="0" err="1" smtClean="0">
                  <a:solidFill>
                    <a:schemeClr val="tx1"/>
                  </a:solidFill>
                </a:rPr>
                <a:t>Conformité</a:t>
              </a:r>
              <a:r>
                <a:rPr lang="en-US" dirty="0" smtClean="0">
                  <a:solidFill>
                    <a:schemeClr val="tx1"/>
                  </a:solidFill>
                </a:rPr>
                <a:t> UIMA</a:t>
              </a:r>
            </a:p>
          </p:txBody>
        </p:sp>
        <p:pic>
          <p:nvPicPr>
            <p:cNvPr id="2" name="Picture 1" descr="uima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740" y="2899312"/>
              <a:ext cx="678234" cy="689320"/>
            </a:xfrm>
            <a:prstGeom prst="rect">
              <a:avLst/>
            </a:prstGeom>
          </p:spPr>
        </p:pic>
      </p:grpSp>
      <p:sp>
        <p:nvSpPr>
          <p:cNvPr id="48" name="Right Arrow 47"/>
          <p:cNvSpPr/>
          <p:nvPr/>
        </p:nvSpPr>
        <p:spPr>
          <a:xfrm rot="5400000">
            <a:off x="4316533" y="5603003"/>
            <a:ext cx="382885" cy="3717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 rot="10800000">
            <a:off x="7058835" y="2315027"/>
            <a:ext cx="382885" cy="3717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4095012" y="184819"/>
            <a:ext cx="703943" cy="674430"/>
            <a:chOff x="7665357" y="501234"/>
            <a:chExt cx="703943" cy="674430"/>
          </a:xfrm>
        </p:grpSpPr>
        <p:sp>
          <p:nvSpPr>
            <p:cNvPr id="23" name="Folded Corner 22"/>
            <p:cNvSpPr/>
            <p:nvPr/>
          </p:nvSpPr>
          <p:spPr>
            <a:xfrm>
              <a:off x="7665357" y="501234"/>
              <a:ext cx="399143" cy="505695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olded Corner 49"/>
            <p:cNvSpPr/>
            <p:nvPr/>
          </p:nvSpPr>
          <p:spPr>
            <a:xfrm>
              <a:off x="7817757" y="581066"/>
              <a:ext cx="399143" cy="505695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olded Corner 50"/>
            <p:cNvSpPr/>
            <p:nvPr/>
          </p:nvSpPr>
          <p:spPr>
            <a:xfrm>
              <a:off x="7970157" y="669969"/>
              <a:ext cx="399143" cy="505695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ight Arrow 53"/>
          <p:cNvSpPr/>
          <p:nvPr/>
        </p:nvSpPr>
        <p:spPr>
          <a:xfrm rot="5400000">
            <a:off x="4316532" y="975473"/>
            <a:ext cx="382885" cy="3717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F20C-0B9E-CF47-81FA-1012EDB8935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62280" y="5809107"/>
            <a:ext cx="3612865" cy="99609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err="1" smtClean="0">
                <a:solidFill>
                  <a:schemeClr val="tx1"/>
                </a:solidFill>
              </a:rPr>
              <a:t>Rak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et al. (2012</a:t>
            </a:r>
            <a:r>
              <a:rPr lang="en-US" sz="1400" dirty="0" smtClean="0">
                <a:solidFill>
                  <a:schemeClr val="tx1"/>
                </a:solidFill>
              </a:rPr>
              <a:t>) Argo: an integrative, interactive, text mining-based workbench supporting </a:t>
            </a:r>
            <a:r>
              <a:rPr lang="en-US" sz="1400" dirty="0" err="1" smtClean="0">
                <a:solidFill>
                  <a:schemeClr val="tx1"/>
                </a:solidFill>
              </a:rPr>
              <a:t>curation</a:t>
            </a:r>
            <a:r>
              <a:rPr lang="en-US" sz="1400" dirty="0" smtClean="0">
                <a:solidFill>
                  <a:schemeClr val="tx1"/>
                </a:solidFill>
              </a:rPr>
              <a:t>. </a:t>
            </a:r>
            <a:r>
              <a:rPr lang="en-US" sz="1400" dirty="0">
                <a:solidFill>
                  <a:schemeClr val="tx1"/>
                </a:solidFill>
              </a:rPr>
              <a:t>Database: The Journal of Biological Databases and </a:t>
            </a:r>
            <a:r>
              <a:rPr lang="en-US" sz="1400" dirty="0" err="1" smtClean="0">
                <a:solidFill>
                  <a:schemeClr val="tx1"/>
                </a:solidFill>
              </a:rPr>
              <a:t>Curation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3803" y="350490"/>
            <a:ext cx="2853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Interopérabilité</a:t>
            </a:r>
            <a:r>
              <a:rPr lang="en-US" sz="2000" dirty="0" smtClean="0"/>
              <a:t> “interne”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78992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Progrès</a:t>
            </a:r>
            <a:r>
              <a:rPr lang="en-US" dirty="0" smtClean="0"/>
              <a:t> </a:t>
            </a:r>
            <a:r>
              <a:rPr lang="en-US" dirty="0" err="1" smtClean="0"/>
              <a:t>vers</a:t>
            </a:r>
            <a:r>
              <a:rPr lang="en-US" dirty="0" smtClean="0"/>
              <a:t> </a:t>
            </a:r>
            <a:r>
              <a:rPr lang="en-US" dirty="0" err="1" smtClean="0"/>
              <a:t>l’interopérabilité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OpenMinTeD</a:t>
            </a:r>
            <a:r>
              <a:rPr lang="en-US" dirty="0" smtClean="0"/>
              <a:t> (</a:t>
            </a:r>
            <a:r>
              <a:rPr lang="en-US" dirty="0" err="1" smtClean="0"/>
              <a:t>projet</a:t>
            </a:r>
            <a:r>
              <a:rPr lang="en-US" dirty="0" smtClean="0"/>
              <a:t> H2020 2015-2018)</a:t>
            </a:r>
          </a:p>
          <a:p>
            <a:pPr lvl="1"/>
            <a:r>
              <a:rPr lang="en-US" dirty="0" smtClean="0"/>
              <a:t>Infrastructure </a:t>
            </a:r>
            <a:r>
              <a:rPr lang="en-US" dirty="0" err="1" smtClean="0"/>
              <a:t>ouverte</a:t>
            </a:r>
            <a:r>
              <a:rPr lang="en-US" dirty="0" smtClean="0"/>
              <a:t> pour </a:t>
            </a:r>
            <a:r>
              <a:rPr lang="en-US" dirty="0" err="1" smtClean="0"/>
              <a:t>faciliter</a:t>
            </a:r>
            <a:r>
              <a:rPr lang="en-US" dirty="0" smtClean="0"/>
              <a:t>, encourager </a:t>
            </a:r>
            <a:r>
              <a:rPr lang="en-US" dirty="0" err="1" smtClean="0"/>
              <a:t>FdT</a:t>
            </a:r>
            <a:endParaRPr lang="en-US" dirty="0" smtClean="0"/>
          </a:p>
          <a:p>
            <a:r>
              <a:rPr lang="en-US" dirty="0" err="1" smtClean="0"/>
              <a:t>Appuyer</a:t>
            </a:r>
            <a:r>
              <a:rPr lang="en-US" dirty="0" smtClean="0"/>
              <a:t> efforts </a:t>
            </a:r>
            <a:r>
              <a:rPr lang="en-US" dirty="0" err="1" smtClean="0"/>
              <a:t>existants</a:t>
            </a:r>
            <a:endParaRPr lang="en-US" dirty="0" smtClean="0"/>
          </a:p>
          <a:p>
            <a:pPr lvl="1"/>
            <a:r>
              <a:rPr lang="en-US" dirty="0" err="1" smtClean="0"/>
              <a:t>Dont</a:t>
            </a:r>
            <a:r>
              <a:rPr lang="en-US" dirty="0" smtClean="0"/>
              <a:t>, en France,  ALVIS de </a:t>
            </a:r>
            <a:r>
              <a:rPr lang="en-US" dirty="0" err="1" smtClean="0"/>
              <a:t>l’INRA</a:t>
            </a:r>
            <a:endParaRPr lang="en-US" dirty="0" smtClean="0"/>
          </a:p>
          <a:p>
            <a:r>
              <a:rPr lang="en-US" dirty="0" err="1" smtClean="0"/>
              <a:t>Decouverte</a:t>
            </a:r>
            <a:r>
              <a:rPr lang="en-US" dirty="0" smtClean="0"/>
              <a:t> </a:t>
            </a:r>
            <a:r>
              <a:rPr lang="en-US" dirty="0" err="1" smtClean="0"/>
              <a:t>d’outils</a:t>
            </a:r>
            <a:r>
              <a:rPr lang="en-US" dirty="0" smtClean="0"/>
              <a:t>/</a:t>
            </a:r>
            <a:r>
              <a:rPr lang="en-US" dirty="0" err="1" smtClean="0"/>
              <a:t>ressources</a:t>
            </a:r>
            <a:r>
              <a:rPr lang="en-US" dirty="0" smtClean="0"/>
              <a:t> par </a:t>
            </a:r>
            <a:r>
              <a:rPr lang="en-US" dirty="0" err="1" smtClean="0"/>
              <a:t>registre</a:t>
            </a:r>
            <a:endParaRPr lang="en-US" dirty="0" smtClean="0"/>
          </a:p>
          <a:p>
            <a:r>
              <a:rPr lang="en-US" dirty="0" smtClean="0"/>
              <a:t>Couches </a:t>
            </a:r>
            <a:r>
              <a:rPr lang="en-US" dirty="0" err="1" smtClean="0"/>
              <a:t>d’interopérabilité</a:t>
            </a:r>
            <a:endParaRPr lang="en-US" dirty="0" smtClean="0"/>
          </a:p>
          <a:p>
            <a:pPr lvl="1"/>
            <a:r>
              <a:rPr lang="en-US" dirty="0" smtClean="0"/>
              <a:t>Services, </a:t>
            </a:r>
            <a:r>
              <a:rPr lang="en-US" dirty="0" err="1" smtClean="0"/>
              <a:t>plateformes</a:t>
            </a:r>
            <a:r>
              <a:rPr lang="en-US" dirty="0" smtClean="0"/>
              <a:t>, </a:t>
            </a:r>
            <a:r>
              <a:rPr lang="en-US" dirty="0" err="1" smtClean="0"/>
              <a:t>composantes</a:t>
            </a:r>
            <a:endParaRPr lang="en-US" dirty="0" smtClean="0"/>
          </a:p>
          <a:p>
            <a:pPr lvl="1"/>
            <a:r>
              <a:rPr lang="en-US" dirty="0" err="1" smtClean="0"/>
              <a:t>Ressources</a:t>
            </a:r>
            <a:r>
              <a:rPr lang="en-US" dirty="0" smtClean="0"/>
              <a:t> </a:t>
            </a:r>
            <a:r>
              <a:rPr lang="en-US" dirty="0" err="1" smtClean="0"/>
              <a:t>linguistiques</a:t>
            </a:r>
            <a:endParaRPr lang="en-US" dirty="0" smtClean="0"/>
          </a:p>
          <a:p>
            <a:pPr lvl="1"/>
            <a:r>
              <a:rPr lang="en-US" dirty="0" err="1" smtClean="0"/>
              <a:t>Stockage</a:t>
            </a:r>
            <a:r>
              <a:rPr lang="en-US" dirty="0" smtClean="0"/>
              <a:t> et </a:t>
            </a:r>
            <a:r>
              <a:rPr lang="en-US" dirty="0" err="1" smtClean="0"/>
              <a:t>ressources</a:t>
            </a:r>
            <a:r>
              <a:rPr lang="en-US" dirty="0" smtClean="0"/>
              <a:t> </a:t>
            </a:r>
            <a:r>
              <a:rPr lang="en-US" dirty="0" err="1" smtClean="0"/>
              <a:t>informatiques</a:t>
            </a:r>
            <a:r>
              <a:rPr lang="en-US" dirty="0" smtClean="0"/>
              <a:t> </a:t>
            </a:r>
            <a:r>
              <a:rPr lang="en-US" dirty="0" err="1" smtClean="0"/>
              <a:t>partagés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229F-A72C-384A-BDE5-8BC23DC6DC8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19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" y="1597487"/>
            <a:ext cx="8979461" cy="4943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4" descr="OpenMINTED_Tag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391" b="-46391"/>
          <a:stretch>
            <a:fillRect/>
          </a:stretch>
        </p:blipFill>
        <p:spPr>
          <a:xfrm>
            <a:off x="2212086" y="-309485"/>
            <a:ext cx="4719828" cy="259572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6954" y="6310203"/>
            <a:ext cx="2351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http://openminted.eu/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282461" y="6310203"/>
            <a:ext cx="3003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Remerciements</a:t>
            </a:r>
            <a:r>
              <a:rPr lang="en-US" dirty="0" smtClean="0"/>
              <a:t>: S. </a:t>
            </a:r>
            <a:r>
              <a:rPr lang="en-US" dirty="0" err="1" smtClean="0"/>
              <a:t>Ananiadou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813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615" y="151235"/>
            <a:ext cx="8229600" cy="47759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Ressources</a:t>
            </a:r>
            <a:r>
              <a:rPr lang="en-US" dirty="0" smtClean="0"/>
              <a:t> </a:t>
            </a:r>
            <a:r>
              <a:rPr lang="en-US" dirty="0" err="1" smtClean="0"/>
              <a:t>FdT</a:t>
            </a:r>
            <a:r>
              <a:rPr lang="en-US" dirty="0" smtClean="0"/>
              <a:t> en sciences de la vie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229F-A72C-384A-BDE5-8BC23DC6DC86}" type="slidenum">
              <a:rPr lang="en-US" smtClean="0"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5615" y="6386602"/>
            <a:ext cx="6960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http://database.oxfordjournals.org/content/2016/baw145.full.pdf+</a:t>
            </a:r>
            <a:r>
              <a:rPr lang="en-US" dirty="0" smtClean="0">
                <a:hlinkClick r:id="rId2"/>
              </a:rPr>
              <a:t>html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review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346" y="604774"/>
            <a:ext cx="5441442" cy="575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54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Lacunes</a:t>
            </a:r>
            <a:r>
              <a:rPr lang="en-US" dirty="0" smtClean="0"/>
              <a:t>, </a:t>
            </a:r>
            <a:r>
              <a:rPr lang="en-US" dirty="0" err="1" smtClean="0"/>
              <a:t>besoins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Manque</a:t>
            </a:r>
            <a:r>
              <a:rPr lang="en-US" dirty="0" smtClean="0"/>
              <a:t> de personnel avec formation en </a:t>
            </a:r>
            <a:r>
              <a:rPr lang="en-US" dirty="0" err="1" smtClean="0"/>
              <a:t>FdT</a:t>
            </a:r>
            <a:endParaRPr lang="en-US" dirty="0" smtClean="0"/>
          </a:p>
          <a:p>
            <a:r>
              <a:rPr lang="en-US" dirty="0" err="1" smtClean="0"/>
              <a:t>Manque</a:t>
            </a:r>
            <a:r>
              <a:rPr lang="en-US" dirty="0" smtClean="0"/>
              <a:t> </a:t>
            </a:r>
            <a:r>
              <a:rPr lang="en-US" dirty="0" err="1" smtClean="0"/>
              <a:t>d’outils</a:t>
            </a:r>
            <a:r>
              <a:rPr lang="en-US" dirty="0" smtClean="0"/>
              <a:t> et de </a:t>
            </a:r>
            <a:r>
              <a:rPr lang="en-US" dirty="0" err="1" smtClean="0"/>
              <a:t>ressources</a:t>
            </a:r>
            <a:endParaRPr lang="en-US" dirty="0"/>
          </a:p>
          <a:p>
            <a:r>
              <a:rPr lang="en-US" dirty="0" err="1" smtClean="0"/>
              <a:t>Droit</a:t>
            </a:r>
            <a:r>
              <a:rPr lang="en-US" dirty="0" smtClean="0"/>
              <a:t> </a:t>
            </a:r>
            <a:r>
              <a:rPr lang="en-US" dirty="0" err="1" smtClean="0"/>
              <a:t>d’auteur</a:t>
            </a:r>
            <a:r>
              <a:rPr lang="en-US" dirty="0" smtClean="0"/>
              <a:t>, </a:t>
            </a:r>
            <a:r>
              <a:rPr lang="en-US" dirty="0" err="1" smtClean="0"/>
              <a:t>licences</a:t>
            </a:r>
            <a:r>
              <a:rPr lang="en-US" dirty="0" smtClean="0"/>
              <a:t>/</a:t>
            </a:r>
            <a:r>
              <a:rPr lang="en-US" dirty="0" err="1" smtClean="0"/>
              <a:t>contrats</a:t>
            </a:r>
            <a:endParaRPr lang="en-US" dirty="0" smtClean="0"/>
          </a:p>
          <a:p>
            <a:pPr lvl="1"/>
            <a:r>
              <a:rPr lang="en-US" dirty="0" smtClean="0"/>
              <a:t>Situation </a:t>
            </a:r>
            <a:r>
              <a:rPr lang="en-US" dirty="0" err="1" smtClean="0"/>
              <a:t>améliorée</a:t>
            </a:r>
            <a:r>
              <a:rPr lang="en-US" dirty="0" smtClean="0"/>
              <a:t> en GB </a:t>
            </a:r>
            <a:r>
              <a:rPr lang="en-US" dirty="0" err="1" smtClean="0"/>
              <a:t>depuis</a:t>
            </a:r>
            <a:r>
              <a:rPr lang="en-US" dirty="0" smtClean="0"/>
              <a:t> </a:t>
            </a:r>
            <a:r>
              <a:rPr lang="en-US" dirty="0" smtClean="0"/>
              <a:t>2014</a:t>
            </a:r>
            <a:endParaRPr lang="en-US" dirty="0" smtClean="0"/>
          </a:p>
          <a:p>
            <a:r>
              <a:rPr lang="en-US" dirty="0" err="1" smtClean="0"/>
              <a:t>Rôle</a:t>
            </a:r>
            <a:r>
              <a:rPr lang="en-US" dirty="0" smtClean="0"/>
              <a:t> des </a:t>
            </a:r>
            <a:r>
              <a:rPr lang="en-US" dirty="0" err="1" smtClean="0"/>
              <a:t>bibliothèques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229F-A72C-384A-BDE5-8BC23DC6DC8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046" y="102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err="1" smtClean="0"/>
              <a:t>Langues</a:t>
            </a:r>
            <a:r>
              <a:rPr lang="en-US" sz="3600" dirty="0" smtClean="0"/>
              <a:t> </a:t>
            </a:r>
            <a:r>
              <a:rPr lang="en-US" sz="3600" dirty="0" err="1" smtClean="0"/>
              <a:t>européennes</a:t>
            </a:r>
            <a:r>
              <a:rPr lang="en-US" sz="3600" dirty="0" smtClean="0"/>
              <a:t> et </a:t>
            </a:r>
            <a:br>
              <a:rPr lang="en-US" sz="3600" dirty="0" smtClean="0"/>
            </a:br>
            <a:r>
              <a:rPr lang="en-US" sz="3600" dirty="0" err="1" smtClean="0"/>
              <a:t>analyse</a:t>
            </a:r>
            <a:r>
              <a:rPr lang="en-US" sz="3600" dirty="0" smtClean="0"/>
              <a:t> de </a:t>
            </a:r>
            <a:r>
              <a:rPr lang="en-US" sz="3600" dirty="0" err="1" smtClean="0"/>
              <a:t>textes</a:t>
            </a:r>
            <a:endParaRPr lang="en-US" sz="3600" dirty="0"/>
          </a:p>
        </p:txBody>
      </p:sp>
      <p:sp>
        <p:nvSpPr>
          <p:cNvPr id="6" name="Rechteck 3"/>
          <p:cNvSpPr/>
          <p:nvPr/>
        </p:nvSpPr>
        <p:spPr>
          <a:xfrm>
            <a:off x="2448008" y="1914754"/>
            <a:ext cx="1306488" cy="40933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 smtClean="0">
                <a:solidFill>
                  <a:schemeClr val="tx1"/>
                </a:solidFill>
                <a:latin typeface="Georgia"/>
                <a:cs typeface="Georgia"/>
              </a:rPr>
              <a:t>Anglais</a:t>
            </a:r>
            <a:endParaRPr lang="en-GB" sz="1600" dirty="0">
              <a:solidFill>
                <a:schemeClr val="tx1"/>
              </a:solidFill>
              <a:latin typeface="Georgia"/>
              <a:cs typeface="Georgia"/>
            </a:endParaRPr>
          </a:p>
        </p:txBody>
      </p:sp>
      <p:sp>
        <p:nvSpPr>
          <p:cNvPr id="8" name="Rechteck 5"/>
          <p:cNvSpPr/>
          <p:nvPr/>
        </p:nvSpPr>
        <p:spPr>
          <a:xfrm>
            <a:off x="3917531" y="1914753"/>
            <a:ext cx="1308937" cy="40933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 smtClean="0">
                <a:solidFill>
                  <a:schemeClr val="tx1"/>
                </a:solidFill>
                <a:latin typeface="Georgia"/>
                <a:cs typeface="Georgia"/>
              </a:rPr>
              <a:t>Allemand</a:t>
            </a:r>
            <a:endParaRPr lang="en-GB" sz="1600" dirty="0" smtClean="0">
              <a:solidFill>
                <a:schemeClr val="tx1"/>
              </a:solidFill>
              <a:latin typeface="Georgia"/>
              <a:cs typeface="Georgia"/>
            </a:endParaRPr>
          </a:p>
          <a:p>
            <a:pPr algn="ctr"/>
            <a:r>
              <a:rPr lang="en-GB" sz="1600" dirty="0" err="1" smtClean="0">
                <a:solidFill>
                  <a:schemeClr val="tx1"/>
                </a:solidFill>
                <a:latin typeface="Georgia"/>
                <a:cs typeface="Georgia"/>
              </a:rPr>
              <a:t>Espagnol</a:t>
            </a:r>
            <a:endParaRPr lang="en-GB" sz="1600" dirty="0" smtClean="0">
              <a:solidFill>
                <a:schemeClr val="tx1"/>
              </a:solidFill>
              <a:latin typeface="Georgia"/>
              <a:cs typeface="Georgia"/>
            </a:endParaRPr>
          </a:p>
          <a:p>
            <a:pPr algn="ctr"/>
            <a:r>
              <a:rPr lang="en-GB" sz="1600" dirty="0" smtClean="0">
                <a:solidFill>
                  <a:schemeClr val="tx1"/>
                </a:solidFill>
                <a:latin typeface="Georgia"/>
                <a:cs typeface="Georgia"/>
              </a:rPr>
              <a:t>German</a:t>
            </a:r>
          </a:p>
          <a:p>
            <a:pPr algn="ctr"/>
            <a:r>
              <a:rPr lang="en-GB" sz="1600" b="1" dirty="0" err="1" smtClean="0">
                <a:solidFill>
                  <a:schemeClr val="tx1"/>
                </a:solidFill>
                <a:latin typeface="Georgia"/>
                <a:cs typeface="Georgia"/>
              </a:rPr>
              <a:t>Français</a:t>
            </a:r>
            <a:endParaRPr lang="en-GB" sz="1600" b="1" dirty="0" smtClean="0">
              <a:solidFill>
                <a:schemeClr val="tx1"/>
              </a:solidFill>
              <a:latin typeface="Georgia"/>
              <a:cs typeface="Georgia"/>
            </a:endParaRPr>
          </a:p>
          <a:p>
            <a:pPr algn="ctr"/>
            <a:r>
              <a:rPr lang="en-GB" sz="1600" dirty="0" err="1" smtClean="0">
                <a:solidFill>
                  <a:schemeClr val="tx1"/>
                </a:solidFill>
                <a:latin typeface="Georgia"/>
                <a:cs typeface="Georgia"/>
              </a:rPr>
              <a:t>Italien</a:t>
            </a:r>
            <a:endParaRPr lang="en-GB" sz="1600" dirty="0" smtClean="0">
              <a:solidFill>
                <a:schemeClr val="tx1"/>
              </a:solidFill>
              <a:latin typeface="Georgia"/>
              <a:cs typeface="Georgia"/>
            </a:endParaRPr>
          </a:p>
          <a:p>
            <a:pPr algn="ctr"/>
            <a:r>
              <a:rPr lang="en-GB" sz="1600" dirty="0" err="1" smtClean="0">
                <a:solidFill>
                  <a:schemeClr val="tx1"/>
                </a:solidFill>
                <a:latin typeface="Georgia"/>
                <a:cs typeface="Georgia"/>
              </a:rPr>
              <a:t>Néerlandais</a:t>
            </a:r>
            <a:endParaRPr lang="en-GB" sz="1600" dirty="0">
              <a:solidFill>
                <a:schemeClr val="tx1"/>
              </a:solidFill>
              <a:latin typeface="Georgia"/>
              <a:cs typeface="Georgia"/>
            </a:endParaRPr>
          </a:p>
        </p:txBody>
      </p:sp>
      <p:sp>
        <p:nvSpPr>
          <p:cNvPr id="11" name="Rechteck 8"/>
          <p:cNvSpPr/>
          <p:nvPr/>
        </p:nvSpPr>
        <p:spPr>
          <a:xfrm>
            <a:off x="5370484" y="1914753"/>
            <a:ext cx="1308937" cy="409330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Georgia"/>
                <a:cs typeface="Georgia"/>
              </a:rPr>
              <a:t>Basque</a:t>
            </a:r>
          </a:p>
          <a:p>
            <a:pPr algn="ctr"/>
            <a:r>
              <a:rPr lang="en-GB" sz="1600" dirty="0" err="1" smtClean="0">
                <a:solidFill>
                  <a:schemeClr val="tx1"/>
                </a:solidFill>
                <a:latin typeface="Georgia"/>
                <a:cs typeface="Georgia"/>
              </a:rPr>
              <a:t>Bulgare</a:t>
            </a:r>
            <a:endParaRPr lang="en-GB" sz="1600" dirty="0" smtClean="0">
              <a:solidFill>
                <a:schemeClr val="tx1"/>
              </a:solidFill>
              <a:latin typeface="Georgia"/>
              <a:cs typeface="Georgia"/>
            </a:endParaRPr>
          </a:p>
          <a:p>
            <a:pPr algn="ctr"/>
            <a:r>
              <a:rPr lang="en-GB" sz="1600" dirty="0" smtClean="0">
                <a:solidFill>
                  <a:schemeClr val="tx1"/>
                </a:solidFill>
                <a:latin typeface="Georgia"/>
                <a:cs typeface="Georgia"/>
              </a:rPr>
              <a:t>Catalan</a:t>
            </a:r>
            <a:endParaRPr lang="en-GB" sz="1600" dirty="0">
              <a:solidFill>
                <a:schemeClr val="tx1"/>
              </a:solidFill>
              <a:latin typeface="Georgia"/>
              <a:cs typeface="Georgia"/>
            </a:endParaRPr>
          </a:p>
          <a:p>
            <a:pPr algn="ctr"/>
            <a:r>
              <a:rPr lang="en-GB" sz="1600" dirty="0" err="1" smtClean="0">
                <a:solidFill>
                  <a:schemeClr val="tx1"/>
                </a:solidFill>
                <a:latin typeface="Georgia"/>
                <a:cs typeface="Georgia"/>
              </a:rPr>
              <a:t>Danois</a:t>
            </a:r>
            <a:endParaRPr lang="en-GB" sz="1600" dirty="0" smtClean="0">
              <a:solidFill>
                <a:schemeClr val="tx1"/>
              </a:solidFill>
              <a:latin typeface="Georgia"/>
              <a:cs typeface="Georgia"/>
            </a:endParaRPr>
          </a:p>
          <a:p>
            <a:pPr algn="ctr"/>
            <a:r>
              <a:rPr lang="en-GB" sz="1600" dirty="0" err="1" smtClean="0">
                <a:solidFill>
                  <a:schemeClr val="tx1"/>
                </a:solidFill>
                <a:latin typeface="Georgia"/>
                <a:cs typeface="Georgia"/>
              </a:rPr>
              <a:t>Finnois</a:t>
            </a:r>
            <a:endParaRPr lang="en-GB" sz="1600" dirty="0">
              <a:solidFill>
                <a:schemeClr val="tx1"/>
              </a:solidFill>
              <a:latin typeface="Georgia"/>
              <a:cs typeface="Georgia"/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Georgia"/>
                <a:cs typeface="Georgia"/>
              </a:rPr>
              <a:t>Galician</a:t>
            </a:r>
          </a:p>
          <a:p>
            <a:pPr algn="ctr"/>
            <a:r>
              <a:rPr lang="en-GB" sz="1600" dirty="0" err="1" smtClean="0">
                <a:solidFill>
                  <a:schemeClr val="tx1"/>
                </a:solidFill>
                <a:latin typeface="Georgia"/>
                <a:cs typeface="Georgia"/>
              </a:rPr>
              <a:t>Grec</a:t>
            </a:r>
            <a:endParaRPr lang="en-GB" sz="1600" dirty="0" smtClean="0">
              <a:solidFill>
                <a:schemeClr val="tx1"/>
              </a:solidFill>
              <a:latin typeface="Georgia"/>
              <a:cs typeface="Georgia"/>
            </a:endParaRPr>
          </a:p>
          <a:p>
            <a:pPr algn="ctr"/>
            <a:r>
              <a:rPr lang="en-GB" sz="1600" dirty="0" err="1" smtClean="0">
                <a:solidFill>
                  <a:schemeClr val="tx1"/>
                </a:solidFill>
                <a:latin typeface="Georgia"/>
                <a:cs typeface="Georgia"/>
              </a:rPr>
              <a:t>Hongrois</a:t>
            </a:r>
            <a:endParaRPr lang="en-GB" sz="1600" dirty="0">
              <a:solidFill>
                <a:schemeClr val="tx1"/>
              </a:solidFill>
              <a:latin typeface="Georgia"/>
              <a:cs typeface="Georgia"/>
            </a:endParaRPr>
          </a:p>
          <a:p>
            <a:pPr algn="ctr"/>
            <a:r>
              <a:rPr lang="en-GB" sz="1600" dirty="0" err="1" smtClean="0">
                <a:solidFill>
                  <a:schemeClr val="tx1"/>
                </a:solidFill>
                <a:latin typeface="Georgia"/>
                <a:cs typeface="Georgia"/>
              </a:rPr>
              <a:t>Norvégien</a:t>
            </a:r>
            <a:endParaRPr lang="en-GB" sz="1600" dirty="0" smtClean="0">
              <a:solidFill>
                <a:schemeClr val="tx1"/>
              </a:solidFill>
              <a:latin typeface="Georgia"/>
              <a:cs typeface="Georgia"/>
            </a:endParaRPr>
          </a:p>
          <a:p>
            <a:pPr algn="ctr"/>
            <a:r>
              <a:rPr lang="en-GB" sz="1600" dirty="0" err="1" smtClean="0">
                <a:solidFill>
                  <a:schemeClr val="tx1"/>
                </a:solidFill>
                <a:latin typeface="Georgia"/>
                <a:cs typeface="Georgia"/>
              </a:rPr>
              <a:t>Polonais</a:t>
            </a:r>
            <a:endParaRPr lang="en-GB" sz="1600" dirty="0" smtClean="0">
              <a:solidFill>
                <a:schemeClr val="tx1"/>
              </a:solidFill>
              <a:latin typeface="Georgia"/>
              <a:cs typeface="Georgia"/>
            </a:endParaRPr>
          </a:p>
          <a:p>
            <a:pPr algn="ctr"/>
            <a:r>
              <a:rPr lang="en-GB" sz="1600" dirty="0" err="1" smtClean="0">
                <a:solidFill>
                  <a:schemeClr val="tx1"/>
                </a:solidFill>
                <a:latin typeface="Georgia"/>
                <a:cs typeface="Georgia"/>
              </a:rPr>
              <a:t>Portugais</a:t>
            </a:r>
            <a:endParaRPr lang="en-GB" sz="1600" dirty="0">
              <a:solidFill>
                <a:schemeClr val="tx1"/>
              </a:solidFill>
              <a:latin typeface="Georgia"/>
              <a:cs typeface="Georgia"/>
            </a:endParaRPr>
          </a:p>
          <a:p>
            <a:pPr algn="ctr"/>
            <a:r>
              <a:rPr lang="en-GB" sz="1600" dirty="0" err="1" smtClean="0">
                <a:solidFill>
                  <a:schemeClr val="tx1"/>
                </a:solidFill>
                <a:latin typeface="Georgia"/>
                <a:cs typeface="Georgia"/>
              </a:rPr>
              <a:t>Roumain</a:t>
            </a:r>
            <a:endParaRPr lang="en-GB" sz="1600" dirty="0">
              <a:solidFill>
                <a:schemeClr val="tx1"/>
              </a:solidFill>
              <a:latin typeface="Georgia"/>
              <a:cs typeface="Georgia"/>
            </a:endParaRPr>
          </a:p>
          <a:p>
            <a:pPr algn="ctr"/>
            <a:r>
              <a:rPr lang="en-GB" sz="1600" dirty="0" err="1" smtClean="0">
                <a:solidFill>
                  <a:schemeClr val="tx1"/>
                </a:solidFill>
                <a:latin typeface="Georgia"/>
                <a:cs typeface="Georgia"/>
              </a:rPr>
              <a:t>Slovaque</a:t>
            </a:r>
            <a:endParaRPr lang="en-GB" sz="1600" dirty="0">
              <a:solidFill>
                <a:schemeClr val="tx1"/>
              </a:solidFill>
              <a:latin typeface="Georgia"/>
              <a:cs typeface="Georgia"/>
            </a:endParaRPr>
          </a:p>
          <a:p>
            <a:pPr algn="ctr"/>
            <a:r>
              <a:rPr lang="en-GB" sz="1600" dirty="0" err="1" smtClean="0">
                <a:solidFill>
                  <a:schemeClr val="tx1"/>
                </a:solidFill>
                <a:latin typeface="Georgia"/>
                <a:cs typeface="Georgia"/>
              </a:rPr>
              <a:t>Slovène</a:t>
            </a:r>
            <a:endParaRPr lang="en-GB" sz="1600" dirty="0" smtClean="0">
              <a:solidFill>
                <a:schemeClr val="tx1"/>
              </a:solidFill>
              <a:latin typeface="Georgia"/>
              <a:cs typeface="Georgia"/>
            </a:endParaRPr>
          </a:p>
          <a:p>
            <a:pPr algn="ctr"/>
            <a:r>
              <a:rPr lang="en-GB" sz="1600" dirty="0" err="1" smtClean="0">
                <a:solidFill>
                  <a:schemeClr val="tx1"/>
                </a:solidFill>
                <a:latin typeface="Georgia"/>
                <a:cs typeface="Georgia"/>
              </a:rPr>
              <a:t>Suédois</a:t>
            </a:r>
            <a:endParaRPr lang="en-GB" sz="1600" dirty="0" smtClean="0">
              <a:solidFill>
                <a:schemeClr val="tx1"/>
              </a:solidFill>
              <a:latin typeface="Georgia"/>
              <a:cs typeface="Georgia"/>
            </a:endParaRPr>
          </a:p>
          <a:p>
            <a:pPr algn="ctr"/>
            <a:r>
              <a:rPr lang="en-GB" sz="1600" dirty="0" err="1" smtClean="0">
                <a:solidFill>
                  <a:schemeClr val="tx1"/>
                </a:solidFill>
                <a:latin typeface="Georgia"/>
                <a:cs typeface="Georgia"/>
              </a:rPr>
              <a:t>Tchèque</a:t>
            </a:r>
            <a:endParaRPr lang="en-GB" sz="1600" dirty="0">
              <a:solidFill>
                <a:schemeClr val="tx1"/>
              </a:solidFill>
              <a:latin typeface="Georgia"/>
              <a:cs typeface="Georgia"/>
            </a:endParaRPr>
          </a:p>
        </p:txBody>
      </p:sp>
      <p:sp>
        <p:nvSpPr>
          <p:cNvPr id="12" name="Rechteck 9"/>
          <p:cNvSpPr/>
          <p:nvPr/>
        </p:nvSpPr>
        <p:spPr>
          <a:xfrm>
            <a:off x="6827337" y="1914753"/>
            <a:ext cx="1308937" cy="409330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 smtClean="0">
                <a:solidFill>
                  <a:schemeClr val="tx1"/>
                </a:solidFill>
                <a:latin typeface="Georgia"/>
                <a:cs typeface="Georgia"/>
              </a:rPr>
              <a:t>Croate</a:t>
            </a:r>
            <a:endParaRPr lang="en-GB" sz="1600" dirty="0" smtClean="0">
              <a:solidFill>
                <a:schemeClr val="tx1"/>
              </a:solidFill>
              <a:latin typeface="Georgia"/>
              <a:cs typeface="Georgia"/>
            </a:endParaRPr>
          </a:p>
          <a:p>
            <a:pPr algn="ctr"/>
            <a:r>
              <a:rPr lang="en-GB" sz="1600" dirty="0" err="1" smtClean="0">
                <a:solidFill>
                  <a:schemeClr val="tx1"/>
                </a:solidFill>
                <a:latin typeface="Georgia"/>
                <a:cs typeface="Georgia"/>
              </a:rPr>
              <a:t>Estonien</a:t>
            </a:r>
            <a:endParaRPr lang="en-GB" sz="1600" dirty="0" smtClean="0">
              <a:solidFill>
                <a:schemeClr val="tx1"/>
              </a:solidFill>
              <a:latin typeface="Georgia"/>
              <a:cs typeface="Georgia"/>
            </a:endParaRPr>
          </a:p>
          <a:p>
            <a:pPr algn="ctr"/>
            <a:r>
              <a:rPr lang="en-GB" sz="1600" dirty="0" err="1" smtClean="0">
                <a:solidFill>
                  <a:schemeClr val="tx1"/>
                </a:solidFill>
                <a:latin typeface="Georgia"/>
                <a:cs typeface="Georgia"/>
              </a:rPr>
              <a:t>Irlandais</a:t>
            </a:r>
            <a:endParaRPr lang="en-GB" sz="1600" dirty="0">
              <a:solidFill>
                <a:schemeClr val="tx1"/>
              </a:solidFill>
              <a:latin typeface="Georgia"/>
              <a:cs typeface="Georgia"/>
            </a:endParaRPr>
          </a:p>
          <a:p>
            <a:pPr algn="ctr"/>
            <a:r>
              <a:rPr lang="en-GB" sz="1600" dirty="0" err="1" smtClean="0">
                <a:solidFill>
                  <a:schemeClr val="tx1"/>
                </a:solidFill>
                <a:latin typeface="Georgia"/>
                <a:cs typeface="Georgia"/>
              </a:rPr>
              <a:t>Islandais</a:t>
            </a:r>
            <a:endParaRPr lang="en-GB" sz="1600" dirty="0">
              <a:solidFill>
                <a:schemeClr val="tx1"/>
              </a:solidFill>
              <a:latin typeface="Georgia"/>
              <a:cs typeface="Georgia"/>
            </a:endParaRPr>
          </a:p>
          <a:p>
            <a:pPr algn="ctr"/>
            <a:r>
              <a:rPr lang="en-GB" sz="1600" dirty="0" err="1" smtClean="0">
                <a:solidFill>
                  <a:schemeClr val="tx1"/>
                </a:solidFill>
                <a:latin typeface="Georgia"/>
                <a:cs typeface="Georgia"/>
              </a:rPr>
              <a:t>Letton</a:t>
            </a:r>
            <a:endParaRPr lang="en-GB" sz="1600" dirty="0">
              <a:solidFill>
                <a:schemeClr val="tx1"/>
              </a:solidFill>
              <a:latin typeface="Georgia"/>
              <a:cs typeface="Georgia"/>
            </a:endParaRPr>
          </a:p>
          <a:p>
            <a:pPr algn="ctr"/>
            <a:r>
              <a:rPr lang="en-GB" sz="1600" dirty="0" err="1" smtClean="0">
                <a:solidFill>
                  <a:schemeClr val="tx1"/>
                </a:solidFill>
                <a:latin typeface="Georgia"/>
                <a:cs typeface="Georgia"/>
              </a:rPr>
              <a:t>Lituanien</a:t>
            </a:r>
            <a:endParaRPr lang="en-GB" sz="1600" dirty="0">
              <a:solidFill>
                <a:schemeClr val="tx1"/>
              </a:solidFill>
              <a:latin typeface="Georgia"/>
              <a:cs typeface="Georgia"/>
            </a:endParaRPr>
          </a:p>
          <a:p>
            <a:pPr algn="ctr"/>
            <a:r>
              <a:rPr lang="en-GB" sz="1600" dirty="0" err="1" smtClean="0">
                <a:solidFill>
                  <a:schemeClr val="tx1"/>
                </a:solidFill>
                <a:latin typeface="Georgia"/>
                <a:cs typeface="Georgia"/>
              </a:rPr>
              <a:t>Maltais</a:t>
            </a:r>
            <a:endParaRPr lang="en-GB" sz="1600" dirty="0" smtClean="0">
              <a:solidFill>
                <a:schemeClr val="tx1"/>
              </a:solidFill>
              <a:latin typeface="Georgia"/>
              <a:cs typeface="Georgia"/>
            </a:endParaRPr>
          </a:p>
          <a:p>
            <a:pPr algn="ctr"/>
            <a:r>
              <a:rPr lang="en-GB" sz="1600" dirty="0" err="1" smtClean="0">
                <a:solidFill>
                  <a:schemeClr val="tx1"/>
                </a:solidFill>
                <a:latin typeface="Georgia"/>
                <a:cs typeface="Georgia"/>
              </a:rPr>
              <a:t>Serbe</a:t>
            </a:r>
            <a:endParaRPr lang="en-GB" sz="1600" dirty="0">
              <a:solidFill>
                <a:schemeClr val="tx1"/>
              </a:solidFill>
              <a:latin typeface="Georgia"/>
              <a:cs typeface="Georgia"/>
            </a:endParaRPr>
          </a:p>
        </p:txBody>
      </p:sp>
      <p:sp>
        <p:nvSpPr>
          <p:cNvPr id="14" name="Rechteck 3"/>
          <p:cNvSpPr/>
          <p:nvPr/>
        </p:nvSpPr>
        <p:spPr>
          <a:xfrm>
            <a:off x="976442" y="1914754"/>
            <a:ext cx="1297698" cy="40933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  <a:latin typeface="Georgia"/>
              <a:cs typeface="Georgia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37736" y="72231"/>
            <a:ext cx="199707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00951" y="6036098"/>
            <a:ext cx="5951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Mariani et al. </a:t>
            </a:r>
            <a:r>
              <a:rPr lang="de-DE" i="1" dirty="0" smtClean="0"/>
              <a:t>La </a:t>
            </a:r>
            <a:r>
              <a:rPr lang="de-DE" i="1" dirty="0" err="1" smtClean="0"/>
              <a:t>langue</a:t>
            </a:r>
            <a:r>
              <a:rPr lang="de-DE" i="1" dirty="0" smtClean="0"/>
              <a:t> </a:t>
            </a:r>
            <a:r>
              <a:rPr lang="de-DE" i="1" dirty="0" err="1" smtClean="0"/>
              <a:t>française</a:t>
            </a:r>
            <a:r>
              <a:rPr lang="de-DE" i="1" dirty="0" smtClean="0"/>
              <a:t> à </a:t>
            </a:r>
            <a:r>
              <a:rPr lang="de-DE" i="1" dirty="0" err="1" smtClean="0"/>
              <a:t>l‘ère</a:t>
            </a:r>
            <a:r>
              <a:rPr lang="de-DE" i="1" dirty="0" smtClean="0"/>
              <a:t> du </a:t>
            </a:r>
            <a:r>
              <a:rPr lang="de-DE" i="1" dirty="0" err="1" smtClean="0"/>
              <a:t>numérique</a:t>
            </a:r>
            <a:endParaRPr lang="de-DE" i="1" dirty="0" smtClean="0"/>
          </a:p>
          <a:p>
            <a:r>
              <a:rPr lang="de-DE" dirty="0" smtClean="0"/>
              <a:t>http://</a:t>
            </a:r>
            <a:r>
              <a:rPr lang="de-DE" dirty="0" err="1" smtClean="0"/>
              <a:t>www.meta-net.eu</a:t>
            </a:r>
            <a:r>
              <a:rPr lang="de-DE" dirty="0" smtClean="0"/>
              <a:t>/</a:t>
            </a:r>
            <a:r>
              <a:rPr lang="de-DE" dirty="0" err="1" smtClean="0"/>
              <a:t>whitepapers</a:t>
            </a:r>
            <a:r>
              <a:rPr lang="de-DE" dirty="0" smtClean="0"/>
              <a:t>/</a:t>
            </a:r>
            <a:r>
              <a:rPr lang="de-DE" dirty="0" err="1" smtClean="0"/>
              <a:t>e-book</a:t>
            </a:r>
            <a:r>
              <a:rPr lang="de-DE" dirty="0" smtClean="0"/>
              <a:t>/</a:t>
            </a:r>
            <a:r>
              <a:rPr lang="de-DE" dirty="0" err="1" smtClean="0"/>
              <a:t>french.pdf</a:t>
            </a:r>
            <a:endParaRPr lang="en-US" dirty="0"/>
          </a:p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6442" y="1261334"/>
            <a:ext cx="1144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Excellente</a:t>
            </a:r>
            <a:endParaRPr lang="en-US" dirty="0"/>
          </a:p>
          <a:p>
            <a:pPr algn="ctr"/>
            <a:r>
              <a:rPr lang="en-US" dirty="0" smtClean="0"/>
              <a:t>base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729519" y="1240147"/>
            <a:ext cx="789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Bonne</a:t>
            </a:r>
            <a:endParaRPr lang="en-US" dirty="0"/>
          </a:p>
          <a:p>
            <a:pPr algn="ctr"/>
            <a:r>
              <a:rPr lang="en-US" dirty="0" smtClean="0"/>
              <a:t>base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120671" y="1240147"/>
            <a:ext cx="106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Base</a:t>
            </a:r>
          </a:p>
          <a:p>
            <a:pPr algn="ctr"/>
            <a:r>
              <a:rPr lang="en-US" dirty="0" err="1" smtClean="0"/>
              <a:t>moyenne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370484" y="1238566"/>
            <a:ext cx="1282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Base</a:t>
            </a:r>
          </a:p>
          <a:p>
            <a:pPr algn="ctr"/>
            <a:r>
              <a:rPr lang="en-US" dirty="0" err="1" smtClean="0"/>
              <a:t>fragmentée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827337" y="1240147"/>
            <a:ext cx="1366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Base </a:t>
            </a:r>
            <a:r>
              <a:rPr lang="en-US" dirty="0" err="1" smtClean="0"/>
              <a:t>faible</a:t>
            </a:r>
            <a:r>
              <a:rPr lang="en-US" dirty="0" smtClean="0"/>
              <a:t>/</a:t>
            </a:r>
          </a:p>
          <a:p>
            <a:pPr algn="ctr"/>
            <a:r>
              <a:rPr lang="en-US" dirty="0" err="1" smtClean="0"/>
              <a:t>inexistante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11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Recherche</a:t>
            </a:r>
            <a:r>
              <a:rPr lang="en-US" dirty="0" smtClean="0"/>
              <a:t> v-</a:t>
            </a:r>
            <a:r>
              <a:rPr lang="en-US" dirty="0" err="1" smtClean="0"/>
              <a:t>à</a:t>
            </a:r>
            <a:r>
              <a:rPr lang="en-US" dirty="0" smtClean="0"/>
              <a:t>-v services?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Chercheur</a:t>
            </a:r>
            <a:r>
              <a:rPr lang="en-US" dirty="0" smtClean="0"/>
              <a:t> en </a:t>
            </a:r>
            <a:r>
              <a:rPr lang="en-US" dirty="0" err="1" smtClean="0"/>
              <a:t>FdT</a:t>
            </a:r>
            <a:r>
              <a:rPr lang="en-US" dirty="0" smtClean="0"/>
              <a:t> </a:t>
            </a:r>
            <a:r>
              <a:rPr lang="en-US" dirty="0" err="1" smtClean="0"/>
              <a:t>s’intéresse</a:t>
            </a:r>
            <a:r>
              <a:rPr lang="en-US" dirty="0" smtClean="0"/>
              <a:t> </a:t>
            </a:r>
            <a:r>
              <a:rPr lang="en-US" dirty="0" err="1" smtClean="0"/>
              <a:t>moins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pourvoir</a:t>
            </a:r>
            <a:r>
              <a:rPr lang="en-US" dirty="0" smtClean="0"/>
              <a:t> un service </a:t>
            </a:r>
            <a:r>
              <a:rPr lang="en-US" dirty="0" err="1" smtClean="0"/>
              <a:t>ou</a:t>
            </a:r>
            <a:r>
              <a:rPr lang="en-US" dirty="0" smtClean="0"/>
              <a:t> former les </a:t>
            </a:r>
            <a:r>
              <a:rPr lang="en-US" dirty="0" err="1" smtClean="0"/>
              <a:t>utilisateurs</a:t>
            </a:r>
            <a:endParaRPr lang="en-US" dirty="0" smtClean="0"/>
          </a:p>
          <a:p>
            <a:pPr lvl="1"/>
            <a:r>
              <a:rPr lang="en-US" dirty="0" err="1" smtClean="0"/>
              <a:t>Pression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produire</a:t>
            </a:r>
            <a:r>
              <a:rPr lang="en-US" dirty="0" smtClean="0"/>
              <a:t> </a:t>
            </a:r>
            <a:r>
              <a:rPr lang="en-US" dirty="0" err="1" smtClean="0"/>
              <a:t>recherche</a:t>
            </a:r>
            <a:r>
              <a:rPr lang="en-US" dirty="0" smtClean="0"/>
              <a:t> de </a:t>
            </a:r>
            <a:r>
              <a:rPr lang="en-US" dirty="0" err="1" smtClean="0"/>
              <a:t>hte</a:t>
            </a:r>
            <a:r>
              <a:rPr lang="en-US" dirty="0" smtClean="0"/>
              <a:t> </a:t>
            </a:r>
            <a:r>
              <a:rPr lang="en-US" dirty="0" err="1" smtClean="0"/>
              <a:t>qualité</a:t>
            </a:r>
            <a:endParaRPr lang="en-US" dirty="0" smtClean="0"/>
          </a:p>
          <a:p>
            <a:pPr lvl="1"/>
            <a:r>
              <a:rPr lang="en-US" dirty="0" smtClean="0"/>
              <a:t>Provision de services </a:t>
            </a:r>
            <a:r>
              <a:rPr lang="en-US" dirty="0" err="1" smtClean="0"/>
              <a:t>moins</a:t>
            </a:r>
            <a:r>
              <a:rPr lang="en-US" dirty="0" smtClean="0"/>
              <a:t> </a:t>
            </a:r>
            <a:r>
              <a:rPr lang="en-US" dirty="0" err="1" smtClean="0"/>
              <a:t>attirant</a:t>
            </a:r>
            <a:endParaRPr lang="en-US" dirty="0" smtClean="0"/>
          </a:p>
          <a:p>
            <a:r>
              <a:rPr lang="en-US" dirty="0" err="1" smtClean="0"/>
              <a:t>Besoin</a:t>
            </a:r>
            <a:r>
              <a:rPr lang="en-US" dirty="0" smtClean="0"/>
              <a:t> </a:t>
            </a:r>
            <a:r>
              <a:rPr lang="en-US" dirty="0" err="1" smtClean="0"/>
              <a:t>d’investissement</a:t>
            </a:r>
            <a:r>
              <a:rPr lang="en-US" dirty="0" smtClean="0"/>
              <a:t> en services </a:t>
            </a:r>
            <a:r>
              <a:rPr lang="en-US" dirty="0" err="1" smtClean="0"/>
              <a:t>FdT</a:t>
            </a:r>
            <a:r>
              <a:rPr lang="en-US" dirty="0" smtClean="0"/>
              <a:t> et de provision </a:t>
            </a:r>
            <a:r>
              <a:rPr lang="en-US" dirty="0" err="1" smtClean="0"/>
              <a:t>d’infrastructures</a:t>
            </a:r>
            <a:endParaRPr lang="en-US" dirty="0" smtClean="0"/>
          </a:p>
          <a:p>
            <a:pPr lvl="1"/>
            <a:r>
              <a:rPr lang="en-US" dirty="0" err="1" smtClean="0"/>
              <a:t>Faciles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comprendre</a:t>
            </a:r>
            <a:r>
              <a:rPr lang="en-US" dirty="0" smtClean="0"/>
              <a:t> et </a:t>
            </a:r>
            <a:r>
              <a:rPr lang="en-US" dirty="0" err="1" smtClean="0"/>
              <a:t>manipuler</a:t>
            </a:r>
            <a:r>
              <a:rPr lang="en-US" dirty="0" smtClean="0"/>
              <a:t> par </a:t>
            </a:r>
            <a:r>
              <a:rPr lang="en-US" dirty="0" err="1" smtClean="0"/>
              <a:t>l’utilisateur</a:t>
            </a:r>
            <a:endParaRPr lang="en-US" dirty="0" smtClean="0"/>
          </a:p>
          <a:p>
            <a:r>
              <a:rPr lang="en-US" dirty="0" err="1" smtClean="0"/>
              <a:t>Néanmoins</a:t>
            </a:r>
            <a:r>
              <a:rPr lang="en-US" dirty="0" smtClean="0"/>
              <a:t>: </a:t>
            </a:r>
            <a:r>
              <a:rPr lang="en-US" dirty="0" err="1" smtClean="0"/>
              <a:t>faut</a:t>
            </a:r>
            <a:r>
              <a:rPr lang="en-US" dirty="0" smtClean="0"/>
              <a:t> </a:t>
            </a:r>
            <a:r>
              <a:rPr lang="en-US" dirty="0" err="1" smtClean="0"/>
              <a:t>appuyer</a:t>
            </a:r>
            <a:r>
              <a:rPr lang="en-US" dirty="0" smtClean="0"/>
              <a:t> la </a:t>
            </a:r>
            <a:r>
              <a:rPr lang="en-US" dirty="0" err="1" smtClean="0"/>
              <a:t>recherche</a:t>
            </a:r>
            <a:r>
              <a:rPr lang="en-US" dirty="0" smtClean="0"/>
              <a:t> en </a:t>
            </a:r>
            <a:r>
              <a:rPr lang="en-US" dirty="0" err="1" smtClean="0"/>
              <a:t>FdT</a:t>
            </a:r>
            <a:r>
              <a:rPr lang="en-US" dirty="0" smtClean="0"/>
              <a:t> </a:t>
            </a:r>
            <a:r>
              <a:rPr lang="en-US" dirty="0" err="1" smtClean="0"/>
              <a:t>afin</a:t>
            </a:r>
            <a:r>
              <a:rPr lang="en-US" dirty="0" smtClean="0"/>
              <a:t> </a:t>
            </a:r>
            <a:r>
              <a:rPr lang="en-US" dirty="0" err="1" smtClean="0"/>
              <a:t>d’informer</a:t>
            </a:r>
            <a:r>
              <a:rPr lang="en-US" dirty="0" smtClean="0"/>
              <a:t> </a:t>
            </a:r>
            <a:r>
              <a:rPr lang="en-US" dirty="0" err="1" smtClean="0"/>
              <a:t>développement</a:t>
            </a:r>
            <a:r>
              <a:rPr lang="en-US" dirty="0" smtClean="0"/>
              <a:t> de services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229F-A72C-384A-BDE5-8BC23DC6DC8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75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13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Flexibilité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fixité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30924"/>
            <a:ext cx="8354647" cy="4895240"/>
          </a:xfrm>
        </p:spPr>
        <p:txBody>
          <a:bodyPr>
            <a:normAutofit/>
          </a:bodyPr>
          <a:lstStyle/>
          <a:p>
            <a:r>
              <a:rPr lang="en-US" dirty="0" smtClean="0"/>
              <a:t>On a </a:t>
            </a:r>
            <a:r>
              <a:rPr lang="en-US" dirty="0" err="1" smtClean="0"/>
              <a:t>tjrs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i="1" dirty="0" smtClean="0"/>
              <a:t>question de </a:t>
            </a:r>
            <a:r>
              <a:rPr lang="en-US" i="1" dirty="0" err="1" smtClean="0"/>
              <a:t>recherche</a:t>
            </a:r>
            <a:r>
              <a:rPr lang="en-US" dirty="0" smtClean="0"/>
              <a:t>: non!</a:t>
            </a:r>
          </a:p>
          <a:p>
            <a:pPr lvl="1"/>
            <a:r>
              <a:rPr lang="en-US" dirty="0" smtClean="0"/>
              <a:t>Santé </a:t>
            </a:r>
            <a:r>
              <a:rPr lang="en-US" dirty="0" err="1" smtClean="0"/>
              <a:t>publique</a:t>
            </a:r>
            <a:r>
              <a:rPr lang="en-US" dirty="0" smtClean="0"/>
              <a:t>, sciences </a:t>
            </a:r>
            <a:r>
              <a:rPr lang="en-US" dirty="0" err="1" smtClean="0"/>
              <a:t>sociales</a:t>
            </a:r>
            <a:r>
              <a:rPr lang="en-US" dirty="0" smtClean="0"/>
              <a:t>: questions </a:t>
            </a:r>
            <a:r>
              <a:rPr lang="en-US" dirty="0" err="1" smtClean="0"/>
              <a:t>floues</a:t>
            </a:r>
            <a:r>
              <a:rPr lang="en-US" dirty="0" smtClean="0"/>
              <a:t>, </a:t>
            </a:r>
            <a:r>
              <a:rPr lang="en-US" dirty="0" err="1" smtClean="0"/>
              <a:t>souvent</a:t>
            </a:r>
            <a:r>
              <a:rPr lang="en-US" dirty="0" smtClean="0"/>
              <a:t> </a:t>
            </a:r>
            <a:r>
              <a:rPr lang="en-US" dirty="0" err="1" smtClean="0"/>
              <a:t>inexistantes</a:t>
            </a:r>
            <a:r>
              <a:rPr lang="en-US" dirty="0"/>
              <a:t> </a:t>
            </a:r>
            <a:r>
              <a:rPr lang="en-US" dirty="0" smtClean="0">
                <a:sym typeface="Wingdings"/>
              </a:rPr>
              <a:t> exploration</a:t>
            </a:r>
          </a:p>
          <a:p>
            <a:pPr lvl="1"/>
            <a:r>
              <a:rPr lang="en-US" dirty="0" smtClean="0">
                <a:sym typeface="Wingdings"/>
              </a:rPr>
              <a:t>Sciences: </a:t>
            </a:r>
            <a:r>
              <a:rPr lang="en-US" dirty="0" smtClean="0"/>
              <a:t> </a:t>
            </a:r>
            <a:r>
              <a:rPr lang="en-US" dirty="0" err="1" smtClean="0"/>
              <a:t>méthode</a:t>
            </a:r>
            <a:r>
              <a:rPr lang="en-US" dirty="0" smtClean="0"/>
              <a:t> </a:t>
            </a:r>
            <a:r>
              <a:rPr lang="en-US" dirty="0" err="1" smtClean="0"/>
              <a:t>scientifique</a:t>
            </a:r>
            <a:endParaRPr lang="en-US" dirty="0" smtClean="0"/>
          </a:p>
          <a:p>
            <a:pPr lvl="2"/>
            <a:r>
              <a:rPr lang="en-US" dirty="0" err="1" smtClean="0"/>
              <a:t>Chercheur</a:t>
            </a:r>
            <a:r>
              <a:rPr lang="en-US" dirty="0" smtClean="0"/>
              <a:t> </a:t>
            </a:r>
            <a:r>
              <a:rPr lang="en-US" dirty="0" err="1" smtClean="0"/>
              <a:t>développe</a:t>
            </a:r>
            <a:r>
              <a:rPr lang="en-US" dirty="0" smtClean="0"/>
              <a:t> </a:t>
            </a:r>
            <a:r>
              <a:rPr lang="en-US" dirty="0" err="1" smtClean="0"/>
              <a:t>hypothèse</a:t>
            </a:r>
            <a:endParaRPr lang="en-US" dirty="0" smtClean="0"/>
          </a:p>
          <a:p>
            <a:pPr lvl="3"/>
            <a:r>
              <a:rPr lang="en-US" dirty="0" err="1" smtClean="0"/>
              <a:t>Confiance</a:t>
            </a:r>
            <a:r>
              <a:rPr lang="en-US" dirty="0" smtClean="0"/>
              <a:t>? </a:t>
            </a:r>
            <a:r>
              <a:rPr lang="en-US" dirty="0" err="1" smtClean="0"/>
              <a:t>Elément</a:t>
            </a:r>
            <a:r>
              <a:rPr lang="en-US" dirty="0" smtClean="0"/>
              <a:t> de </a:t>
            </a:r>
            <a:r>
              <a:rPr lang="en-US" dirty="0" err="1" smtClean="0"/>
              <a:t>risque</a:t>
            </a:r>
            <a:r>
              <a:rPr lang="en-US" dirty="0" smtClean="0"/>
              <a:t>?</a:t>
            </a:r>
          </a:p>
          <a:p>
            <a:pPr lvl="2"/>
            <a:r>
              <a:rPr lang="en-US" dirty="0" err="1" smtClean="0"/>
              <a:t>FdT</a:t>
            </a:r>
            <a:r>
              <a:rPr lang="en-US" dirty="0" smtClean="0"/>
              <a:t> </a:t>
            </a:r>
            <a:r>
              <a:rPr lang="en-US" b="1" i="1" dirty="0" err="1" smtClean="0"/>
              <a:t>suggère</a:t>
            </a:r>
            <a:r>
              <a:rPr lang="en-US" b="1" i="1" dirty="0" smtClean="0"/>
              <a:t> </a:t>
            </a:r>
            <a:r>
              <a:rPr lang="en-US" b="1" i="1" dirty="0" err="1" smtClean="0"/>
              <a:t>hypothèse</a:t>
            </a:r>
            <a:r>
              <a:rPr lang="en-US" b="1" i="1" dirty="0" smtClean="0"/>
              <a:t> </a:t>
            </a:r>
            <a:r>
              <a:rPr lang="en-US" b="1" i="1" dirty="0" err="1" smtClean="0"/>
              <a:t>dirigée</a:t>
            </a:r>
            <a:r>
              <a:rPr lang="en-US" b="1" i="1" dirty="0" smtClean="0"/>
              <a:t> par les </a:t>
            </a:r>
            <a:r>
              <a:rPr lang="en-US" b="1" i="1" dirty="0" err="1" smtClean="0"/>
              <a:t>données</a:t>
            </a:r>
            <a:endParaRPr lang="en-US" b="1" i="1" dirty="0" smtClean="0"/>
          </a:p>
          <a:p>
            <a:pPr lvl="3"/>
            <a:r>
              <a:rPr lang="en-US" dirty="0" err="1" smtClean="0"/>
              <a:t>Confiance</a:t>
            </a:r>
            <a:r>
              <a:rPr lang="en-US" dirty="0" smtClean="0"/>
              <a:t> </a:t>
            </a:r>
            <a:r>
              <a:rPr lang="en-US" dirty="0" err="1" smtClean="0"/>
              <a:t>augmenté</a:t>
            </a:r>
            <a:r>
              <a:rPr lang="en-US" dirty="0" smtClean="0"/>
              <a:t>, </a:t>
            </a:r>
            <a:r>
              <a:rPr lang="en-US" dirty="0" err="1" smtClean="0"/>
              <a:t>risque</a:t>
            </a:r>
            <a:r>
              <a:rPr lang="en-US" dirty="0" smtClean="0"/>
              <a:t> </a:t>
            </a:r>
            <a:r>
              <a:rPr lang="en-US" dirty="0" err="1" smtClean="0"/>
              <a:t>réduit</a:t>
            </a:r>
            <a:endParaRPr lang="en-US" dirty="0" smtClean="0"/>
          </a:p>
          <a:p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FdT</a:t>
            </a:r>
            <a:r>
              <a:rPr lang="en-US" dirty="0" smtClean="0">
                <a:sym typeface="Wingdings"/>
              </a:rPr>
              <a:t> flexible, </a:t>
            </a:r>
            <a:r>
              <a:rPr lang="en-US" dirty="0" err="1" smtClean="0">
                <a:sym typeface="Wingdings"/>
              </a:rPr>
              <a:t>systèmes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d’analyse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visuelle</a:t>
            </a:r>
            <a:r>
              <a:rPr lang="en-US" dirty="0" smtClean="0">
                <a:sym typeface="Wingdings"/>
              </a:rPr>
              <a:t>, </a:t>
            </a:r>
            <a:r>
              <a:rPr lang="is-IS" dirty="0" smtClean="0">
                <a:sym typeface="Wingdings"/>
              </a:rPr>
              <a:t>…</a:t>
            </a:r>
          </a:p>
          <a:p>
            <a:pPr lvl="1"/>
            <a:r>
              <a:rPr lang="en-US" dirty="0" smtClean="0">
                <a:sym typeface="Wingdings"/>
              </a:rPr>
              <a:t>A</a:t>
            </a:r>
            <a:r>
              <a:rPr lang="is-IS" dirty="0" smtClean="0">
                <a:sym typeface="Wingdings"/>
              </a:rPr>
              <a:t>ccès aux BDs,  littérature grise, médias sociaux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229F-A72C-384A-BDE5-8BC23DC6DC8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94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sorties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232"/>
            <a:ext cx="8229600" cy="486593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 sortie de </a:t>
            </a:r>
            <a:r>
              <a:rPr lang="en-US" dirty="0" err="1" smtClean="0"/>
              <a:t>FdT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un article/</a:t>
            </a:r>
            <a:r>
              <a:rPr lang="en-US" dirty="0" err="1" smtClean="0"/>
              <a:t>livre</a:t>
            </a:r>
            <a:r>
              <a:rPr lang="en-US" dirty="0" smtClean="0"/>
              <a:t>: non!</a:t>
            </a:r>
          </a:p>
          <a:p>
            <a:pPr lvl="1"/>
            <a:r>
              <a:rPr lang="en-US" dirty="0" smtClean="0"/>
              <a:t>Non </a:t>
            </a:r>
            <a:r>
              <a:rPr lang="en-US" dirty="0" err="1" smtClean="0"/>
              <a:t>seulement</a:t>
            </a:r>
            <a:r>
              <a:rPr lang="is-IS" dirty="0" smtClean="0"/>
              <a:t>…</a:t>
            </a:r>
          </a:p>
          <a:p>
            <a:r>
              <a:rPr lang="en-US" dirty="0" smtClean="0"/>
              <a:t>Annotations </a:t>
            </a:r>
            <a:r>
              <a:rPr lang="en-US" dirty="0" err="1" smtClean="0"/>
              <a:t>formelles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plusieurs</a:t>
            </a:r>
            <a:r>
              <a:rPr lang="en-US" dirty="0" smtClean="0"/>
              <a:t> </a:t>
            </a:r>
            <a:r>
              <a:rPr lang="en-US" dirty="0" err="1" smtClean="0"/>
              <a:t>niveaux</a:t>
            </a:r>
            <a:r>
              <a:rPr lang="en-US" dirty="0" smtClean="0"/>
              <a:t>, en masse</a:t>
            </a:r>
          </a:p>
          <a:p>
            <a:r>
              <a:rPr lang="en-US" dirty="0" smtClean="0"/>
              <a:t>Indexation </a:t>
            </a:r>
            <a:r>
              <a:rPr lang="en-US" dirty="0"/>
              <a:t>des annotations</a:t>
            </a:r>
          </a:p>
          <a:p>
            <a:pPr lvl="1"/>
            <a:r>
              <a:rPr lang="en-US" dirty="0" err="1" smtClean="0"/>
              <a:t>Recherche</a:t>
            </a:r>
            <a:r>
              <a:rPr lang="en-US" dirty="0" smtClean="0"/>
              <a:t> </a:t>
            </a:r>
            <a:r>
              <a:rPr lang="en-US" dirty="0" err="1" smtClean="0"/>
              <a:t>sémantique</a:t>
            </a:r>
            <a:r>
              <a:rPr lang="is-IS" dirty="0" smtClean="0"/>
              <a:t> </a:t>
            </a:r>
            <a:r>
              <a:rPr lang="is-IS" dirty="0">
                <a:sym typeface="Wingdings"/>
              </a:rPr>
              <a:t> FdD (associations)</a:t>
            </a:r>
          </a:p>
          <a:p>
            <a:pPr lvl="1"/>
            <a:r>
              <a:rPr lang="en-US" dirty="0" smtClean="0"/>
              <a:t>Conversion en triplets RDF/DOL</a:t>
            </a:r>
          </a:p>
          <a:p>
            <a:r>
              <a:rPr lang="en-US" dirty="0" smtClean="0"/>
              <a:t>Annotations = </a:t>
            </a:r>
            <a:r>
              <a:rPr lang="en-US" dirty="0" err="1" smtClean="0"/>
              <a:t>ressource</a:t>
            </a:r>
            <a:r>
              <a:rPr lang="en-US" dirty="0" smtClean="0"/>
              <a:t> riche et massive</a:t>
            </a:r>
          </a:p>
          <a:p>
            <a:r>
              <a:rPr lang="en-US" dirty="0" smtClean="0"/>
              <a:t>Annotations = </a:t>
            </a:r>
            <a:r>
              <a:rPr lang="en-US" dirty="0" err="1" smtClean="0"/>
              <a:t>données</a:t>
            </a:r>
            <a:r>
              <a:rPr lang="en-US" dirty="0" smtClean="0"/>
              <a:t> de </a:t>
            </a:r>
            <a:r>
              <a:rPr lang="en-US" dirty="0" err="1" smtClean="0"/>
              <a:t>recherche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229F-A72C-384A-BDE5-8BC23DC6DC8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18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Gestion</a:t>
            </a:r>
            <a:r>
              <a:rPr lang="en-US" dirty="0" smtClean="0"/>
              <a:t> des annotations?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62109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Gestion</a:t>
            </a:r>
            <a:r>
              <a:rPr lang="en-US" dirty="0" smtClean="0"/>
              <a:t> de documents/archives: </a:t>
            </a:r>
            <a:r>
              <a:rPr lang="en-US" dirty="0" err="1" smtClean="0">
                <a:sym typeface="Wingdings"/>
              </a:rPr>
              <a:t>bibliothèques</a:t>
            </a:r>
            <a:endParaRPr lang="en-US" dirty="0" smtClean="0">
              <a:sym typeface="Wingdings"/>
            </a:endParaRPr>
          </a:p>
          <a:p>
            <a:r>
              <a:rPr lang="en-US" dirty="0" err="1" smtClean="0"/>
              <a:t>Gestion</a:t>
            </a:r>
            <a:r>
              <a:rPr lang="en-US" dirty="0" smtClean="0"/>
              <a:t> des </a:t>
            </a:r>
            <a:r>
              <a:rPr lang="en-US" dirty="0" err="1" smtClean="0"/>
              <a:t>données</a:t>
            </a:r>
            <a:r>
              <a:rPr lang="en-US" dirty="0" smtClean="0"/>
              <a:t> de </a:t>
            </a:r>
            <a:r>
              <a:rPr lang="en-US" dirty="0" err="1" smtClean="0"/>
              <a:t>recherches</a:t>
            </a:r>
            <a:r>
              <a:rPr lang="en-US" dirty="0" smtClean="0"/>
              <a:t> </a:t>
            </a:r>
            <a:r>
              <a:rPr lang="en-US" dirty="0" err="1" smtClean="0"/>
              <a:t>institutionnelles</a:t>
            </a:r>
            <a:r>
              <a:rPr lang="en-US" dirty="0" smtClean="0"/>
              <a:t>? </a:t>
            </a:r>
            <a:r>
              <a:rPr lang="en-US" dirty="0" err="1"/>
              <a:t>n</a:t>
            </a:r>
            <a:r>
              <a:rPr lang="en-US" dirty="0" err="1" smtClean="0"/>
              <a:t>ationales</a:t>
            </a:r>
            <a:r>
              <a:rPr lang="en-US" dirty="0" smtClean="0"/>
              <a:t>? </a:t>
            </a:r>
            <a:r>
              <a:rPr lang="en-US" dirty="0" err="1"/>
              <a:t>i</a:t>
            </a:r>
            <a:r>
              <a:rPr lang="en-US" dirty="0" err="1" smtClean="0"/>
              <a:t>nternationales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Dont</a:t>
            </a:r>
            <a:r>
              <a:rPr lang="en-US" dirty="0" smtClean="0"/>
              <a:t> </a:t>
            </a:r>
            <a:r>
              <a:rPr lang="en-US" dirty="0" err="1" smtClean="0"/>
              <a:t>gestion</a:t>
            </a:r>
            <a:r>
              <a:rPr lang="en-US" dirty="0" smtClean="0"/>
              <a:t> des annotations </a:t>
            </a:r>
            <a:r>
              <a:rPr lang="en-US" dirty="0" err="1" smtClean="0"/>
              <a:t>produites</a:t>
            </a:r>
            <a:r>
              <a:rPr lang="en-US" dirty="0" smtClean="0"/>
              <a:t> par </a:t>
            </a:r>
            <a:r>
              <a:rPr lang="en-US" dirty="0" err="1" smtClean="0"/>
              <a:t>FdT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Coopération</a:t>
            </a:r>
            <a:r>
              <a:rPr lang="en-US" dirty="0" smtClean="0"/>
              <a:t>, </a:t>
            </a:r>
            <a:r>
              <a:rPr lang="en-US" dirty="0" err="1" smtClean="0"/>
              <a:t>réseaux</a:t>
            </a:r>
            <a:r>
              <a:rPr lang="en-US" dirty="0" smtClean="0"/>
              <a:t> </a:t>
            </a:r>
            <a:r>
              <a:rPr lang="en-US" dirty="0" err="1" smtClean="0"/>
              <a:t>d’entrepôts</a:t>
            </a:r>
            <a:r>
              <a:rPr lang="en-US" dirty="0" smtClean="0"/>
              <a:t> </a:t>
            </a:r>
            <a:r>
              <a:rPr lang="en-US" dirty="0" err="1" smtClean="0"/>
              <a:t>d’annotations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Logiciel</a:t>
            </a:r>
            <a:r>
              <a:rPr lang="en-US" dirty="0" smtClean="0"/>
              <a:t> “Open Annotation Store” pour Europe PubMed Central, </a:t>
            </a:r>
            <a:r>
              <a:rPr lang="en-US" dirty="0" err="1" smtClean="0"/>
              <a:t>développé</a:t>
            </a:r>
            <a:r>
              <a:rPr lang="en-US" dirty="0" smtClean="0"/>
              <a:t> par </a:t>
            </a:r>
            <a:r>
              <a:rPr lang="en-US" dirty="0" err="1" smtClean="0"/>
              <a:t>NaCTeM</a:t>
            </a:r>
            <a:endParaRPr lang="en-US" dirty="0" smtClean="0"/>
          </a:p>
          <a:p>
            <a:pPr lvl="1"/>
            <a:r>
              <a:rPr lang="en-US" dirty="0" smtClean="0"/>
              <a:t>(petit test</a:t>
            </a:r>
            <a:r>
              <a:rPr lang="en-US" dirty="0" smtClean="0"/>
              <a:t>) 150mille documents: </a:t>
            </a:r>
            <a:r>
              <a:rPr lang="en-US" b="1" dirty="0" smtClean="0"/>
              <a:t>30mio annotations</a:t>
            </a:r>
            <a:r>
              <a:rPr lang="en-US" dirty="0" smtClean="0"/>
              <a:t>, </a:t>
            </a:r>
            <a:r>
              <a:rPr lang="en-US" b="1" dirty="0" smtClean="0"/>
              <a:t>10</a:t>
            </a:r>
            <a:r>
              <a:rPr lang="en-US" b="1" baseline="30000" dirty="0" smtClean="0"/>
              <a:t>9</a:t>
            </a:r>
            <a:r>
              <a:rPr lang="en-US" b="1" dirty="0" smtClean="0"/>
              <a:t> triplets </a:t>
            </a:r>
            <a:r>
              <a:rPr lang="en-US" b="1" dirty="0" smtClean="0"/>
              <a:t>RDF</a:t>
            </a:r>
          </a:p>
          <a:p>
            <a:pPr marL="457200" lvl="1" indent="0">
              <a:buNone/>
            </a:pP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Taille</a:t>
            </a:r>
            <a:r>
              <a:rPr lang="en-US" dirty="0" smtClean="0">
                <a:sym typeface="Wingdings"/>
              </a:rPr>
              <a:t> massive </a:t>
            </a:r>
            <a:r>
              <a:rPr lang="en-US" dirty="0" err="1" smtClean="0">
                <a:sym typeface="Wingdings"/>
              </a:rPr>
              <a:t>d’annotations</a:t>
            </a:r>
            <a:r>
              <a:rPr lang="en-US" dirty="0" smtClean="0">
                <a:sym typeface="Wingdings"/>
              </a:rPr>
              <a:t>/triplets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229F-A72C-384A-BDE5-8BC23DC6DC8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76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Où</a:t>
            </a:r>
            <a:r>
              <a:rPr lang="en-US" dirty="0" smtClean="0"/>
              <a:t> en </a:t>
            </a:r>
            <a:r>
              <a:rPr lang="en-US" dirty="0" err="1" smtClean="0"/>
              <a:t>sommes</a:t>
            </a:r>
            <a:r>
              <a:rPr lang="en-US" dirty="0" smtClean="0"/>
              <a:t>-nous?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“Les mots nous </a:t>
            </a:r>
            <a:r>
              <a:rPr lang="en-US" dirty="0" err="1" smtClean="0"/>
              <a:t>cachent</a:t>
            </a:r>
            <a:r>
              <a:rPr lang="en-US" dirty="0" smtClean="0"/>
              <a:t> </a:t>
            </a:r>
            <a:r>
              <a:rPr lang="en-US" dirty="0" err="1" smtClean="0"/>
              <a:t>davantage</a:t>
            </a:r>
            <a:r>
              <a:rPr lang="en-US" dirty="0" smtClean="0"/>
              <a:t> les choses invisibles </a:t>
            </a:r>
            <a:r>
              <a:rPr lang="en-US" dirty="0" err="1" smtClean="0"/>
              <a:t>qu’ils</a:t>
            </a:r>
            <a:r>
              <a:rPr lang="en-US" dirty="0" smtClean="0"/>
              <a:t> ne nous </a:t>
            </a:r>
            <a:r>
              <a:rPr lang="en-US" dirty="0" err="1" smtClean="0"/>
              <a:t>révèlent</a:t>
            </a:r>
            <a:r>
              <a:rPr lang="en-US" dirty="0" smtClean="0"/>
              <a:t> les </a:t>
            </a:r>
            <a:r>
              <a:rPr lang="en-US" dirty="0" err="1" smtClean="0"/>
              <a:t>visibles</a:t>
            </a:r>
            <a:r>
              <a:rPr lang="en-US" dirty="0" smtClean="0"/>
              <a:t>” </a:t>
            </a:r>
            <a:r>
              <a:rPr lang="en-US" sz="2800" dirty="0" smtClean="0"/>
              <a:t>(Camus)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dirty="0" smtClean="0"/>
              <a:t>“Or, [</a:t>
            </a:r>
            <a:r>
              <a:rPr lang="is-IS" dirty="0" smtClean="0"/>
              <a:t>…]</a:t>
            </a:r>
            <a:r>
              <a:rPr lang="en-US" dirty="0" smtClean="0"/>
              <a:t> on a des instruments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portée</a:t>
            </a:r>
            <a:r>
              <a:rPr lang="en-US" dirty="0" smtClean="0"/>
              <a:t> de main qui,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correctement</a:t>
            </a:r>
            <a:r>
              <a:rPr lang="en-US" dirty="0" smtClean="0"/>
              <a:t> </a:t>
            </a:r>
            <a:r>
              <a:rPr lang="en-US" dirty="0" err="1" smtClean="0"/>
              <a:t>développés</a:t>
            </a:r>
            <a:r>
              <a:rPr lang="en-US" dirty="0" smtClean="0"/>
              <a:t>,  </a:t>
            </a:r>
            <a:r>
              <a:rPr lang="en-US" dirty="0" err="1" smtClean="0"/>
              <a:t>donneront</a:t>
            </a:r>
            <a:r>
              <a:rPr lang="en-US" dirty="0" smtClean="0"/>
              <a:t> </a:t>
            </a:r>
            <a:r>
              <a:rPr lang="en-US" dirty="0" err="1" smtClean="0"/>
              <a:t>accès</a:t>
            </a:r>
            <a:r>
              <a:rPr lang="en-US" dirty="0" smtClean="0"/>
              <a:t> aux et la </a:t>
            </a:r>
            <a:r>
              <a:rPr lang="en-US" dirty="0" err="1" smtClean="0"/>
              <a:t>maîtrise</a:t>
            </a:r>
            <a:r>
              <a:rPr lang="en-US" dirty="0" smtClean="0"/>
              <a:t> des </a:t>
            </a:r>
            <a:r>
              <a:rPr lang="en-US" dirty="0" err="1" smtClean="0"/>
              <a:t>connaissances</a:t>
            </a:r>
            <a:r>
              <a:rPr lang="en-US" dirty="0" smtClean="0"/>
              <a:t> </a:t>
            </a:r>
            <a:r>
              <a:rPr lang="en-US" dirty="0" err="1" smtClean="0"/>
              <a:t>héritées</a:t>
            </a:r>
            <a:r>
              <a:rPr lang="en-US" dirty="0" smtClean="0"/>
              <a:t> des </a:t>
            </a:r>
            <a:r>
              <a:rPr lang="en-US" dirty="0" err="1" smtClean="0"/>
              <a:t>âges</a:t>
            </a:r>
            <a:r>
              <a:rPr lang="en-US" dirty="0" smtClean="0"/>
              <a:t>.” </a:t>
            </a:r>
            <a:r>
              <a:rPr lang="en-US" sz="2800" dirty="0" smtClean="0"/>
              <a:t>(</a:t>
            </a:r>
            <a:r>
              <a:rPr lang="en-US" sz="2800" dirty="0" err="1" smtClean="0"/>
              <a:t>Préface</a:t>
            </a:r>
            <a:r>
              <a:rPr lang="en-US" sz="2800" dirty="0" smtClean="0"/>
              <a:t> </a:t>
            </a:r>
            <a:r>
              <a:rPr lang="en-US" sz="2800" dirty="0" err="1" smtClean="0"/>
              <a:t>à</a:t>
            </a:r>
            <a:r>
              <a:rPr lang="en-US" sz="2800" dirty="0" smtClean="0"/>
              <a:t> </a:t>
            </a:r>
            <a:r>
              <a:rPr lang="en-US" sz="2800" dirty="0" err="1" smtClean="0"/>
              <a:t>l’article</a:t>
            </a:r>
            <a:r>
              <a:rPr lang="en-US" sz="2800" dirty="0" smtClean="0"/>
              <a:t> de </a:t>
            </a:r>
            <a:r>
              <a:rPr lang="en-US" sz="2800" dirty="0" err="1" smtClean="0"/>
              <a:t>Vannevar</a:t>
            </a:r>
            <a:r>
              <a:rPr lang="en-US" sz="2800" dirty="0" smtClean="0"/>
              <a:t> Bush “As we may think”, </a:t>
            </a:r>
            <a:r>
              <a:rPr lang="en-US" sz="2800" i="1" dirty="0" smtClean="0"/>
              <a:t>The Atlantic</a:t>
            </a:r>
            <a:r>
              <a:rPr lang="en-US" sz="2800" dirty="0" smtClean="0"/>
              <a:t>, </a:t>
            </a:r>
            <a:r>
              <a:rPr lang="en-US" sz="2800" dirty="0" err="1" smtClean="0"/>
              <a:t>juillet</a:t>
            </a:r>
            <a:r>
              <a:rPr lang="en-US" sz="2800" dirty="0" smtClean="0"/>
              <a:t> </a:t>
            </a:r>
            <a:r>
              <a:rPr lang="en-US" sz="2800" b="1" dirty="0" smtClean="0"/>
              <a:t>1945</a:t>
            </a:r>
            <a:r>
              <a:rPr lang="en-US" sz="2800" dirty="0" smtClean="0"/>
              <a:t>)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229F-A72C-384A-BDE5-8BC23DC6DC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23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Risque</a:t>
            </a:r>
            <a:r>
              <a:rPr lang="en-US" dirty="0" smtClean="0"/>
              <a:t> </a:t>
            </a:r>
            <a:r>
              <a:rPr lang="en-US" dirty="0" err="1" smtClean="0"/>
              <a:t>institutionnel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Section </a:t>
            </a:r>
            <a:r>
              <a:rPr lang="en-US" dirty="0" err="1" smtClean="0"/>
              <a:t>légale</a:t>
            </a:r>
            <a:r>
              <a:rPr lang="en-US" dirty="0" smtClean="0"/>
              <a:t> </a:t>
            </a:r>
            <a:r>
              <a:rPr lang="en-US" dirty="0" err="1" smtClean="0"/>
              <a:t>protège</a:t>
            </a:r>
            <a:r>
              <a:rPr lang="en-US" dirty="0" smtClean="0"/>
              <a:t> </a:t>
            </a:r>
            <a:r>
              <a:rPr lang="en-US" dirty="0" err="1" smtClean="0"/>
              <a:t>l’institution</a:t>
            </a:r>
            <a:endParaRPr lang="en-US" dirty="0" smtClean="0"/>
          </a:p>
          <a:p>
            <a:pPr lvl="1"/>
            <a:r>
              <a:rPr lang="en-US" dirty="0" err="1" smtClean="0"/>
              <a:t>Connaissance</a:t>
            </a:r>
            <a:r>
              <a:rPr lang="en-US" dirty="0" smtClean="0"/>
              <a:t> de la </a:t>
            </a:r>
            <a:r>
              <a:rPr lang="en-US" dirty="0" err="1" smtClean="0"/>
              <a:t>loi</a:t>
            </a:r>
            <a:r>
              <a:rPr lang="en-US" dirty="0" smtClean="0"/>
              <a:t>: </a:t>
            </a:r>
            <a:r>
              <a:rPr lang="en-US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 smtClean="0"/>
          </a:p>
          <a:p>
            <a:pPr lvl="1"/>
            <a:r>
              <a:rPr lang="en-US" dirty="0" err="1" smtClean="0"/>
              <a:t>Connaissance</a:t>
            </a:r>
            <a:r>
              <a:rPr lang="en-US" dirty="0" smtClean="0"/>
              <a:t> de la </a:t>
            </a:r>
            <a:r>
              <a:rPr lang="en-US" dirty="0" err="1" smtClean="0"/>
              <a:t>pratique</a:t>
            </a:r>
            <a:r>
              <a:rPr lang="en-US" dirty="0" smtClean="0"/>
              <a:t> de </a:t>
            </a:r>
            <a:r>
              <a:rPr lang="en-US" dirty="0" err="1" smtClean="0"/>
              <a:t>FdT</a:t>
            </a:r>
            <a:r>
              <a:rPr lang="en-US" dirty="0" smtClean="0"/>
              <a:t>: </a:t>
            </a:r>
            <a:r>
              <a:rPr lang="en-US" dirty="0" smtClean="0">
                <a:latin typeface="Zapf Dingbats"/>
                <a:ea typeface="Zapf Dingbats"/>
                <a:cs typeface="Zapf Dingbats"/>
                <a:sym typeface="Zapf Dingbats"/>
              </a:rPr>
              <a:t>✖</a:t>
            </a:r>
          </a:p>
          <a:p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 err="1" smtClean="0"/>
              <a:t>chercheurs</a:t>
            </a:r>
            <a:r>
              <a:rPr lang="en-US" dirty="0" smtClean="0"/>
              <a:t> et </a:t>
            </a:r>
            <a:r>
              <a:rPr lang="en-US" dirty="0" err="1" smtClean="0"/>
              <a:t>étudiants</a:t>
            </a:r>
            <a:r>
              <a:rPr lang="en-US" dirty="0" smtClean="0"/>
              <a:t> qui </a:t>
            </a:r>
            <a:r>
              <a:rPr lang="en-US" dirty="0" err="1" smtClean="0"/>
              <a:t>téléchargent</a:t>
            </a:r>
            <a:r>
              <a:rPr lang="en-US" dirty="0" smtClean="0"/>
              <a:t> des documents pour </a:t>
            </a:r>
            <a:r>
              <a:rPr lang="en-US" dirty="0" err="1" smtClean="0"/>
              <a:t>FdT</a:t>
            </a:r>
            <a:r>
              <a:rPr lang="en-US" dirty="0" smtClean="0"/>
              <a:t> (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plusieurs</a:t>
            </a:r>
            <a:r>
              <a:rPr lang="en-US" dirty="0" smtClean="0"/>
              <a:t> reprises) sous la protection </a:t>
            </a:r>
            <a:r>
              <a:rPr lang="en-US" dirty="0" err="1" smtClean="0"/>
              <a:t>d’une</a:t>
            </a:r>
            <a:r>
              <a:rPr lang="en-US" dirty="0" smtClean="0"/>
              <a:t> exception</a:t>
            </a:r>
          </a:p>
          <a:p>
            <a:pPr lvl="1"/>
            <a:r>
              <a:rPr lang="en-US" dirty="0" err="1" smtClean="0"/>
              <a:t>Risque</a:t>
            </a:r>
            <a:r>
              <a:rPr lang="en-US" dirty="0" smtClean="0"/>
              <a:t> inacceptable? Point de </a:t>
            </a:r>
            <a:r>
              <a:rPr lang="en-US" dirty="0" err="1" smtClean="0"/>
              <a:t>vue</a:t>
            </a:r>
            <a:r>
              <a:rPr lang="en-US" dirty="0" smtClean="0"/>
              <a:t> </a:t>
            </a:r>
            <a:r>
              <a:rPr lang="en-US" dirty="0" err="1" smtClean="0"/>
              <a:t>légale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Contrôle</a:t>
            </a:r>
            <a:r>
              <a:rPr lang="en-US" dirty="0" smtClean="0"/>
              <a:t> </a:t>
            </a:r>
            <a:r>
              <a:rPr lang="en-US" dirty="0" err="1" smtClean="0"/>
              <a:t>centrale</a:t>
            </a:r>
            <a:r>
              <a:rPr lang="en-US" dirty="0" smtClean="0"/>
              <a:t>?  Point de </a:t>
            </a:r>
            <a:r>
              <a:rPr lang="en-US" dirty="0" err="1" smtClean="0"/>
              <a:t>vue</a:t>
            </a:r>
            <a:r>
              <a:rPr lang="en-US" dirty="0" smtClean="0"/>
              <a:t> du </a:t>
            </a:r>
            <a:r>
              <a:rPr lang="en-US" dirty="0" err="1" smtClean="0"/>
              <a:t>chercheur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Bibliothèque</a:t>
            </a:r>
            <a:r>
              <a:rPr lang="en-US" dirty="0" smtClean="0"/>
              <a:t> </a:t>
            </a:r>
            <a:r>
              <a:rPr lang="en-US" dirty="0" err="1" smtClean="0"/>
              <a:t>gère</a:t>
            </a:r>
            <a:r>
              <a:rPr lang="en-US" dirty="0" smtClean="0"/>
              <a:t> </a:t>
            </a:r>
            <a:r>
              <a:rPr lang="en-US" dirty="0" err="1" smtClean="0"/>
              <a:t>accès</a:t>
            </a:r>
            <a:r>
              <a:rPr lang="en-US" dirty="0" smtClean="0"/>
              <a:t> au </a:t>
            </a:r>
            <a:r>
              <a:rPr lang="en-US" dirty="0" err="1" smtClean="0"/>
              <a:t>contenu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229F-A72C-384A-BDE5-8BC23DC6DC8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1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Risque</a:t>
            </a:r>
            <a:r>
              <a:rPr lang="en-US" dirty="0" smtClean="0"/>
              <a:t> de </a:t>
            </a:r>
            <a:r>
              <a:rPr lang="en-US" dirty="0" err="1" smtClean="0"/>
              <a:t>contrôle</a:t>
            </a:r>
            <a:r>
              <a:rPr lang="en-US" dirty="0" smtClean="0"/>
              <a:t> de la </a:t>
            </a:r>
            <a:r>
              <a:rPr lang="en-US" dirty="0" err="1" smtClean="0"/>
              <a:t>recherche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Eviter</a:t>
            </a:r>
            <a:r>
              <a:rPr lang="en-US" dirty="0" smtClean="0"/>
              <a:t> les APIs des </a:t>
            </a:r>
            <a:r>
              <a:rPr lang="en-US" dirty="0" err="1" smtClean="0"/>
              <a:t>maisons</a:t>
            </a:r>
            <a:r>
              <a:rPr lang="en-US" dirty="0" smtClean="0"/>
              <a:t> </a:t>
            </a:r>
            <a:r>
              <a:rPr lang="en-US" dirty="0" err="1" smtClean="0"/>
              <a:t>d’édition</a:t>
            </a:r>
            <a:endParaRPr lang="en-US" dirty="0" smtClean="0"/>
          </a:p>
          <a:p>
            <a:pPr lvl="1"/>
            <a:r>
              <a:rPr lang="en-US" dirty="0" err="1" smtClean="0"/>
              <a:t>S’il</a:t>
            </a:r>
            <a:r>
              <a:rPr lang="en-US" dirty="0" smtClean="0"/>
              <a:t> </a:t>
            </a:r>
            <a:r>
              <a:rPr lang="en-US" dirty="0" err="1" smtClean="0"/>
              <a:t>faut</a:t>
            </a:r>
            <a:r>
              <a:rPr lang="en-US" dirty="0" smtClean="0"/>
              <a:t> “</a:t>
            </a:r>
            <a:r>
              <a:rPr lang="en-US" dirty="0" err="1" smtClean="0"/>
              <a:t>expliquer</a:t>
            </a:r>
            <a:r>
              <a:rPr lang="en-US" dirty="0" smtClean="0"/>
              <a:t> </a:t>
            </a:r>
            <a:r>
              <a:rPr lang="en-US" dirty="0" err="1" smtClean="0"/>
              <a:t>vos</a:t>
            </a:r>
            <a:r>
              <a:rPr lang="en-US" dirty="0" smtClean="0"/>
              <a:t> intentions”</a:t>
            </a:r>
          </a:p>
          <a:p>
            <a:pPr lvl="1"/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utiliser</a:t>
            </a:r>
            <a:r>
              <a:rPr lang="en-US" dirty="0" smtClean="0"/>
              <a:t> “</a:t>
            </a:r>
            <a:r>
              <a:rPr lang="en-US" dirty="0" err="1" smtClean="0"/>
              <a:t>nos</a:t>
            </a:r>
            <a:r>
              <a:rPr lang="en-US" dirty="0" smtClean="0"/>
              <a:t> services </a:t>
            </a:r>
            <a:r>
              <a:rPr lang="en-US" dirty="0" err="1" smtClean="0"/>
              <a:t>FdT</a:t>
            </a:r>
            <a:r>
              <a:rPr lang="en-US" dirty="0" smtClean="0"/>
              <a:t>”</a:t>
            </a:r>
          </a:p>
          <a:p>
            <a:pPr lvl="1"/>
            <a:r>
              <a:rPr lang="en-US" dirty="0" err="1" smtClean="0"/>
              <a:t>Ou</a:t>
            </a:r>
            <a:r>
              <a:rPr lang="en-US" dirty="0" smtClean="0"/>
              <a:t> “ne pas </a:t>
            </a:r>
            <a:r>
              <a:rPr lang="en-US" dirty="0" err="1" smtClean="0"/>
              <a:t>disseminer</a:t>
            </a:r>
            <a:r>
              <a:rPr lang="en-US" dirty="0" smtClean="0"/>
              <a:t> les </a:t>
            </a:r>
            <a:r>
              <a:rPr lang="en-US" dirty="0" err="1" smtClean="0"/>
              <a:t>résultats</a:t>
            </a:r>
            <a:r>
              <a:rPr lang="en-US" dirty="0" smtClean="0"/>
              <a:t> hors de </a:t>
            </a:r>
            <a:r>
              <a:rPr lang="en-US" dirty="0" err="1" smtClean="0"/>
              <a:t>l’institution</a:t>
            </a:r>
            <a:r>
              <a:rPr lang="en-US" dirty="0" smtClean="0"/>
              <a:t>”</a:t>
            </a:r>
          </a:p>
          <a:p>
            <a:pPr lvl="1"/>
            <a:r>
              <a:rPr lang="en-US" dirty="0" err="1" smtClean="0"/>
              <a:t>Ou</a:t>
            </a:r>
            <a:r>
              <a:rPr lang="en-US" dirty="0" smtClean="0"/>
              <a:t> accepter des </a:t>
            </a:r>
            <a:r>
              <a:rPr lang="en-US" dirty="0" err="1" smtClean="0"/>
              <a:t>mesures</a:t>
            </a:r>
            <a:r>
              <a:rPr lang="en-US" dirty="0" smtClean="0"/>
              <a:t> “</a:t>
            </a:r>
            <a:r>
              <a:rPr lang="en-US" dirty="0" err="1" smtClean="0"/>
              <a:t>raisonnables</a:t>
            </a:r>
            <a:r>
              <a:rPr lang="en-US" dirty="0" smtClean="0"/>
              <a:t>” de limitation de </a:t>
            </a:r>
            <a:r>
              <a:rPr lang="en-US" dirty="0" err="1" smtClean="0"/>
              <a:t>vitesse</a:t>
            </a:r>
            <a:r>
              <a:rPr lang="en-US" dirty="0" smtClean="0"/>
              <a:t> de </a:t>
            </a:r>
            <a:r>
              <a:rPr lang="en-US" dirty="0" err="1" smtClean="0"/>
              <a:t>télécharger</a:t>
            </a:r>
            <a:endParaRPr lang="en-US" dirty="0" smtClean="0"/>
          </a:p>
          <a:p>
            <a:pPr lvl="2"/>
            <a:r>
              <a:rPr lang="en-US" dirty="0" smtClean="0"/>
              <a:t>1 document per 20s x 20 </a:t>
            </a:r>
            <a:r>
              <a:rPr lang="en-US" dirty="0" err="1" smtClean="0"/>
              <a:t>mio</a:t>
            </a:r>
            <a:r>
              <a:rPr lang="en-US" dirty="0" smtClean="0"/>
              <a:t> documents = ? </a:t>
            </a:r>
            <a:r>
              <a:rPr lang="en-US" dirty="0" err="1"/>
              <a:t>a</a:t>
            </a:r>
            <a:r>
              <a:rPr lang="en-US" dirty="0" err="1" smtClean="0"/>
              <a:t>ns</a:t>
            </a:r>
            <a:r>
              <a:rPr lang="is-IS" dirty="0" smtClean="0"/>
              <a:t>…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Collection1, Collection2, </a:t>
            </a:r>
            <a:r>
              <a:rPr lang="is-IS" dirty="0" smtClean="0"/>
              <a:t>…</a:t>
            </a:r>
            <a:r>
              <a:rPr lang="en-US" dirty="0" smtClean="0"/>
              <a:t> = silo1, silo2, </a:t>
            </a:r>
            <a:r>
              <a:rPr lang="is-IS" dirty="0" smtClean="0"/>
              <a:t>…</a:t>
            </a:r>
          </a:p>
          <a:p>
            <a:r>
              <a:rPr lang="is-IS" dirty="0" smtClean="0"/>
              <a:t>Le chercheur ignore les silos...</a:t>
            </a:r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229F-A72C-384A-BDE5-8BC23DC6DC8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9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Rien</a:t>
            </a:r>
            <a:r>
              <a:rPr lang="en-US" dirty="0" smtClean="0"/>
              <a:t> </a:t>
            </a:r>
            <a:r>
              <a:rPr lang="en-US" dirty="0" err="1" smtClean="0"/>
              <a:t>n’est</a:t>
            </a:r>
            <a:r>
              <a:rPr lang="en-US" dirty="0" smtClean="0"/>
              <a:t> </a:t>
            </a:r>
            <a:r>
              <a:rPr lang="en-US" dirty="0" err="1" smtClean="0"/>
              <a:t>jamais</a:t>
            </a:r>
            <a:r>
              <a:rPr lang="en-US" dirty="0" smtClean="0"/>
              <a:t> certain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6522"/>
            <a:ext cx="8229600" cy="4829642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J’ai</a:t>
            </a:r>
            <a:r>
              <a:rPr lang="en-US" dirty="0" smtClean="0"/>
              <a:t> </a:t>
            </a:r>
            <a:r>
              <a:rPr lang="en-US" dirty="0" err="1" smtClean="0"/>
              <a:t>raccourci</a:t>
            </a:r>
            <a:r>
              <a:rPr lang="is-IS" dirty="0" smtClean="0"/>
              <a:t>… </a:t>
            </a:r>
            <a:r>
              <a:rPr lang="en-US" dirty="0" smtClean="0"/>
              <a:t>Camus </a:t>
            </a:r>
            <a:r>
              <a:rPr lang="en-US" dirty="0" smtClean="0"/>
              <a:t>a </a:t>
            </a:r>
            <a:r>
              <a:rPr lang="en-US" dirty="0" err="1" smtClean="0"/>
              <a:t>dit</a:t>
            </a:r>
            <a:r>
              <a:rPr lang="en-US" dirty="0" smtClean="0"/>
              <a:t>, en </a:t>
            </a:r>
            <a:r>
              <a:rPr lang="en-US" dirty="0" err="1" smtClean="0"/>
              <a:t>v</a:t>
            </a:r>
            <a:r>
              <a:rPr lang="en-US" dirty="0" err="1" smtClean="0"/>
              <a:t>érité</a:t>
            </a:r>
            <a:r>
              <a:rPr lang="en-US" dirty="0" smtClean="0"/>
              <a:t>: 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i="1" dirty="0" smtClean="0"/>
              <a:t>Il </a:t>
            </a:r>
            <a:r>
              <a:rPr lang="en-US" i="1" dirty="0" err="1" smtClean="0"/>
              <a:t>est</a:t>
            </a:r>
            <a:r>
              <a:rPr lang="en-US" i="1" dirty="0" smtClean="0"/>
              <a:t> </a:t>
            </a:r>
            <a:r>
              <a:rPr lang="en-US" i="1" dirty="0" err="1" smtClean="0"/>
              <a:t>vrai</a:t>
            </a:r>
            <a:r>
              <a:rPr lang="en-US" i="1" dirty="0" smtClean="0"/>
              <a:t> </a:t>
            </a:r>
            <a:r>
              <a:rPr lang="en-US" i="1" dirty="0" err="1" smtClean="0"/>
              <a:t>peut-être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les mots nous </a:t>
            </a:r>
            <a:r>
              <a:rPr lang="en-US" dirty="0" err="1"/>
              <a:t>cachent</a:t>
            </a:r>
            <a:r>
              <a:rPr lang="en-US" dirty="0"/>
              <a:t> </a:t>
            </a:r>
            <a:r>
              <a:rPr lang="en-US" dirty="0" err="1"/>
              <a:t>davantage</a:t>
            </a:r>
            <a:r>
              <a:rPr lang="en-US" dirty="0"/>
              <a:t> les choses invisibles </a:t>
            </a:r>
            <a:r>
              <a:rPr lang="en-US" dirty="0" err="1"/>
              <a:t>qu’ils</a:t>
            </a:r>
            <a:r>
              <a:rPr lang="en-US" dirty="0"/>
              <a:t> ne nous </a:t>
            </a:r>
            <a:r>
              <a:rPr lang="en-US" dirty="0" err="1"/>
              <a:t>révèlent</a:t>
            </a:r>
            <a:r>
              <a:rPr lang="en-US" dirty="0"/>
              <a:t> les </a:t>
            </a:r>
            <a:r>
              <a:rPr lang="en-US" dirty="0" err="1"/>
              <a:t>visibles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Un </a:t>
            </a:r>
            <a:r>
              <a:rPr lang="en-US" dirty="0" err="1" smtClean="0"/>
              <a:t>chercheur</a:t>
            </a:r>
            <a:r>
              <a:rPr lang="en-US" dirty="0" smtClean="0"/>
              <a:t> </a:t>
            </a:r>
            <a:r>
              <a:rPr lang="en-US" dirty="0" err="1" smtClean="0"/>
              <a:t>n’est</a:t>
            </a:r>
            <a:r>
              <a:rPr lang="en-US" dirty="0" smtClean="0"/>
              <a:t> </a:t>
            </a:r>
            <a:r>
              <a:rPr lang="en-US" dirty="0" err="1" smtClean="0"/>
              <a:t>jamais</a:t>
            </a:r>
            <a:r>
              <a:rPr lang="en-US" dirty="0" smtClean="0"/>
              <a:t> certain: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se </a:t>
            </a:r>
            <a:r>
              <a:rPr lang="en-US" dirty="0" err="1" smtClean="0"/>
              <a:t>peut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,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possible </a:t>
            </a:r>
            <a:r>
              <a:rPr lang="en-US" dirty="0" err="1" smtClean="0"/>
              <a:t>que</a:t>
            </a:r>
            <a:r>
              <a:rPr lang="en-US" dirty="0" smtClean="0"/>
              <a:t>,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probable </a:t>
            </a:r>
            <a:r>
              <a:rPr lang="en-US" dirty="0" err="1" smtClean="0"/>
              <a:t>que</a:t>
            </a:r>
            <a:r>
              <a:rPr lang="en-US" dirty="0" smtClean="0"/>
              <a:t>, nous </a:t>
            </a:r>
            <a:r>
              <a:rPr lang="en-US" dirty="0" err="1" smtClean="0"/>
              <a:t>suggérons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, </a:t>
            </a:r>
            <a:r>
              <a:rPr lang="en-US" dirty="0" err="1" smtClean="0"/>
              <a:t>ces</a:t>
            </a:r>
            <a:r>
              <a:rPr lang="en-US" dirty="0" smtClean="0"/>
              <a:t> </a:t>
            </a:r>
            <a:r>
              <a:rPr lang="en-US" dirty="0" err="1" smtClean="0"/>
              <a:t>résultats</a:t>
            </a:r>
            <a:r>
              <a:rPr lang="en-US" dirty="0" smtClean="0"/>
              <a:t> </a:t>
            </a:r>
            <a:r>
              <a:rPr lang="en-US" dirty="0" err="1" smtClean="0"/>
              <a:t>indiquent</a:t>
            </a:r>
            <a:r>
              <a:rPr lang="is-IS" dirty="0" smtClean="0"/>
              <a:t>…</a:t>
            </a:r>
          </a:p>
          <a:p>
            <a:r>
              <a:rPr lang="is-IS" dirty="0" smtClean="0"/>
              <a:t>Classifier la certitude: analyse vraiment poussée</a:t>
            </a:r>
          </a:p>
          <a:p>
            <a:r>
              <a:rPr lang="is-IS" dirty="0" smtClean="0"/>
              <a:t>Leçon du jour: éviter FdT non-sophistiquée!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Trouvé</a:t>
            </a:r>
            <a:r>
              <a:rPr lang="en-US" dirty="0" smtClean="0"/>
              <a:t>: I</a:t>
            </a:r>
            <a:r>
              <a:rPr lang="is-IS" dirty="0" smtClean="0"/>
              <a:t>nteraction de protéine X et protéine Y”</a:t>
            </a:r>
          </a:p>
          <a:p>
            <a:pPr lvl="1"/>
            <a:r>
              <a:rPr lang="en-US" dirty="0" smtClean="0"/>
              <a:t>M</a:t>
            </a:r>
            <a:r>
              <a:rPr lang="is-IS" dirty="0" smtClean="0"/>
              <a:t>ais quel type d’interaction, quel degré, quelle certitude, sous quelles conditions, ...?</a:t>
            </a:r>
          </a:p>
          <a:p>
            <a:endParaRPr lang="is-I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229F-A72C-384A-BDE5-8BC23DC6DC8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78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Une</a:t>
            </a:r>
            <a:r>
              <a:rPr lang="en-US" dirty="0" smtClean="0"/>
              <a:t> chose </a:t>
            </a:r>
            <a:r>
              <a:rPr lang="en-US" dirty="0" err="1" smtClean="0"/>
              <a:t>certaine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êtes</a:t>
            </a:r>
            <a:r>
              <a:rPr lang="en-US" dirty="0" smtClean="0"/>
              <a:t> indispensables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s-IS" dirty="0"/>
              <a:t>Pour répondre a de tels besoins, FdT est nécessairement complexe, marche à grande échelle, n’est jamais 100% </a:t>
            </a:r>
            <a:r>
              <a:rPr lang="is-IS" dirty="0" smtClean="0"/>
              <a:t>exacte, </a:t>
            </a:r>
            <a:r>
              <a:rPr lang="is-IS" dirty="0"/>
              <a:t>demande des efforts coopératifs, </a:t>
            </a:r>
            <a:r>
              <a:rPr lang="is-IS" i="1" dirty="0" smtClean="0"/>
              <a:t>demande surtout l’intervention, le </a:t>
            </a:r>
            <a:r>
              <a:rPr lang="is-IS" i="1" dirty="0"/>
              <a:t>soutien </a:t>
            </a:r>
            <a:r>
              <a:rPr lang="is-IS" i="1" dirty="0" smtClean="0"/>
              <a:t>et les conseils des </a:t>
            </a:r>
            <a:r>
              <a:rPr lang="is-IS" i="1" dirty="0"/>
              <a:t>spécialistes de l’information au service de la </a:t>
            </a:r>
            <a:r>
              <a:rPr lang="is-IS" i="1" dirty="0" smtClean="0"/>
              <a:t>recherche</a:t>
            </a:r>
          </a:p>
          <a:p>
            <a:r>
              <a:rPr lang="is-IS" dirty="0"/>
              <a:t>L</a:t>
            </a:r>
            <a:r>
              <a:rPr lang="is-IS" dirty="0" smtClean="0"/>
              <a:t>ibérons ensemble les connaissances cachées dans les textes!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229F-A72C-384A-BDE5-8BC23DC6DC8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07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</a:t>
            </a:r>
            <a:r>
              <a:rPr lang="en-US" dirty="0" err="1" smtClean="0"/>
              <a:t>éponse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question du 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Q: Comment </a:t>
            </a:r>
            <a:r>
              <a:rPr lang="en-US" dirty="0" err="1" smtClean="0"/>
              <a:t>coop</a:t>
            </a:r>
            <a:r>
              <a:rPr lang="en-US" dirty="0" err="1" smtClean="0"/>
              <a:t>érer</a:t>
            </a:r>
            <a:r>
              <a:rPr lang="en-US" dirty="0" smtClean="0"/>
              <a:t> entre </a:t>
            </a:r>
            <a:r>
              <a:rPr lang="en-US" dirty="0" err="1" smtClean="0"/>
              <a:t>équipes</a:t>
            </a:r>
            <a:r>
              <a:rPr lang="en-US" dirty="0" smtClean="0"/>
              <a:t> </a:t>
            </a:r>
            <a:r>
              <a:rPr lang="en-US" dirty="0" err="1" smtClean="0"/>
              <a:t>européenes</a:t>
            </a:r>
            <a:r>
              <a:rPr lang="en-US" dirty="0" smtClean="0"/>
              <a:t> sous des régimes </a:t>
            </a:r>
            <a:r>
              <a:rPr lang="en-US" dirty="0" err="1" smtClean="0"/>
              <a:t>différents</a:t>
            </a:r>
            <a:r>
              <a:rPr lang="en-US" dirty="0" smtClean="0"/>
              <a:t> (± exceptions)?</a:t>
            </a:r>
          </a:p>
          <a:p>
            <a:r>
              <a:rPr lang="en-US" dirty="0" smtClean="0"/>
              <a:t>R1: les </a:t>
            </a:r>
            <a:r>
              <a:rPr lang="en-US" dirty="0" err="1" smtClean="0"/>
              <a:t>r</a:t>
            </a:r>
            <a:r>
              <a:rPr lang="en-US" dirty="0" err="1" smtClean="0"/>
              <a:t>ésultats</a:t>
            </a:r>
            <a:r>
              <a:rPr lang="en-US" dirty="0" smtClean="0"/>
              <a:t> de </a:t>
            </a:r>
            <a:r>
              <a:rPr lang="en-US" dirty="0" err="1" smtClean="0"/>
              <a:t>FdT</a:t>
            </a:r>
            <a:r>
              <a:rPr lang="en-US" dirty="0" smtClean="0"/>
              <a:t> (les annotations </a:t>
            </a:r>
            <a:r>
              <a:rPr lang="en-US" dirty="0" err="1" smtClean="0"/>
              <a:t>formelles</a:t>
            </a:r>
            <a:r>
              <a:rPr lang="en-US" dirty="0" smtClean="0"/>
              <a:t>)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libres</a:t>
            </a:r>
            <a:r>
              <a:rPr lang="en-US" dirty="0" smtClean="0"/>
              <a:t> de </a:t>
            </a:r>
            <a:r>
              <a:rPr lang="en-US" dirty="0" err="1" smtClean="0"/>
              <a:t>contraintes</a:t>
            </a:r>
            <a:r>
              <a:rPr lang="en-US" dirty="0" smtClean="0"/>
              <a:t> (GB: </a:t>
            </a:r>
            <a:r>
              <a:rPr lang="en-US" dirty="0" err="1" smtClean="0"/>
              <a:t>pourvu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l’intention</a:t>
            </a:r>
            <a:r>
              <a:rPr lang="en-US" dirty="0" smtClean="0"/>
              <a:t> </a:t>
            </a:r>
            <a:r>
              <a:rPr lang="en-US" dirty="0" err="1" smtClean="0"/>
              <a:t>n’est</a:t>
            </a:r>
            <a:r>
              <a:rPr lang="en-US" dirty="0" smtClean="0"/>
              <a:t> pas </a:t>
            </a:r>
            <a:r>
              <a:rPr lang="en-US" dirty="0" err="1" smtClean="0"/>
              <a:t>commerciale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Donc</a:t>
            </a:r>
            <a:r>
              <a:rPr lang="en-US" dirty="0" smtClean="0"/>
              <a:t>, </a:t>
            </a:r>
            <a:r>
              <a:rPr lang="en-US" dirty="0" err="1" smtClean="0"/>
              <a:t>l’équipe</a:t>
            </a:r>
            <a:r>
              <a:rPr lang="en-US" dirty="0" smtClean="0"/>
              <a:t> qui </a:t>
            </a:r>
            <a:r>
              <a:rPr lang="en-US" dirty="0" err="1" smtClean="0"/>
              <a:t>bénéficie</a:t>
            </a:r>
            <a:r>
              <a:rPr lang="en-US" dirty="0" smtClean="0"/>
              <a:t> </a:t>
            </a:r>
            <a:r>
              <a:rPr lang="en-US" dirty="0" err="1" smtClean="0"/>
              <a:t>d’une</a:t>
            </a:r>
            <a:r>
              <a:rPr lang="en-US" dirty="0" smtClean="0"/>
              <a:t> exception </a:t>
            </a:r>
            <a:r>
              <a:rPr lang="en-US" dirty="0" err="1" smtClean="0"/>
              <a:t>peut</a:t>
            </a:r>
            <a:r>
              <a:rPr lang="en-US" dirty="0" smtClean="0"/>
              <a:t> </a:t>
            </a:r>
            <a:r>
              <a:rPr lang="en-US" dirty="0" err="1" smtClean="0"/>
              <a:t>accueillir</a:t>
            </a:r>
            <a:r>
              <a:rPr lang="en-US" dirty="0" smtClean="0"/>
              <a:t> les </a:t>
            </a:r>
            <a:r>
              <a:rPr lang="en-US" dirty="0" err="1" smtClean="0"/>
              <a:t>logiciels</a:t>
            </a:r>
            <a:r>
              <a:rPr lang="en-US" dirty="0" smtClean="0"/>
              <a:t> </a:t>
            </a:r>
            <a:r>
              <a:rPr lang="en-US" dirty="0" err="1" smtClean="0"/>
              <a:t>FdT</a:t>
            </a:r>
            <a:r>
              <a:rPr lang="en-US" dirty="0" smtClean="0"/>
              <a:t> des </a:t>
            </a:r>
            <a:r>
              <a:rPr lang="en-US" dirty="0" err="1" smtClean="0"/>
              <a:t>partenaires</a:t>
            </a:r>
            <a:r>
              <a:rPr lang="en-US" dirty="0" smtClean="0"/>
              <a:t>, </a:t>
            </a:r>
            <a:r>
              <a:rPr lang="en-US" dirty="0" err="1" smtClean="0"/>
              <a:t>traiter</a:t>
            </a:r>
            <a:r>
              <a:rPr lang="en-US" dirty="0" smtClean="0"/>
              <a:t> le </a:t>
            </a:r>
            <a:r>
              <a:rPr lang="en-US" dirty="0" err="1" smtClean="0"/>
              <a:t>contenu</a:t>
            </a:r>
            <a:r>
              <a:rPr lang="en-US" dirty="0" smtClean="0"/>
              <a:t> </a:t>
            </a:r>
            <a:r>
              <a:rPr lang="en-US" dirty="0" err="1" smtClean="0"/>
              <a:t>qu’tous</a:t>
            </a:r>
            <a:r>
              <a:rPr lang="en-US" dirty="0" smtClean="0"/>
              <a:t> </a:t>
            </a:r>
            <a:r>
              <a:rPr lang="en-US" dirty="0" err="1" smtClean="0"/>
              <a:t>ont</a:t>
            </a:r>
            <a:r>
              <a:rPr lang="en-US" dirty="0" smtClean="0"/>
              <a:t> en </a:t>
            </a:r>
            <a:r>
              <a:rPr lang="en-US" dirty="0" err="1" smtClean="0"/>
              <a:t>commun</a:t>
            </a:r>
            <a:r>
              <a:rPr lang="en-US" dirty="0" smtClean="0"/>
              <a:t> (</a:t>
            </a:r>
            <a:r>
              <a:rPr lang="en-US" dirty="0" err="1" smtClean="0"/>
              <a:t>accès</a:t>
            </a:r>
            <a:r>
              <a:rPr lang="en-US" dirty="0" smtClean="0"/>
              <a:t> </a:t>
            </a:r>
            <a:r>
              <a:rPr lang="en-US" dirty="0" err="1" smtClean="0"/>
              <a:t>licite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chaque</a:t>
            </a:r>
            <a:r>
              <a:rPr lang="en-US" dirty="0" smtClean="0"/>
              <a:t> pays par </a:t>
            </a:r>
            <a:r>
              <a:rPr lang="en-US" dirty="0" err="1" smtClean="0"/>
              <a:t>abonnement</a:t>
            </a:r>
            <a:r>
              <a:rPr lang="en-US" dirty="0" smtClean="0"/>
              <a:t> normal, </a:t>
            </a:r>
            <a:r>
              <a:rPr lang="en-US" dirty="0" err="1" smtClean="0"/>
              <a:t>p.ex</a:t>
            </a:r>
            <a:r>
              <a:rPr lang="en-US" dirty="0" smtClean="0"/>
              <a:t>.)</a:t>
            </a:r>
          </a:p>
          <a:p>
            <a:pPr lvl="1"/>
            <a:r>
              <a:rPr lang="en-US" dirty="0" err="1" smtClean="0"/>
              <a:t>Ensuite</a:t>
            </a:r>
            <a:r>
              <a:rPr lang="en-US" dirty="0" smtClean="0"/>
              <a:t> </a:t>
            </a:r>
            <a:r>
              <a:rPr lang="en-US" dirty="0" err="1" smtClean="0"/>
              <a:t>pourvoir</a:t>
            </a:r>
            <a:r>
              <a:rPr lang="en-US" dirty="0" smtClean="0"/>
              <a:t> les annotations aux </a:t>
            </a:r>
            <a:r>
              <a:rPr lang="en-US" dirty="0" err="1" smtClean="0"/>
              <a:t>partenaires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229F-A72C-384A-BDE5-8BC23DC6DC8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668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</a:t>
            </a:r>
            <a:r>
              <a:rPr lang="en-US" dirty="0" err="1" smtClean="0"/>
              <a:t>éponse</a:t>
            </a:r>
            <a:r>
              <a:rPr lang="en-US" dirty="0" smtClean="0"/>
              <a:t> </a:t>
            </a:r>
            <a:r>
              <a:rPr lang="en-US" dirty="0" smtClean="0"/>
              <a:t>1 suite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 les annotations </a:t>
            </a:r>
            <a:r>
              <a:rPr lang="en-US" dirty="0" err="1" smtClean="0"/>
              <a:t>contiennent</a:t>
            </a:r>
            <a:r>
              <a:rPr lang="en-US" dirty="0" smtClean="0"/>
              <a:t> des </a:t>
            </a:r>
            <a:r>
              <a:rPr lang="en-US" dirty="0" err="1" smtClean="0"/>
              <a:t>cha</a:t>
            </a:r>
            <a:r>
              <a:rPr lang="en-US" dirty="0" err="1" smtClean="0"/>
              <a:t>înes</a:t>
            </a:r>
            <a:r>
              <a:rPr lang="en-US" dirty="0" smtClean="0"/>
              <a:t> de </a:t>
            </a:r>
            <a:r>
              <a:rPr lang="en-US" dirty="0" err="1" smtClean="0"/>
              <a:t>texte</a:t>
            </a:r>
            <a:r>
              <a:rPr lang="en-US" dirty="0" smtClean="0"/>
              <a:t> </a:t>
            </a:r>
            <a:r>
              <a:rPr lang="en-US" dirty="0" err="1" smtClean="0"/>
              <a:t>tirées</a:t>
            </a:r>
            <a:r>
              <a:rPr lang="en-US" dirty="0" smtClean="0"/>
              <a:t> des documents</a:t>
            </a:r>
          </a:p>
          <a:p>
            <a:pPr lvl="1"/>
            <a:r>
              <a:rPr lang="en-US" dirty="0" err="1" smtClean="0"/>
              <a:t>Utiliser</a:t>
            </a:r>
            <a:r>
              <a:rPr lang="en-US" dirty="0" smtClean="0"/>
              <a:t> </a:t>
            </a:r>
            <a:r>
              <a:rPr lang="en-US" dirty="0" err="1" smtClean="0"/>
              <a:t>l’annotation</a:t>
            </a:r>
            <a:r>
              <a:rPr lang="en-US" dirty="0" smtClean="0"/>
              <a:t> “stand-off” (</a:t>
            </a:r>
            <a:r>
              <a:rPr lang="en-US" dirty="0" err="1" smtClean="0"/>
              <a:t>pointeurs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Supprimer</a:t>
            </a:r>
            <a:r>
              <a:rPr lang="en-US" dirty="0" smtClean="0"/>
              <a:t> les </a:t>
            </a:r>
            <a:r>
              <a:rPr lang="en-US" dirty="0" err="1" smtClean="0"/>
              <a:t>chaînes</a:t>
            </a:r>
            <a:r>
              <a:rPr lang="en-US" dirty="0" smtClean="0"/>
              <a:t> de </a:t>
            </a:r>
            <a:r>
              <a:rPr lang="en-US" dirty="0" err="1" smtClean="0"/>
              <a:t>texte</a:t>
            </a:r>
            <a:r>
              <a:rPr lang="en-US" dirty="0" smtClean="0"/>
              <a:t>, </a:t>
            </a:r>
            <a:r>
              <a:rPr lang="en-US" dirty="0" err="1" smtClean="0"/>
              <a:t>envoyer</a:t>
            </a:r>
            <a:r>
              <a:rPr lang="en-US" dirty="0" smtClean="0"/>
              <a:t> le </a:t>
            </a:r>
            <a:r>
              <a:rPr lang="en-US" dirty="0" err="1" smtClean="0"/>
              <a:t>reste</a:t>
            </a:r>
            <a:endParaRPr lang="en-US" dirty="0" smtClean="0"/>
          </a:p>
          <a:p>
            <a:pPr lvl="2"/>
            <a:r>
              <a:rPr lang="en-US" dirty="0" err="1" smtClean="0"/>
              <a:t>D’habitude</a:t>
            </a:r>
            <a:r>
              <a:rPr lang="en-US" dirty="0" smtClean="0"/>
              <a:t> on </a:t>
            </a:r>
            <a:r>
              <a:rPr lang="en-US" dirty="0" err="1" smtClean="0"/>
              <a:t>s’intéresse</a:t>
            </a:r>
            <a:r>
              <a:rPr lang="en-US" dirty="0" smtClean="0"/>
              <a:t> plus aux </a:t>
            </a:r>
            <a:r>
              <a:rPr lang="en-US" dirty="0" err="1" smtClean="0"/>
              <a:t>interprétations</a:t>
            </a:r>
            <a:r>
              <a:rPr lang="en-US" dirty="0" smtClean="0"/>
              <a:t>, aux associations, aux concepts (classes </a:t>
            </a:r>
            <a:r>
              <a:rPr lang="en-US" dirty="0" err="1" smtClean="0"/>
              <a:t>d’ontologies</a:t>
            </a:r>
            <a:r>
              <a:rPr lang="en-US" dirty="0" smtClean="0"/>
              <a:t>, </a:t>
            </a:r>
            <a:r>
              <a:rPr lang="en-US" dirty="0" err="1" smtClean="0"/>
              <a:t>références</a:t>
            </a:r>
            <a:r>
              <a:rPr lang="en-US" dirty="0" smtClean="0"/>
              <a:t> aux fiches de BD </a:t>
            </a:r>
            <a:r>
              <a:rPr lang="en-US" dirty="0" err="1" smtClean="0"/>
              <a:t>factuelles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229F-A72C-384A-BDE5-8BC23DC6DC8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983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</a:t>
            </a:r>
            <a:r>
              <a:rPr lang="en-US" dirty="0" err="1" smtClean="0"/>
              <a:t>éponse</a:t>
            </a:r>
            <a:r>
              <a:rPr lang="en-US" dirty="0" smtClean="0"/>
              <a:t>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Il </a:t>
            </a:r>
            <a:r>
              <a:rPr lang="en-US" dirty="0" err="1" smtClean="0"/>
              <a:t>faut</a:t>
            </a:r>
            <a:r>
              <a:rPr lang="en-US" dirty="0" smtClean="0"/>
              <a:t> </a:t>
            </a:r>
            <a:r>
              <a:rPr lang="en-US" dirty="0" err="1" smtClean="0"/>
              <a:t>trouver</a:t>
            </a:r>
            <a:r>
              <a:rPr lang="en-US" dirty="0" smtClean="0"/>
              <a:t> des </a:t>
            </a:r>
            <a:r>
              <a:rPr lang="en-US" dirty="0" err="1" smtClean="0"/>
              <a:t>moyens</a:t>
            </a:r>
            <a:r>
              <a:rPr lang="en-US" dirty="0" smtClean="0"/>
              <a:t> de </a:t>
            </a:r>
            <a:r>
              <a:rPr lang="en-US" dirty="0" err="1" smtClean="0"/>
              <a:t>s’assurer</a:t>
            </a:r>
            <a:r>
              <a:rPr lang="en-US" dirty="0" smtClean="0"/>
              <a:t> des conditions (</a:t>
            </a:r>
            <a:r>
              <a:rPr lang="en-US" dirty="0" err="1" smtClean="0"/>
              <a:t>licences</a:t>
            </a:r>
            <a:r>
              <a:rPr lang="en-US" dirty="0" smtClean="0"/>
              <a:t>, exceptions) sous </a:t>
            </a:r>
            <a:r>
              <a:rPr lang="en-US" dirty="0" err="1" smtClean="0"/>
              <a:t>lesquelles</a:t>
            </a:r>
            <a:r>
              <a:rPr lang="en-US" dirty="0" smtClean="0"/>
              <a:t> on </a:t>
            </a:r>
            <a:r>
              <a:rPr lang="en-US" dirty="0" err="1" smtClean="0"/>
              <a:t>peut</a:t>
            </a:r>
            <a:r>
              <a:rPr lang="en-US" dirty="0" smtClean="0"/>
              <a:t> </a:t>
            </a:r>
            <a:r>
              <a:rPr lang="en-US" dirty="0" err="1" smtClean="0"/>
              <a:t>utiliser</a:t>
            </a:r>
            <a:r>
              <a:rPr lang="en-US" dirty="0" smtClean="0"/>
              <a:t> le </a:t>
            </a:r>
            <a:r>
              <a:rPr lang="en-US" dirty="0" err="1" smtClean="0"/>
              <a:t>contenu</a:t>
            </a:r>
            <a:r>
              <a:rPr lang="en-US" dirty="0" smtClean="0"/>
              <a:t>, les </a:t>
            </a:r>
            <a:r>
              <a:rPr lang="en-US" dirty="0" err="1" smtClean="0"/>
              <a:t>outils</a:t>
            </a:r>
            <a:r>
              <a:rPr lang="en-US" dirty="0" smtClean="0"/>
              <a:t>, les </a:t>
            </a:r>
            <a:r>
              <a:rPr lang="en-US" dirty="0" err="1" smtClean="0"/>
              <a:t>composants</a:t>
            </a:r>
            <a:r>
              <a:rPr lang="en-US" dirty="0" smtClean="0"/>
              <a:t>, les APIs, </a:t>
            </a:r>
            <a:r>
              <a:rPr lang="is-IS" dirty="0" smtClean="0"/>
              <a:t>…</a:t>
            </a:r>
          </a:p>
          <a:p>
            <a:r>
              <a:rPr lang="is-IS" dirty="0" smtClean="0"/>
              <a:t>OpenMinTeD travaille sur l’aspect l</a:t>
            </a:r>
            <a:r>
              <a:rPr lang="is-IS" dirty="0" smtClean="0"/>
              <a:t>égal</a:t>
            </a:r>
          </a:p>
          <a:p>
            <a:pPr lvl="1"/>
            <a:r>
              <a:rPr lang="is-IS" dirty="0"/>
              <a:t>Q</a:t>
            </a:r>
            <a:r>
              <a:rPr lang="is-IS" dirty="0" smtClean="0"/>
              <a:t>uelle composantes ont des licences compatibles</a:t>
            </a:r>
          </a:p>
          <a:p>
            <a:pPr lvl="1"/>
            <a:r>
              <a:rPr lang="is-IS" dirty="0" smtClean="0"/>
              <a:t>Analyse des exceptions</a:t>
            </a:r>
          </a:p>
          <a:p>
            <a:pPr lvl="1"/>
            <a:r>
              <a:rPr lang="en-US" dirty="0" err="1" smtClean="0"/>
              <a:t>Vid</a:t>
            </a:r>
            <a:r>
              <a:rPr lang="en-US" dirty="0" err="1" smtClean="0"/>
              <a:t>éo</a:t>
            </a:r>
            <a:r>
              <a:rPr lang="en-US" dirty="0" smtClean="0"/>
              <a:t> d’un Webinar:</a:t>
            </a:r>
          </a:p>
          <a:p>
            <a:pPr lvl="1"/>
            <a:r>
              <a:rPr lang="en-US" dirty="0">
                <a:hlinkClick r:id="rId2"/>
              </a:rPr>
              <a:t>https://www.fosteropenscience.eu/node/</a:t>
            </a:r>
            <a:r>
              <a:rPr lang="en-US" dirty="0" smtClean="0">
                <a:hlinkClick r:id="rId2"/>
              </a:rPr>
              <a:t>1791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229F-A72C-384A-BDE5-8BC23DC6DC8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784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</a:t>
            </a:r>
            <a:r>
              <a:rPr lang="en-US" dirty="0" err="1" smtClean="0"/>
              <a:t>éponse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Il </a:t>
            </a:r>
            <a:r>
              <a:rPr lang="en-US" dirty="0" err="1" smtClean="0"/>
              <a:t>faut</a:t>
            </a:r>
            <a:r>
              <a:rPr lang="en-US" dirty="0" smtClean="0"/>
              <a:t> </a:t>
            </a:r>
            <a:r>
              <a:rPr lang="en-US" dirty="0" err="1" smtClean="0"/>
              <a:t>profiter</a:t>
            </a:r>
            <a:r>
              <a:rPr lang="en-US" dirty="0" smtClean="0"/>
              <a:t> des efforts </a:t>
            </a:r>
            <a:r>
              <a:rPr lang="en-US" dirty="0" err="1" smtClean="0"/>
              <a:t>sur</a:t>
            </a:r>
            <a:r>
              <a:rPr lang="en-US" dirty="0" smtClean="0"/>
              <a:t> </a:t>
            </a:r>
            <a:r>
              <a:rPr lang="en-US" dirty="0" err="1" smtClean="0"/>
              <a:t>l’interop</a:t>
            </a:r>
            <a:r>
              <a:rPr lang="en-US" dirty="0" err="1" smtClean="0"/>
              <a:t>érabilité</a:t>
            </a:r>
            <a:endParaRPr lang="en-US" dirty="0" smtClean="0"/>
          </a:p>
          <a:p>
            <a:r>
              <a:rPr lang="en-US" dirty="0" smtClean="0"/>
              <a:t>Video d’un Webinar </a:t>
            </a:r>
            <a:r>
              <a:rPr lang="en-US" dirty="0" err="1" smtClean="0"/>
              <a:t>OpenMinTeD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</a:t>
            </a:r>
            <a:r>
              <a:rPr lang="en-US" dirty="0" err="1" smtClean="0"/>
              <a:t>l’interop</a:t>
            </a:r>
            <a:r>
              <a:rPr lang="en-US" dirty="0" err="1" smtClean="0"/>
              <a:t>érabilité</a:t>
            </a:r>
            <a:r>
              <a:rPr lang="en-US" dirty="0" smtClean="0"/>
              <a:t> </a:t>
            </a:r>
            <a:r>
              <a:rPr lang="en-US" dirty="0" err="1" smtClean="0"/>
              <a:t>FdT</a:t>
            </a:r>
            <a:r>
              <a:rPr lang="en-US" dirty="0" smtClean="0"/>
              <a:t> au “</a:t>
            </a:r>
            <a:r>
              <a:rPr lang="en-US" dirty="0" err="1" smtClean="0"/>
              <a:t>niveau</a:t>
            </a:r>
            <a:r>
              <a:rPr lang="en-US" dirty="0" smtClean="0"/>
              <a:t> </a:t>
            </a:r>
            <a:r>
              <a:rPr lang="en-US" dirty="0" err="1" smtClean="0"/>
              <a:t>connaissances</a:t>
            </a:r>
            <a:r>
              <a:rPr lang="en-US" dirty="0" smtClean="0"/>
              <a:t>”</a:t>
            </a:r>
          </a:p>
          <a:p>
            <a:pPr lvl="1"/>
            <a:r>
              <a:rPr lang="en-US" dirty="0">
                <a:hlinkClick r:id="rId2"/>
              </a:rPr>
              <a:t>https://www.fosteropenscience.eu/node/</a:t>
            </a:r>
            <a:r>
              <a:rPr lang="en-US" dirty="0" smtClean="0">
                <a:hlinkClick r:id="rId2"/>
              </a:rPr>
              <a:t>1795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229F-A72C-384A-BDE5-8BC23DC6DC8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5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Quelques</a:t>
            </a:r>
            <a:r>
              <a:rPr lang="en-US" dirty="0" smtClean="0"/>
              <a:t> </a:t>
            </a:r>
            <a:r>
              <a:rPr lang="en-US" dirty="0" err="1" smtClean="0"/>
              <a:t>réussites</a:t>
            </a:r>
            <a:r>
              <a:rPr lang="en-US" dirty="0" smtClean="0"/>
              <a:t> </a:t>
            </a:r>
            <a:r>
              <a:rPr lang="en-US" dirty="0" err="1" smtClean="0"/>
              <a:t>récentes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9770"/>
            <a:ext cx="8229600" cy="4846394"/>
          </a:xfrm>
        </p:spPr>
        <p:txBody>
          <a:bodyPr>
            <a:normAutofit lnSpcReduction="10000"/>
          </a:bodyPr>
          <a:lstStyle/>
          <a:p>
            <a:r>
              <a:rPr lang="en-US" sz="2800" dirty="0" err="1" smtClean="0"/>
              <a:t>Biologie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err="1" smtClean="0"/>
              <a:t>Analyse</a:t>
            </a:r>
            <a:r>
              <a:rPr lang="en-US" sz="2400" dirty="0" smtClean="0"/>
              <a:t> du </a:t>
            </a:r>
            <a:r>
              <a:rPr lang="en-US" sz="2400" dirty="0" err="1" smtClean="0"/>
              <a:t>contenu</a:t>
            </a:r>
            <a:r>
              <a:rPr lang="en-US" sz="2400" dirty="0" smtClean="0"/>
              <a:t> </a:t>
            </a:r>
            <a:r>
              <a:rPr lang="en-US" sz="2400" dirty="0" err="1" smtClean="0"/>
              <a:t>d’Europe</a:t>
            </a:r>
            <a:r>
              <a:rPr lang="en-US" sz="2400" dirty="0" smtClean="0"/>
              <a:t> PubMed Central </a:t>
            </a:r>
            <a:r>
              <a:rPr lang="en-US" sz="2400" dirty="0" smtClean="0"/>
              <a:t>(extraction de &gt;</a:t>
            </a:r>
            <a:r>
              <a:rPr lang="en-US" sz="2400" dirty="0" smtClean="0"/>
              <a:t>40Mio </a:t>
            </a:r>
            <a:r>
              <a:rPr lang="en-US" sz="2400" dirty="0" err="1" smtClean="0"/>
              <a:t>faits</a:t>
            </a:r>
            <a:r>
              <a:rPr lang="en-US" sz="2400" dirty="0" smtClean="0"/>
              <a:t> de &gt;3Mio documents)</a:t>
            </a:r>
            <a:endParaRPr lang="en-US" sz="2400" dirty="0" smtClean="0"/>
          </a:p>
          <a:p>
            <a:pPr lvl="1"/>
            <a:r>
              <a:rPr lang="en-US" sz="2400" dirty="0" err="1"/>
              <a:t>Génération</a:t>
            </a:r>
            <a:r>
              <a:rPr lang="en-US" sz="2400" dirty="0"/>
              <a:t> </a:t>
            </a:r>
            <a:r>
              <a:rPr lang="en-US" sz="2400" dirty="0" err="1"/>
              <a:t>d’hypothèses</a:t>
            </a:r>
            <a:r>
              <a:rPr lang="en-US" sz="2400" dirty="0"/>
              <a:t>, validation par “robot scientist”</a:t>
            </a:r>
          </a:p>
          <a:p>
            <a:endParaRPr lang="en-US" sz="2800" dirty="0" smtClean="0"/>
          </a:p>
          <a:p>
            <a:r>
              <a:rPr lang="en-US" sz="2800" dirty="0" smtClean="0"/>
              <a:t>Histoire de la </a:t>
            </a:r>
            <a:r>
              <a:rPr lang="en-US" sz="2800" dirty="0" err="1" smtClean="0"/>
              <a:t>médecine</a:t>
            </a:r>
            <a:r>
              <a:rPr lang="en-US" sz="2800" dirty="0" smtClean="0"/>
              <a:t>: </a:t>
            </a:r>
            <a:r>
              <a:rPr lang="en-US" sz="2800" dirty="0" err="1" smtClean="0"/>
              <a:t>analyse</a:t>
            </a:r>
            <a:r>
              <a:rPr lang="en-US" sz="2800" dirty="0" smtClean="0"/>
              <a:t> du </a:t>
            </a:r>
            <a:r>
              <a:rPr lang="en-US" sz="2800" i="1" dirty="0" smtClean="0"/>
              <a:t>BMJ</a:t>
            </a:r>
            <a:r>
              <a:rPr lang="en-US" sz="2800" dirty="0" smtClean="0"/>
              <a:t> (British Medical Journal) et de </a:t>
            </a:r>
            <a:r>
              <a:rPr lang="en-US" sz="2800" dirty="0" err="1" smtClean="0"/>
              <a:t>l’archive</a:t>
            </a:r>
            <a:r>
              <a:rPr lang="en-US" sz="2800" dirty="0"/>
              <a:t> </a:t>
            </a:r>
            <a:r>
              <a:rPr lang="en-US" sz="2800" dirty="0" smtClean="0"/>
              <a:t>“London Medical Officer of Health Reports”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err="1" smtClean="0"/>
              <a:t>Biodiversité</a:t>
            </a:r>
            <a:r>
              <a:rPr lang="en-US" sz="2800" dirty="0" smtClean="0"/>
              <a:t>: </a:t>
            </a:r>
            <a:r>
              <a:rPr lang="en-US" sz="2800" dirty="0" err="1" smtClean="0"/>
              <a:t>analyse</a:t>
            </a:r>
            <a:r>
              <a:rPr lang="en-US" sz="2800" dirty="0" smtClean="0"/>
              <a:t> du </a:t>
            </a:r>
            <a:r>
              <a:rPr lang="en-US" sz="2800" i="1" dirty="0" smtClean="0"/>
              <a:t>BHL</a:t>
            </a:r>
            <a:r>
              <a:rPr lang="en-US" sz="2800" dirty="0" smtClean="0"/>
              <a:t> (Biodiversity Heritage Library): 130 000 volumes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229F-A72C-384A-BDE5-8BC23DC6DC86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122984" y="4161692"/>
            <a:ext cx="3563816" cy="87804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>
                <a:solidFill>
                  <a:schemeClr val="tx1"/>
                </a:solidFill>
              </a:rPr>
              <a:t>Thompson et </a:t>
            </a:r>
            <a:r>
              <a:rPr lang="en-GB" sz="1400" dirty="0">
                <a:solidFill>
                  <a:schemeClr val="tx1"/>
                </a:solidFill>
              </a:rPr>
              <a:t>al</a:t>
            </a:r>
            <a:r>
              <a:rPr lang="en-GB" sz="1400" dirty="0" smtClean="0">
                <a:solidFill>
                  <a:schemeClr val="tx1"/>
                </a:solidFill>
              </a:rPr>
              <a:t>. (2016) </a:t>
            </a:r>
            <a:r>
              <a:rPr lang="en-GB" sz="1400" kern="1200" dirty="0" smtClean="0">
                <a:solidFill>
                  <a:schemeClr val="tx1"/>
                </a:solidFill>
              </a:rPr>
              <a:t>Text Mining the History of Medicine. </a:t>
            </a:r>
            <a:r>
              <a:rPr lang="en-GB" sz="1400" dirty="0" smtClean="0">
                <a:solidFill>
                  <a:schemeClr val="tx1"/>
                </a:solidFill>
              </a:rPr>
              <a:t>PLOS </a:t>
            </a:r>
            <a:r>
              <a:rPr lang="en-GB" sz="1400" dirty="0">
                <a:solidFill>
                  <a:schemeClr val="tx1"/>
                </a:solidFill>
              </a:rPr>
              <a:t>One, 2016, 11(1</a:t>
            </a:r>
            <a:r>
              <a:rPr lang="en-GB" sz="1400" dirty="0" smtClean="0">
                <a:solidFill>
                  <a:schemeClr val="tx1"/>
                </a:solidFill>
              </a:rPr>
              <a:t>)</a:t>
            </a:r>
            <a:endParaRPr lang="en-GB" sz="1400" kern="1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3283" y="5975119"/>
            <a:ext cx="721004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dirty="0"/>
              <a:t>Batista-</a:t>
            </a:r>
            <a:r>
              <a:rPr lang="en-GB" sz="1400" dirty="0" smtClean="0"/>
              <a:t>Navarro et al. (</a:t>
            </a:r>
            <a:r>
              <a:rPr lang="en-GB" sz="1400" dirty="0"/>
              <a:t>2016</a:t>
            </a:r>
            <a:r>
              <a:rPr lang="en-GB" sz="1400" dirty="0" smtClean="0"/>
              <a:t>) A </a:t>
            </a:r>
            <a:r>
              <a:rPr lang="en-GB" sz="1400" dirty="0"/>
              <a:t>t</a:t>
            </a:r>
            <a:r>
              <a:rPr lang="en-GB" sz="1400" dirty="0" smtClean="0"/>
              <a:t>ext </a:t>
            </a:r>
            <a:r>
              <a:rPr lang="en-GB" sz="1400" dirty="0"/>
              <a:t>m</a:t>
            </a:r>
            <a:r>
              <a:rPr lang="en-GB" sz="1400" dirty="0" smtClean="0"/>
              <a:t>ining </a:t>
            </a:r>
            <a:r>
              <a:rPr lang="en-GB" sz="1400" dirty="0"/>
              <a:t>f</a:t>
            </a:r>
            <a:r>
              <a:rPr lang="en-GB" sz="1400" dirty="0" smtClean="0"/>
              <a:t>ramework </a:t>
            </a:r>
            <a:r>
              <a:rPr lang="en-GB" sz="1400" dirty="0"/>
              <a:t>for </a:t>
            </a:r>
            <a:r>
              <a:rPr lang="en-GB" sz="1400" dirty="0" smtClean="0"/>
              <a:t>accelerating </a:t>
            </a:r>
            <a:r>
              <a:rPr lang="en-GB" sz="1400" dirty="0"/>
              <a:t>the </a:t>
            </a:r>
            <a:r>
              <a:rPr lang="en-GB" sz="1400" dirty="0" smtClean="0"/>
              <a:t>semantic </a:t>
            </a:r>
            <a:r>
              <a:rPr lang="en-GB" sz="1400" dirty="0" err="1" smtClean="0"/>
              <a:t>curation</a:t>
            </a:r>
            <a:r>
              <a:rPr lang="en-GB" sz="1400" dirty="0" smtClean="0"/>
              <a:t> </a:t>
            </a:r>
            <a:r>
              <a:rPr lang="en-GB" sz="1400" dirty="0"/>
              <a:t>of </a:t>
            </a:r>
            <a:r>
              <a:rPr lang="en-GB" sz="1400" dirty="0" smtClean="0"/>
              <a:t>literature, LNCS 9819 (TPDL 2016)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695696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34" y="274638"/>
            <a:ext cx="8229600" cy="850106"/>
          </a:xfrm>
        </p:spPr>
        <p:txBody>
          <a:bodyPr>
            <a:noAutofit/>
          </a:bodyPr>
          <a:lstStyle/>
          <a:p>
            <a:r>
              <a:rPr lang="en-US" sz="2800" dirty="0" smtClean="0"/>
              <a:t>Indexation de </a:t>
            </a:r>
            <a:r>
              <a:rPr lang="en-US" sz="2800" dirty="0" err="1" smtClean="0"/>
              <a:t>faits</a:t>
            </a:r>
            <a:r>
              <a:rPr lang="en-US" sz="2800" dirty="0" smtClean="0"/>
              <a:t> </a:t>
            </a:r>
            <a:r>
              <a:rPr lang="en-US" sz="2800" dirty="0" err="1" smtClean="0"/>
              <a:t>extraits</a:t>
            </a:r>
            <a:r>
              <a:rPr lang="en-US" sz="2800" dirty="0" smtClean="0"/>
              <a:t> par </a:t>
            </a:r>
            <a:r>
              <a:rPr lang="en-US" sz="2800" dirty="0" err="1" smtClean="0"/>
              <a:t>FdT</a:t>
            </a:r>
            <a:r>
              <a:rPr lang="en-US" sz="2800" dirty="0" smtClean="0">
                <a:sym typeface="Wingdings"/>
              </a:rPr>
              <a:t> </a:t>
            </a:r>
            <a:br>
              <a:rPr lang="en-US" sz="2800" dirty="0" smtClean="0">
                <a:sym typeface="Wingdings"/>
              </a:rPr>
            </a:br>
            <a:r>
              <a:rPr lang="en-US" sz="2800" dirty="0" err="1" smtClean="0">
                <a:sym typeface="Wingdings"/>
              </a:rPr>
              <a:t>G</a:t>
            </a:r>
            <a:r>
              <a:rPr lang="en-US" sz="2800" dirty="0" err="1" smtClean="0">
                <a:sym typeface="Wingdings"/>
              </a:rPr>
              <a:t>énération</a:t>
            </a:r>
            <a:r>
              <a:rPr lang="en-US" sz="2800" dirty="0" smtClean="0">
                <a:sym typeface="Wingdings"/>
              </a:rPr>
              <a:t> de questions</a:t>
            </a:r>
            <a:r>
              <a:rPr lang="en-US" sz="2800" dirty="0" smtClean="0"/>
              <a:t> avec </a:t>
            </a:r>
            <a:r>
              <a:rPr lang="en-US" sz="2800" dirty="0" err="1" smtClean="0"/>
              <a:t>r</a:t>
            </a:r>
            <a:r>
              <a:rPr lang="en-US" sz="2800" dirty="0" err="1" smtClean="0"/>
              <a:t>éponses</a:t>
            </a:r>
            <a:r>
              <a:rPr lang="en-US" sz="2800" dirty="0" smtClean="0"/>
              <a:t> </a:t>
            </a:r>
            <a:r>
              <a:rPr lang="en-US" sz="2800" dirty="0" err="1" smtClean="0"/>
              <a:t>connues</a:t>
            </a:r>
            <a:endParaRPr lang="en-US" sz="2800" dirty="0"/>
          </a:p>
        </p:txBody>
      </p:sp>
      <p:pic>
        <p:nvPicPr>
          <p:cNvPr id="8" name="Picture 7" descr="EvFADall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8113776" cy="534771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 bwMode="auto">
          <a:xfrm>
            <a:off x="2051720" y="2564904"/>
            <a:ext cx="1296144" cy="432048"/>
          </a:xfrm>
          <a:prstGeom prst="roundRect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804248" y="3645024"/>
            <a:ext cx="1656184" cy="1296144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5898" y="2232144"/>
            <a:ext cx="3544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Trop de </a:t>
            </a:r>
            <a:r>
              <a:rPr lang="en-US" sz="1400" dirty="0" err="1" smtClean="0"/>
              <a:t>r</a:t>
            </a:r>
            <a:r>
              <a:rPr lang="en-US" sz="1400" dirty="0" err="1" smtClean="0"/>
              <a:t>éponses</a:t>
            </a:r>
            <a:r>
              <a:rPr lang="en-US" sz="1400" dirty="0" smtClean="0"/>
              <a:t> par </a:t>
            </a:r>
            <a:r>
              <a:rPr lang="en-US" sz="1400" dirty="0" err="1" smtClean="0"/>
              <a:t>recherche</a:t>
            </a:r>
            <a:r>
              <a:rPr lang="en-US" sz="1400" dirty="0" smtClean="0"/>
              <a:t> </a:t>
            </a:r>
            <a:r>
              <a:rPr lang="en-US" sz="1400" dirty="0" err="1" smtClean="0"/>
              <a:t>traditionnelle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6418383" y="5453130"/>
            <a:ext cx="20441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Questions </a:t>
            </a:r>
            <a:r>
              <a:rPr lang="en-US" dirty="0" err="1" smtClean="0"/>
              <a:t>g</a:t>
            </a:r>
            <a:r>
              <a:rPr lang="en-US" dirty="0" err="1" smtClean="0"/>
              <a:t>énérées</a:t>
            </a:r>
            <a:endParaRPr lang="en-US" dirty="0"/>
          </a:p>
          <a:p>
            <a:r>
              <a:rPr lang="en-US" dirty="0" smtClean="0"/>
              <a:t>par </a:t>
            </a:r>
            <a:r>
              <a:rPr lang="en-US" dirty="0" err="1" smtClean="0"/>
              <a:t>FdT</a:t>
            </a:r>
            <a:r>
              <a:rPr lang="en-US" dirty="0" smtClean="0"/>
              <a:t> 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partir</a:t>
            </a:r>
            <a:r>
              <a:rPr lang="en-US" dirty="0" smtClean="0"/>
              <a:t> de</a:t>
            </a:r>
          </a:p>
          <a:p>
            <a:r>
              <a:rPr lang="en-US" dirty="0" err="1" smtClean="0"/>
              <a:t>faits</a:t>
            </a:r>
            <a:r>
              <a:rPr lang="en-US" dirty="0" smtClean="0"/>
              <a:t> </a:t>
            </a:r>
            <a:r>
              <a:rPr lang="en-US" dirty="0" err="1" smtClean="0"/>
              <a:t>extraits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0"/>
            <a:endCxn id="10" idx="2"/>
          </p:cNvCxnSpPr>
          <p:nvPr/>
        </p:nvCxnSpPr>
        <p:spPr>
          <a:xfrm flipV="1">
            <a:off x="7440458" y="4941168"/>
            <a:ext cx="191882" cy="511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3" idx="1"/>
          </p:cNvCxnSpPr>
          <p:nvPr/>
        </p:nvCxnSpPr>
        <p:spPr>
          <a:xfrm flipH="1">
            <a:off x="3347864" y="2386033"/>
            <a:ext cx="548034" cy="3884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895898" y="1885462"/>
            <a:ext cx="187640" cy="5005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676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5662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Recherche</a:t>
            </a:r>
            <a:r>
              <a:rPr lang="en-US" sz="3200" dirty="0" smtClean="0"/>
              <a:t> </a:t>
            </a:r>
            <a:r>
              <a:rPr lang="en-US" sz="3200" dirty="0" err="1" smtClean="0"/>
              <a:t>sémantique</a:t>
            </a:r>
            <a:r>
              <a:rPr lang="en-US" sz="3200" dirty="0" smtClean="0"/>
              <a:t>: </a:t>
            </a:r>
            <a:r>
              <a:rPr lang="en-US" sz="3200" i="1" dirty="0" err="1" smtClean="0"/>
              <a:t>réponses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connues</a:t>
            </a:r>
            <a:r>
              <a:rPr lang="en-US" sz="3200" i="1" dirty="0" smtClean="0"/>
              <a:t> </a:t>
            </a:r>
            <a:r>
              <a:rPr lang="en-US" sz="3200" dirty="0" smtClean="0"/>
              <a:t>pour</a:t>
            </a:r>
            <a:r>
              <a:rPr lang="en-US" sz="3200" i="1" dirty="0" smtClean="0"/>
              <a:t> </a:t>
            </a:r>
            <a:r>
              <a:rPr lang="en-US" sz="3200" dirty="0" smtClean="0"/>
              <a:t>“what is linked to AD”</a:t>
            </a:r>
            <a:endParaRPr lang="en-US" sz="3200" dirty="0"/>
          </a:p>
        </p:txBody>
      </p:sp>
      <p:pic>
        <p:nvPicPr>
          <p:cNvPr id="5" name="Picture 4" descr="EvFA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60" y="1186434"/>
            <a:ext cx="6686550" cy="56715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26912" y="6178697"/>
            <a:ext cx="2614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NB: </a:t>
            </a:r>
            <a:r>
              <a:rPr lang="en-US" dirty="0" err="1" smtClean="0">
                <a:solidFill>
                  <a:schemeClr val="tx1"/>
                </a:solidFill>
              </a:rPr>
              <a:t>Aucun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lien </a:t>
            </a:r>
            <a:r>
              <a:rPr lang="en-US" dirty="0" err="1" smtClean="0">
                <a:solidFill>
                  <a:schemeClr val="tx1"/>
                </a:solidFill>
              </a:rPr>
              <a:t>manifeste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 bwMode="auto">
          <a:xfrm flipH="1">
            <a:off x="5290810" y="6363363"/>
            <a:ext cx="936102" cy="17537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ounded Rectangle 8"/>
          <p:cNvSpPr/>
          <p:nvPr/>
        </p:nvSpPr>
        <p:spPr>
          <a:xfrm rot="16200000">
            <a:off x="6226953" y="3391939"/>
            <a:ext cx="4013053" cy="504056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prstClr val="white"/>
                </a:solidFill>
                <a:latin typeface="Calibri"/>
              </a:rPr>
              <a:t>Nucleic Acids Research, 2015, 43</a:t>
            </a:r>
            <a:endParaRPr lang="en-GB" sz="20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706259" y="2271827"/>
            <a:ext cx="888818" cy="346327"/>
          </a:xfrm>
          <a:prstGeom prst="roundRect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595077" y="2618154"/>
            <a:ext cx="2286000" cy="7326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718538" y="3350846"/>
            <a:ext cx="1162539" cy="3516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227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FdT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filtrage</a:t>
            </a:r>
            <a:r>
              <a:rPr lang="en-US" dirty="0" smtClean="0">
                <a:sym typeface="Wingdings"/>
              </a:rPr>
              <a:t>   Robot Scientist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50354" y="6356350"/>
            <a:ext cx="2133600" cy="365125"/>
          </a:xfrm>
        </p:spPr>
        <p:txBody>
          <a:bodyPr/>
          <a:lstStyle/>
          <a:p>
            <a:fld id="{F976229F-A72C-384A-BDE5-8BC23DC6DC86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71" y="3453996"/>
            <a:ext cx="3813850" cy="25870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44998" y="6352143"/>
            <a:ext cx="2410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Remerciements</a:t>
            </a:r>
            <a:r>
              <a:rPr lang="en-US" dirty="0" smtClean="0"/>
              <a:t>: </a:t>
            </a:r>
            <a:r>
              <a:rPr lang="en-US" dirty="0"/>
              <a:t>R. King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145" y="1417638"/>
            <a:ext cx="62972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Articles cancer du </a:t>
            </a:r>
            <a:r>
              <a:rPr lang="en-GB" dirty="0" err="1" smtClean="0"/>
              <a:t>sein</a:t>
            </a:r>
            <a:r>
              <a:rPr lang="en-GB" dirty="0" smtClean="0"/>
              <a:t>: 35 000 </a:t>
            </a:r>
            <a:r>
              <a:rPr lang="en-GB" dirty="0" err="1" smtClean="0"/>
              <a:t>événements</a:t>
            </a:r>
            <a:r>
              <a:rPr lang="en-GB" dirty="0" smtClean="0"/>
              <a:t> (</a:t>
            </a:r>
            <a:r>
              <a:rPr lang="en-GB" dirty="0" err="1" smtClean="0"/>
              <a:t>faits</a:t>
            </a:r>
            <a:r>
              <a:rPr lang="en-GB" dirty="0" smtClean="0"/>
              <a:t>) </a:t>
            </a:r>
            <a:r>
              <a:rPr lang="en-GB" dirty="0" err="1" smtClean="0"/>
              <a:t>trouvés</a:t>
            </a:r>
            <a:r>
              <a:rPr lang="en-GB" dirty="0" smtClean="0"/>
              <a:t> par </a:t>
            </a:r>
            <a:r>
              <a:rPr lang="en-GB" dirty="0" err="1" smtClean="0"/>
              <a:t>FdT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96387" y="2297658"/>
            <a:ext cx="5222625" cy="64633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err="1" smtClean="0"/>
              <a:t>Filtrage</a:t>
            </a:r>
            <a:r>
              <a:rPr lang="en-GB" dirty="0" smtClean="0"/>
              <a:t> </a:t>
            </a:r>
            <a:r>
              <a:rPr lang="en-GB" dirty="0" err="1" smtClean="0"/>
              <a:t>contre</a:t>
            </a:r>
            <a:r>
              <a:rPr lang="en-GB" dirty="0" smtClean="0"/>
              <a:t> </a:t>
            </a:r>
            <a:r>
              <a:rPr lang="en-GB" dirty="0" err="1" smtClean="0"/>
              <a:t>modèles</a:t>
            </a:r>
            <a:r>
              <a:rPr lang="en-GB" dirty="0" smtClean="0"/>
              <a:t> </a:t>
            </a:r>
            <a:r>
              <a:rPr lang="en-GB" dirty="0" err="1" smtClean="0"/>
              <a:t>biologiques</a:t>
            </a:r>
            <a:r>
              <a:rPr lang="en-GB" dirty="0" smtClean="0"/>
              <a:t> (</a:t>
            </a:r>
            <a:r>
              <a:rPr lang="en-GB" dirty="0" err="1" smtClean="0"/>
              <a:t>connaissances</a:t>
            </a:r>
            <a:r>
              <a:rPr lang="en-GB" dirty="0" smtClean="0"/>
              <a:t> </a:t>
            </a:r>
            <a:r>
              <a:rPr lang="en-GB" dirty="0" err="1" smtClean="0"/>
              <a:t>existantes</a:t>
            </a:r>
            <a:r>
              <a:rPr lang="en-GB" dirty="0" smtClean="0"/>
              <a:t>) </a:t>
            </a:r>
            <a:r>
              <a:rPr lang="en-GB" dirty="0" smtClean="0">
                <a:sym typeface="Wingdings"/>
              </a:rPr>
              <a:t> </a:t>
            </a:r>
            <a:r>
              <a:rPr lang="en-GB" dirty="0" smtClean="0"/>
              <a:t>400 </a:t>
            </a:r>
            <a:r>
              <a:rPr lang="en-GB" dirty="0" err="1" smtClean="0"/>
              <a:t>composés</a:t>
            </a:r>
            <a:r>
              <a:rPr lang="en-GB" dirty="0" smtClean="0"/>
              <a:t> </a:t>
            </a:r>
            <a:r>
              <a:rPr lang="en-GB" dirty="0" err="1" smtClean="0"/>
              <a:t>chimiques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364492" y="3453996"/>
            <a:ext cx="3005967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err="1" smtClean="0"/>
              <a:t>Liste</a:t>
            </a:r>
            <a:r>
              <a:rPr lang="en-GB" dirty="0" smtClean="0"/>
              <a:t> </a:t>
            </a:r>
            <a:r>
              <a:rPr lang="en-GB" dirty="0" err="1" smtClean="0"/>
              <a:t>réduite</a:t>
            </a:r>
            <a:r>
              <a:rPr lang="en-GB" dirty="0" smtClean="0"/>
              <a:t> de 150 </a:t>
            </a:r>
            <a:r>
              <a:rPr lang="en-GB" dirty="0" err="1" smtClean="0"/>
              <a:t>composés</a:t>
            </a:r>
            <a:endParaRPr lang="en-GB" dirty="0"/>
          </a:p>
          <a:p>
            <a:r>
              <a:rPr lang="en-GB" dirty="0" smtClean="0"/>
              <a:t>pour Robot Scientist</a:t>
            </a:r>
            <a:endParaRPr lang="en-GB" dirty="0"/>
          </a:p>
        </p:txBody>
      </p:sp>
      <p:sp>
        <p:nvSpPr>
          <p:cNvPr id="13" name="Down Arrow 12"/>
          <p:cNvSpPr/>
          <p:nvPr/>
        </p:nvSpPr>
        <p:spPr>
          <a:xfrm>
            <a:off x="2484032" y="1786970"/>
            <a:ext cx="383444" cy="4838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Down Arrow 13"/>
          <p:cNvSpPr/>
          <p:nvPr/>
        </p:nvSpPr>
        <p:spPr>
          <a:xfrm>
            <a:off x="2484032" y="2970104"/>
            <a:ext cx="383444" cy="4838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Down Arrow 14"/>
          <p:cNvSpPr/>
          <p:nvPr/>
        </p:nvSpPr>
        <p:spPr>
          <a:xfrm rot="16200000">
            <a:off x="4545340" y="3616435"/>
            <a:ext cx="383444" cy="4838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759191" y="2999412"/>
            <a:ext cx="705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“Eve”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2846" y="4710668"/>
            <a:ext cx="4878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Quels</a:t>
            </a:r>
            <a:r>
              <a:rPr lang="en-US" dirty="0" smtClean="0"/>
              <a:t> </a:t>
            </a:r>
            <a:r>
              <a:rPr lang="en-US" dirty="0" err="1" smtClean="0"/>
              <a:t>composés</a:t>
            </a:r>
            <a:r>
              <a:rPr lang="en-US" dirty="0" smtClean="0"/>
              <a:t> </a:t>
            </a:r>
            <a:r>
              <a:rPr lang="en-US" dirty="0" err="1" smtClean="0"/>
              <a:t>contrôle</a:t>
            </a:r>
            <a:r>
              <a:rPr lang="en-US" dirty="0" smtClean="0"/>
              <a:t> </a:t>
            </a:r>
            <a:r>
              <a:rPr lang="en-US" dirty="0" err="1" smtClean="0"/>
              <a:t>l’expression</a:t>
            </a:r>
            <a:r>
              <a:rPr lang="en-US" dirty="0" smtClean="0"/>
              <a:t> d’ESR1?“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gène-clé</a:t>
            </a:r>
            <a:r>
              <a:rPr lang="en-US" dirty="0" smtClean="0"/>
              <a:t> chez cancer du </a:t>
            </a:r>
            <a:r>
              <a:rPr lang="en-US" dirty="0" err="1" smtClean="0"/>
              <a:t>sein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25938" y="6352143"/>
            <a:ext cx="3817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Projet</a:t>
            </a:r>
            <a:r>
              <a:rPr lang="en-US" dirty="0" smtClean="0"/>
              <a:t>: DARPA Big Mechanism (cancer)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328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Résultats</a:t>
            </a:r>
            <a:r>
              <a:rPr lang="en-US" dirty="0" smtClean="0"/>
              <a:t> (en </a:t>
            </a:r>
            <a:r>
              <a:rPr lang="en-US" dirty="0" err="1" smtClean="0"/>
              <a:t>partie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229F-A72C-384A-BDE5-8BC23DC6DC86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5844245"/>
              </p:ext>
            </p:extLst>
          </p:nvPr>
        </p:nvGraphicFramePr>
        <p:xfrm>
          <a:off x="827584" y="1196752"/>
          <a:ext cx="6814501" cy="53149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2443"/>
                <a:gridCol w="1379846"/>
                <a:gridCol w="2093976"/>
                <a:gridCol w="1658236"/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baseline="0" dirty="0" err="1" smtClean="0">
                          <a:effectLst/>
                        </a:rPr>
                        <a:t>Composé</a:t>
                      </a:r>
                      <a:endParaRPr lang="en-GB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2" marR="4962" marT="4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Expérience</a:t>
                      </a:r>
                      <a:endParaRPr lang="en-GB" sz="15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i="0" u="none" strike="noStrike" baseline="0" dirty="0" err="1" smtClean="0">
                          <a:effectLst/>
                        </a:rPr>
                        <a:t>Prédiction</a:t>
                      </a:r>
                      <a:r>
                        <a:rPr lang="en-GB" sz="1500" b="1" i="0" u="none" strike="noStrike" baseline="0" dirty="0" smtClean="0">
                          <a:effectLst/>
                        </a:rPr>
                        <a:t> par </a:t>
                      </a:r>
                      <a:r>
                        <a:rPr lang="en-GB" sz="1500" b="1" i="0" u="none" strike="noStrike" baseline="0" dirty="0" err="1" smtClean="0">
                          <a:effectLst/>
                        </a:rPr>
                        <a:t>FdT</a:t>
                      </a:r>
                      <a:endParaRPr lang="en-GB" sz="15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Correspond?</a:t>
                      </a:r>
                      <a:endParaRPr lang="en-GB" sz="15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baseline="0">
                          <a:effectLst/>
                        </a:rPr>
                        <a:t>curcumin</a:t>
                      </a:r>
                      <a:endParaRPr lang="en-GB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2" marR="4962" marT="49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 dirty="0" smtClean="0">
                          <a:effectLst/>
                        </a:rPr>
                        <a:t>Decrease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>
                          <a:effectLst/>
                        </a:rPr>
                        <a:t>Negative Regulation 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Oui</a:t>
                      </a:r>
                      <a:endParaRPr lang="en-GB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baseline="0" dirty="0">
                          <a:effectLst/>
                        </a:rPr>
                        <a:t>EGCG</a:t>
                      </a:r>
                      <a:endParaRPr lang="en-GB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2" marR="4962" marT="49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 dirty="0">
                          <a:effectLst/>
                        </a:rPr>
                        <a:t>Lethal at </a:t>
                      </a:r>
                      <a:r>
                        <a:rPr lang="en-GB" sz="1300" u="none" strike="noStrike" dirty="0" smtClean="0">
                          <a:effectLst/>
                        </a:rPr>
                        <a:t>10uM (?)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>
                          <a:effectLst/>
                        </a:rPr>
                        <a:t>Positive Regulation (upregulated)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 baseline="0" dirty="0" smtClean="0">
                          <a:solidFill>
                            <a:schemeClr val="accent6"/>
                          </a:solidFill>
                          <a:effectLst/>
                        </a:rPr>
                        <a:t>? </a:t>
                      </a:r>
                      <a:endParaRPr lang="en-GB" sz="1300" b="0" i="0" u="none" strike="noStrike" baseline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baseline="0" dirty="0">
                          <a:effectLst/>
                        </a:rPr>
                        <a:t>EGCG</a:t>
                      </a:r>
                      <a:endParaRPr lang="en-GB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2" marR="4962" marT="4962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u="none" strike="noStrike" dirty="0">
                          <a:effectLst/>
                        </a:rPr>
                        <a:t>Lethal at </a:t>
                      </a:r>
                      <a:r>
                        <a:rPr lang="en-GB" sz="1300" u="none" strike="noStrike" dirty="0" smtClean="0">
                          <a:effectLst/>
                        </a:rPr>
                        <a:t>10uM (?)</a:t>
                      </a:r>
                      <a:endParaRPr lang="en-GB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>
                          <a:effectLst/>
                        </a:rPr>
                        <a:t>Positive Regulation(reactivate)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 baseline="0" dirty="0" smtClean="0">
                          <a:solidFill>
                            <a:schemeClr val="accent6"/>
                          </a:solidFill>
                          <a:effectLst/>
                        </a:rPr>
                        <a:t>? </a:t>
                      </a:r>
                      <a:endParaRPr lang="en-GB" sz="1300" b="0" i="0" u="none" strike="noStrike" baseline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baseline="0" dirty="0">
                          <a:effectLst/>
                        </a:rPr>
                        <a:t>EGCG</a:t>
                      </a:r>
                      <a:endParaRPr lang="en-GB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2" marR="4962" marT="4962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u="none" strike="noStrike" dirty="0" smtClean="0">
                          <a:effectLst/>
                        </a:rPr>
                        <a:t>Lethal at 10uM (?)</a:t>
                      </a:r>
                      <a:endParaRPr lang="en-GB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>
                          <a:effectLst/>
                        </a:rPr>
                        <a:t>Regulation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0" i="0" u="none" strike="noStrike" baseline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?</a:t>
                      </a:r>
                      <a:endParaRPr lang="en-GB" sz="1300" b="0" i="0" u="none" strike="noStrike" baseline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baseline="0" dirty="0" err="1">
                          <a:effectLst/>
                        </a:rPr>
                        <a:t>fulvestrant</a:t>
                      </a:r>
                      <a:endParaRPr lang="en-GB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2" marR="4962" marT="49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 dirty="0" smtClean="0">
                          <a:effectLst/>
                        </a:rPr>
                        <a:t>Decrease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>
                          <a:effectLst/>
                        </a:rPr>
                        <a:t>Negative_regulation (surpressed)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Oui</a:t>
                      </a:r>
                      <a:endParaRPr lang="en-GB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baseline="0" dirty="0" err="1">
                          <a:effectLst/>
                        </a:rPr>
                        <a:t>fulvestrant</a:t>
                      </a:r>
                      <a:endParaRPr lang="en-GB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2" marR="4962" marT="49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 dirty="0" smtClean="0">
                          <a:effectLst/>
                        </a:rPr>
                        <a:t>Decrease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>
                          <a:effectLst/>
                        </a:rPr>
                        <a:t>Negative_regulation (surpressed)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Oui</a:t>
                      </a:r>
                      <a:endParaRPr lang="en-GB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baseline="0" dirty="0">
                          <a:effectLst/>
                        </a:rPr>
                        <a:t>oh-tam</a:t>
                      </a:r>
                      <a:endParaRPr lang="en-GB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2" marR="4962" marT="4962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u="none" strike="noStrike" dirty="0">
                          <a:effectLst/>
                        </a:rPr>
                        <a:t>Lethal at </a:t>
                      </a:r>
                      <a:r>
                        <a:rPr lang="en-GB" sz="1300" u="none" strike="noStrike" dirty="0" smtClean="0">
                          <a:effectLst/>
                        </a:rPr>
                        <a:t>10uM (?)</a:t>
                      </a:r>
                      <a:endParaRPr lang="en-GB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>
                          <a:effectLst/>
                        </a:rPr>
                        <a:t>Negative_regulation (repressed)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 baseline="0" dirty="0" smtClean="0">
                          <a:solidFill>
                            <a:schemeClr val="accent6"/>
                          </a:solidFill>
                          <a:effectLst/>
                        </a:rPr>
                        <a:t>?</a:t>
                      </a:r>
                      <a:endParaRPr lang="en-GB" sz="1300" b="0" i="0" u="none" strike="noStrike" baseline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baseline="0">
                          <a:effectLst/>
                        </a:rPr>
                        <a:t>oh-tam</a:t>
                      </a:r>
                      <a:endParaRPr lang="en-GB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2" marR="4962" marT="4962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u="none" strike="noStrike" dirty="0">
                          <a:effectLst/>
                        </a:rPr>
                        <a:t>Lethal at </a:t>
                      </a:r>
                      <a:r>
                        <a:rPr lang="en-GB" sz="1300" u="none" strike="noStrike" dirty="0" smtClean="0">
                          <a:effectLst/>
                        </a:rPr>
                        <a:t>10uM (?)</a:t>
                      </a:r>
                      <a:endParaRPr lang="en-GB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 dirty="0" err="1">
                          <a:effectLst/>
                        </a:rPr>
                        <a:t>Positive_regulation</a:t>
                      </a:r>
                      <a:r>
                        <a:rPr lang="en-GB" sz="1300" u="none" strike="noStrike" dirty="0">
                          <a:effectLst/>
                        </a:rPr>
                        <a:t> (Activated)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0" i="0" u="none" strike="noStrike" baseline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?</a:t>
                      </a:r>
                      <a:endParaRPr lang="en-GB" sz="1300" b="0" i="0" u="none" strike="noStrike" baseline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baseline="0" dirty="0">
                          <a:effectLst/>
                        </a:rPr>
                        <a:t>PEITC</a:t>
                      </a:r>
                      <a:endParaRPr lang="en-GB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2" marR="4962" marT="4962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u="none" strike="noStrike" dirty="0">
                          <a:effectLst/>
                        </a:rPr>
                        <a:t>Lethal at </a:t>
                      </a:r>
                      <a:r>
                        <a:rPr lang="en-GB" sz="1300" u="none" strike="noStrike" dirty="0" smtClean="0">
                          <a:effectLst/>
                        </a:rPr>
                        <a:t>10uM (?)</a:t>
                      </a:r>
                      <a:endParaRPr lang="en-GB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 dirty="0">
                          <a:effectLst/>
                        </a:rPr>
                        <a:t>Regulation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0" i="0" u="none" strike="noStrike" baseline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?</a:t>
                      </a:r>
                      <a:endParaRPr lang="en-GB" sz="1300" b="0" i="0" u="none" strike="noStrike" baseline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baseline="0" dirty="0" err="1">
                          <a:effectLst/>
                        </a:rPr>
                        <a:t>pterostilbene</a:t>
                      </a:r>
                      <a:endParaRPr lang="en-GB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2" marR="4962" marT="49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 dirty="0" smtClean="0">
                          <a:effectLst/>
                        </a:rPr>
                        <a:t>Decrease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 dirty="0" err="1">
                          <a:effectLst/>
                        </a:rPr>
                        <a:t>Negative_regulation</a:t>
                      </a:r>
                      <a:r>
                        <a:rPr lang="en-GB" sz="1300" u="none" strike="noStrike" dirty="0">
                          <a:effectLst/>
                        </a:rPr>
                        <a:t> (inhibits)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Oui</a:t>
                      </a:r>
                      <a:endParaRPr lang="en-GB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baseline="0" dirty="0" err="1">
                          <a:effectLst/>
                        </a:rPr>
                        <a:t>quercetin</a:t>
                      </a:r>
                      <a:endParaRPr lang="en-GB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2" marR="4962" marT="49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>
                          <a:effectLst/>
                        </a:rPr>
                        <a:t>Increase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>
                          <a:effectLst/>
                        </a:rPr>
                        <a:t>Negative_regulation (decrease)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Non</a:t>
                      </a:r>
                      <a:endParaRPr lang="en-GB" sz="13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baseline="0" dirty="0" err="1">
                          <a:effectLst/>
                        </a:rPr>
                        <a:t>quercetin</a:t>
                      </a:r>
                      <a:endParaRPr lang="en-GB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2" marR="4962" marT="49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 dirty="0" smtClean="0">
                          <a:effectLst/>
                        </a:rPr>
                        <a:t>Increase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 dirty="0" err="1" smtClean="0">
                          <a:effectLst/>
                        </a:rPr>
                        <a:t>Positive__regulation</a:t>
                      </a:r>
                      <a:r>
                        <a:rPr lang="en-GB" sz="1300" u="none" strike="noStrike" dirty="0" smtClean="0">
                          <a:effectLst/>
                        </a:rPr>
                        <a:t> (increase)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Oui</a:t>
                      </a:r>
                      <a:endParaRPr lang="en-GB" sz="13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baseline="0" dirty="0">
                          <a:effectLst/>
                        </a:rPr>
                        <a:t>resveratrol</a:t>
                      </a:r>
                      <a:endParaRPr lang="en-GB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62" marR="4962" marT="49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 dirty="0" smtClean="0">
                          <a:effectLst/>
                        </a:rPr>
                        <a:t>Decrease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 dirty="0" err="1">
                          <a:effectLst/>
                        </a:rPr>
                        <a:t>Positive_regulation</a:t>
                      </a:r>
                      <a:r>
                        <a:rPr lang="en-GB" sz="1300" u="none" strike="noStrike" dirty="0">
                          <a:effectLst/>
                        </a:rPr>
                        <a:t> (increasing)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Non</a:t>
                      </a:r>
                      <a:endParaRPr lang="en-GB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0" y="2328277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(Mort </a:t>
            </a:r>
            <a:r>
              <a:rPr lang="en-US" sz="1600" dirty="0" err="1" smtClean="0"/>
              <a:t>cellulaire</a:t>
            </a:r>
            <a:endParaRPr lang="en-US" sz="1600" dirty="0" smtClean="0"/>
          </a:p>
          <a:p>
            <a:r>
              <a:rPr lang="en-US" sz="1600" dirty="0"/>
              <a:t>p</a:t>
            </a:r>
            <a:r>
              <a:rPr lang="en-US" sz="1600" dirty="0" smtClean="0"/>
              <a:t>endant </a:t>
            </a:r>
            <a:r>
              <a:rPr lang="en-US" sz="1600" dirty="0" err="1" smtClean="0"/>
              <a:t>l’exp</a:t>
            </a:r>
            <a:r>
              <a:rPr lang="en-US" sz="1600" dirty="0" err="1" smtClean="0"/>
              <a:t>érience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858000" y="2168769"/>
            <a:ext cx="762000" cy="3223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072923" y="2491154"/>
            <a:ext cx="547077" cy="19831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723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Réussites</a:t>
            </a:r>
            <a:r>
              <a:rPr lang="en-US" dirty="0" smtClean="0"/>
              <a:t>: Provision de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TerMine</a:t>
            </a:r>
            <a:r>
              <a:rPr lang="en-US" dirty="0" smtClean="0"/>
              <a:t>: extraction de </a:t>
            </a:r>
            <a:r>
              <a:rPr lang="en-US" dirty="0" err="1" smtClean="0"/>
              <a:t>termes</a:t>
            </a:r>
            <a:r>
              <a:rPr lang="en-US" dirty="0" smtClean="0"/>
              <a:t> </a:t>
            </a:r>
            <a:r>
              <a:rPr lang="en-US" dirty="0" err="1" smtClean="0"/>
              <a:t>candidats</a:t>
            </a:r>
            <a:r>
              <a:rPr lang="en-US" dirty="0" smtClean="0"/>
              <a:t>  (</a:t>
            </a:r>
            <a:r>
              <a:rPr lang="en-US" dirty="0" err="1" smtClean="0"/>
              <a:t>termes</a:t>
            </a:r>
            <a:r>
              <a:rPr lang="en-US" dirty="0" smtClean="0"/>
              <a:t> </a:t>
            </a:r>
            <a:r>
              <a:rPr lang="en-US" dirty="0" err="1" smtClean="0"/>
              <a:t>composés</a:t>
            </a:r>
            <a:r>
              <a:rPr lang="en-US" dirty="0" smtClean="0"/>
              <a:t>) sans </a:t>
            </a:r>
            <a:r>
              <a:rPr lang="en-US" dirty="0" err="1" smtClean="0"/>
              <a:t>ressource</a:t>
            </a:r>
            <a:r>
              <a:rPr lang="en-US" dirty="0" smtClean="0"/>
              <a:t> </a:t>
            </a:r>
            <a:r>
              <a:rPr lang="en-US" dirty="0" err="1" smtClean="0"/>
              <a:t>externe</a:t>
            </a:r>
            <a:endParaRPr lang="en-US" dirty="0" smtClean="0"/>
          </a:p>
          <a:p>
            <a:pPr lvl="1"/>
            <a:r>
              <a:rPr lang="en-US" sz="1500" dirty="0" smtClean="0">
                <a:hlinkClick r:id="rId2"/>
              </a:rPr>
              <a:t>http://www.nactem.ac.uk/software/termine/</a:t>
            </a:r>
            <a:endParaRPr lang="en-US" sz="1500" dirty="0" smtClean="0"/>
          </a:p>
          <a:p>
            <a:r>
              <a:rPr lang="en-US" dirty="0" err="1" smtClean="0"/>
              <a:t>Acromine</a:t>
            </a:r>
            <a:r>
              <a:rPr lang="en-US" dirty="0" smtClean="0"/>
              <a:t>: </a:t>
            </a:r>
            <a:r>
              <a:rPr lang="en-US" dirty="0" err="1" smtClean="0"/>
              <a:t>acronymes</a:t>
            </a:r>
            <a:r>
              <a:rPr lang="en-US" dirty="0" smtClean="0"/>
              <a:t> et </a:t>
            </a:r>
            <a:r>
              <a:rPr lang="en-US" dirty="0" err="1" smtClean="0"/>
              <a:t>leur</a:t>
            </a:r>
            <a:r>
              <a:rPr lang="en-US" dirty="0" smtClean="0"/>
              <a:t> </a:t>
            </a:r>
            <a:r>
              <a:rPr lang="en-US" dirty="0" smtClean="0"/>
              <a:t>variants</a:t>
            </a:r>
          </a:p>
          <a:p>
            <a:pPr lvl="1"/>
            <a:r>
              <a:rPr lang="en-US" sz="1500" dirty="0">
                <a:hlinkClick r:id="rId3"/>
              </a:rPr>
              <a:t>http://www.nactem.ac.uk/software/acromine</a:t>
            </a:r>
            <a:r>
              <a:rPr lang="en-US" sz="1500" dirty="0" smtClean="0">
                <a:hlinkClick r:id="rId3"/>
              </a:rPr>
              <a:t>/</a:t>
            </a:r>
            <a:endParaRPr lang="en-US" sz="1500" dirty="0" smtClean="0"/>
          </a:p>
          <a:p>
            <a:r>
              <a:rPr lang="en-US" dirty="0" err="1" smtClean="0"/>
              <a:t>Kleio</a:t>
            </a:r>
            <a:r>
              <a:rPr lang="en-US" dirty="0" smtClean="0"/>
              <a:t>: </a:t>
            </a:r>
            <a:r>
              <a:rPr lang="en-US" dirty="0" err="1" smtClean="0"/>
              <a:t>recherche</a:t>
            </a:r>
            <a:r>
              <a:rPr lang="en-US" dirty="0" smtClean="0"/>
              <a:t> </a:t>
            </a:r>
            <a:r>
              <a:rPr lang="en-US" dirty="0" err="1" smtClean="0"/>
              <a:t>sémantique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base </a:t>
            </a:r>
            <a:r>
              <a:rPr lang="en-US" dirty="0" err="1" smtClean="0"/>
              <a:t>d’entités</a:t>
            </a:r>
            <a:r>
              <a:rPr lang="en-US" dirty="0" smtClean="0"/>
              <a:t> </a:t>
            </a:r>
            <a:r>
              <a:rPr lang="en-US" dirty="0" err="1" smtClean="0"/>
              <a:t>nommées</a:t>
            </a:r>
            <a:endParaRPr lang="en-US" dirty="0" smtClean="0"/>
          </a:p>
          <a:p>
            <a:pPr lvl="1"/>
            <a:r>
              <a:rPr lang="en-US" sz="1500" dirty="0">
                <a:hlinkClick r:id="rId4"/>
              </a:rPr>
              <a:t>http://www.nactem.ac.uk/Kleio</a:t>
            </a:r>
            <a:r>
              <a:rPr lang="en-US" sz="1500" dirty="0" smtClean="0">
                <a:hlinkClick r:id="rId4"/>
              </a:rPr>
              <a:t>/</a:t>
            </a:r>
            <a:endParaRPr lang="en-US" sz="1500" dirty="0" smtClean="0"/>
          </a:p>
          <a:p>
            <a:r>
              <a:rPr lang="en-US" dirty="0" err="1" smtClean="0"/>
              <a:t>Facta</a:t>
            </a:r>
            <a:r>
              <a:rPr lang="en-US" dirty="0" smtClean="0"/>
              <a:t>+: associations </a:t>
            </a:r>
            <a:r>
              <a:rPr lang="en-US" dirty="0" err="1" smtClean="0"/>
              <a:t>indirectes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inférées</a:t>
            </a:r>
            <a:r>
              <a:rPr lang="en-US" dirty="0" smtClean="0"/>
              <a:t>)</a:t>
            </a:r>
          </a:p>
          <a:p>
            <a:pPr lvl="1"/>
            <a:r>
              <a:rPr lang="en-US" sz="1500" dirty="0" smtClean="0">
                <a:hlinkClick r:id="rId5"/>
              </a:rPr>
              <a:t>http</a:t>
            </a:r>
            <a:r>
              <a:rPr lang="en-US" sz="1500" dirty="0">
                <a:hlinkClick r:id="rId5"/>
              </a:rPr>
              <a:t>://www.nactem.ac.uk/facta-visualizer</a:t>
            </a:r>
            <a:r>
              <a:rPr lang="en-US" sz="1500" dirty="0" smtClean="0">
                <a:hlinkClick r:id="rId5"/>
              </a:rPr>
              <a:t>/</a:t>
            </a:r>
            <a:endParaRPr lang="en-US" sz="1500" dirty="0" smtClean="0"/>
          </a:p>
          <a:p>
            <a:r>
              <a:rPr lang="en-US" dirty="0" smtClean="0"/>
              <a:t>(Services </a:t>
            </a:r>
            <a:r>
              <a:rPr lang="en-US" dirty="0"/>
              <a:t>existent </a:t>
            </a:r>
            <a:r>
              <a:rPr lang="en-US" dirty="0" err="1"/>
              <a:t>aussi</a:t>
            </a:r>
            <a:r>
              <a:rPr lang="en-US" dirty="0"/>
              <a:t> </a:t>
            </a:r>
            <a:r>
              <a:rPr lang="en-US" dirty="0" err="1"/>
              <a:t>comme</a:t>
            </a:r>
            <a:r>
              <a:rPr lang="en-US" dirty="0"/>
              <a:t> </a:t>
            </a:r>
            <a:r>
              <a:rPr lang="en-US" dirty="0" err="1"/>
              <a:t>composantes</a:t>
            </a:r>
            <a:r>
              <a:rPr lang="en-US" dirty="0"/>
              <a:t> </a:t>
            </a:r>
            <a:r>
              <a:rPr lang="en-US" dirty="0" smtClean="0"/>
              <a:t>service Web)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229F-A72C-384A-BDE5-8BC23DC6DC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21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2321</Words>
  <Application>Microsoft Macintosh PowerPoint</Application>
  <PresentationFormat>On-screen Show (4:3)</PresentationFormat>
  <Paragraphs>397</Paragraphs>
  <Slides>37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Connaissances nouvelles  à partir de connaissances connues: réussites, opportunités,  défis  en fouille de textes  au soutien de la recherche </vt:lpstr>
      <vt:lpstr>NaCTeM</vt:lpstr>
      <vt:lpstr>Où en sommes-nous?</vt:lpstr>
      <vt:lpstr>Quelques réussites récentes</vt:lpstr>
      <vt:lpstr>Indexation de faits extraits par FdT  Génération de questions avec réponses connues</vt:lpstr>
      <vt:lpstr>Recherche sémantique: réponses connues pour “what is linked to AD”</vt:lpstr>
      <vt:lpstr>FdT  filtrage   Robot Scientist</vt:lpstr>
      <vt:lpstr>Résultats (en partie)</vt:lpstr>
      <vt:lpstr>Réussites: Provision de services</vt:lpstr>
      <vt:lpstr>Extraction de termes candidats</vt:lpstr>
      <vt:lpstr>Reproduction de découverte – signalé 11/2011 en Nature Medicine – avec FACTA+  lancé sur MEDLINE 2009 </vt:lpstr>
      <vt:lpstr>Un retard de 10 ans</vt:lpstr>
      <vt:lpstr>Quelques problèmes rencontrés</vt:lpstr>
      <vt:lpstr>Réussites: équipe</vt:lpstr>
      <vt:lpstr>Infrastructure et interopérabilité</vt:lpstr>
      <vt:lpstr>PowerPoint Presentation</vt:lpstr>
      <vt:lpstr>Exemple: 3 niveaux</vt:lpstr>
      <vt:lpstr>PowerPoint Presentation</vt:lpstr>
      <vt:lpstr>Problèmes chez l’interopérabilité</vt:lpstr>
      <vt:lpstr>PowerPoint Presentation</vt:lpstr>
      <vt:lpstr>Progrès vers l’interopérabilité</vt:lpstr>
      <vt:lpstr>PowerPoint Presentation</vt:lpstr>
      <vt:lpstr>Ressources FdT en sciences de la vie </vt:lpstr>
      <vt:lpstr>Lacunes, besoins</vt:lpstr>
      <vt:lpstr>Langues européennes et  analyse de textes</vt:lpstr>
      <vt:lpstr>Recherche v-à-v services?</vt:lpstr>
      <vt:lpstr>Flexibilité ou fixité?</vt:lpstr>
      <vt:lpstr>Les sorties</vt:lpstr>
      <vt:lpstr>Gestion des annotations?</vt:lpstr>
      <vt:lpstr>Risque institutionnel?</vt:lpstr>
      <vt:lpstr>Risque de contrôle de la recherche</vt:lpstr>
      <vt:lpstr>Rien n’est jamais certain</vt:lpstr>
      <vt:lpstr>Une chose certaine:  vous êtes indispensables</vt:lpstr>
      <vt:lpstr>Réponse à une question du public</vt:lpstr>
      <vt:lpstr>Réponse 1 suite</vt:lpstr>
      <vt:lpstr>Réponse 2</vt:lpstr>
      <vt:lpstr>Réponse 3</vt:lpstr>
    </vt:vector>
  </TitlesOfParts>
  <Company>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Nouvelles connaissances a</dc:title>
  <dc:creator>John McNaught</dc:creator>
  <cp:lastModifiedBy>John McNaught</cp:lastModifiedBy>
  <cp:revision>103</cp:revision>
  <dcterms:created xsi:type="dcterms:W3CDTF">2016-12-10T12:08:30Z</dcterms:created>
  <dcterms:modified xsi:type="dcterms:W3CDTF">2016-12-13T18:57:50Z</dcterms:modified>
</cp:coreProperties>
</file>