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072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5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5837" y="0"/>
            <a:ext cx="2949787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1600" y="742950"/>
            <a:ext cx="6603999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08981"/>
            <a:ext cx="2949787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5837" y="9408981"/>
            <a:ext cx="2949787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75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844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75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844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89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0719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0719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0719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0719" y="4705350"/>
            <a:ext cx="5445900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78177" y="742950"/>
            <a:ext cx="6050700" cy="3714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cueil">
    <p:bg>
      <p:bgPr>
        <a:solidFill>
          <a:srgbClr val="6F9D2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3648" y="-80764"/>
            <a:ext cx="1304924" cy="20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108" y="1377888"/>
            <a:ext cx="2160000" cy="89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4083917"/>
            <a:ext cx="1259999" cy="6385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>
                <a:solidFill>
                  <a:schemeClr val="tx1"/>
                </a:solidFill>
              </a:rPr>
              <a:pPr lvl="0">
                <a:spcBef>
                  <a:spcPts val="0"/>
                </a:spcBef>
                <a:buNone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chapitre">
    <p:bg>
      <p:bgPr>
        <a:solidFill>
          <a:srgbClr val="AA0A2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 descr="fondPPTmoti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0" y="2855012"/>
            <a:ext cx="6093674" cy="229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-1692275" y="3003947"/>
            <a:ext cx="184149" cy="2750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7808913" y="4783931"/>
            <a:ext cx="1122361" cy="1881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983965" y="1629045"/>
            <a:ext cx="584200" cy="761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6000" b="1" i="0" u="none" strike="noStrike" cap="none">
                <a:solidFill>
                  <a:srgbClr val="86A428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</a:p>
        </p:txBody>
      </p:sp>
      <p:pic>
        <p:nvPicPr>
          <p:cNvPr id="82" name="Shape 82" descr="logoistP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752600" y="1857645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1562099" y="2371742"/>
            <a:ext cx="7366001" cy="911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564423" y="3746823"/>
            <a:ext cx="7363677" cy="520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6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Merriweather Sans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Merriweather Sans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pic>
        <p:nvPicPr>
          <p:cNvPr id="96" name="Shape 96" descr="fondPPTmotif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2026643"/>
            <a:ext cx="7086600" cy="26691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 descr="fondPPTmotif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2026643"/>
            <a:ext cx="7086600" cy="2669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Shape 144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lvl="0" indent="-408940" algn="l" rtl="0">
              <a:spcBef>
                <a:spcPts val="560"/>
              </a:spcBef>
              <a:buClr>
                <a:schemeClr val="accent6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76200" algn="l" rtl="0">
              <a:spcBef>
                <a:spcPts val="480"/>
              </a:spcBef>
              <a:buClr>
                <a:srgbClr val="86A428"/>
              </a:buClr>
              <a:buFont typeface="Merriweather Sans"/>
              <a:buChar char=".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Merriweather Sans"/>
              <a:buChar char=".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lvl="0" indent="-408940" algn="l" rtl="0">
              <a:spcBef>
                <a:spcPts val="560"/>
              </a:spcBef>
              <a:buClr>
                <a:schemeClr val="accent6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76200" algn="l" rtl="0">
              <a:spcBef>
                <a:spcPts val="480"/>
              </a:spcBef>
              <a:buClr>
                <a:srgbClr val="86A428"/>
              </a:buClr>
              <a:buFont typeface="Merriweather Sans"/>
              <a:buChar char=".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Merriweather Sans"/>
              <a:buChar char=".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couran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0" y="4405898"/>
            <a:ext cx="9144000" cy="737601"/>
            <a:chOff x="0" y="6120398"/>
            <a:chExt cx="9144000" cy="737601"/>
          </a:xfrm>
        </p:grpSpPr>
        <p:sp>
          <p:nvSpPr>
            <p:cNvPr id="18" name="Shape 18"/>
            <p:cNvSpPr/>
            <p:nvPr/>
          </p:nvSpPr>
          <p:spPr>
            <a:xfrm>
              <a:off x="0" y="6165303"/>
              <a:ext cx="9144000" cy="692695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Shape 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7504" y="6309319"/>
              <a:ext cx="1080000" cy="447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0"/>
            <p:cNvSpPr/>
            <p:nvPr/>
          </p:nvSpPr>
          <p:spPr>
            <a:xfrm>
              <a:off x="0" y="6120398"/>
              <a:ext cx="1403647" cy="45718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-20538"/>
            <a:ext cx="1304924" cy="20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x="7884367" y="4515966"/>
            <a:ext cx="1123727" cy="249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.0 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>
                <a:solidFill>
                  <a:schemeClr val="tx1"/>
                </a:solidFill>
              </a:rPr>
              <a:pPr lvl="0">
                <a:spcBef>
                  <a:spcPts val="0"/>
                </a:spcBef>
                <a:buNone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bg>
      <p:bgPr>
        <a:solidFill>
          <a:srgbClr val="AA0A2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 descr="fondPPTmoti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0" y="2855012"/>
            <a:ext cx="6093600" cy="22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" y="390525"/>
            <a:ext cx="2160600" cy="6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199" y="4299347"/>
            <a:ext cx="1260600" cy="4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-1692275" y="3003947"/>
            <a:ext cx="1842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9800" y="504825"/>
            <a:ext cx="1981200" cy="3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1562099" y="2371743"/>
            <a:ext cx="7365900" cy="9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1564423" y="3746823"/>
            <a:ext cx="7363800" cy="52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6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Merriweather Sans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Merriweather Sans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06" name="Shape 206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499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chapitre">
    <p:bg>
      <p:bgPr>
        <a:solidFill>
          <a:srgbClr val="AA0A2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 descr="fondPPTmoti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0" y="2855012"/>
            <a:ext cx="6093600" cy="22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-1692275" y="3003947"/>
            <a:ext cx="1842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7808913" y="4783931"/>
            <a:ext cx="1122300" cy="18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983965" y="1629045"/>
            <a:ext cx="584100" cy="7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6000" b="1" i="0" u="none" strike="noStrike" cap="none">
                <a:solidFill>
                  <a:srgbClr val="86A428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</a:p>
        </p:txBody>
      </p:sp>
      <p:pic>
        <p:nvPicPr>
          <p:cNvPr id="222" name="Shape 222" descr="logoistP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1752600" y="1857645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ctrTitle"/>
          </p:nvPr>
        </p:nvSpPr>
        <p:spPr>
          <a:xfrm>
            <a:off x="1562099" y="2371743"/>
            <a:ext cx="7365900" cy="9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ubTitle" idx="1"/>
          </p:nvPr>
        </p:nvSpPr>
        <p:spPr>
          <a:xfrm>
            <a:off x="1564423" y="3746823"/>
            <a:ext cx="7363800" cy="52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6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Merriweather Sans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Merriweather Sans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Shape 231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Shape 238" descr="fondPPTmotif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2026643"/>
            <a:ext cx="7086600" cy="26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Shape 260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courante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Shape 272"/>
          <p:cNvGrpSpPr/>
          <p:nvPr/>
        </p:nvGrpSpPr>
        <p:grpSpPr>
          <a:xfrm>
            <a:off x="0" y="4405898"/>
            <a:ext cx="9144000" cy="737605"/>
            <a:chOff x="0" y="6120398"/>
            <a:chExt cx="9144000" cy="737605"/>
          </a:xfrm>
        </p:grpSpPr>
        <p:sp>
          <p:nvSpPr>
            <p:cNvPr id="273" name="Shape 273"/>
            <p:cNvSpPr/>
            <p:nvPr/>
          </p:nvSpPr>
          <p:spPr>
            <a:xfrm>
              <a:off x="0" y="6165303"/>
              <a:ext cx="9144000" cy="692700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4" name="Shape 27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7504" y="6309319"/>
              <a:ext cx="1080000" cy="44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Shape 275"/>
            <p:cNvSpPr/>
            <p:nvPr/>
          </p:nvSpPr>
          <p:spPr>
            <a:xfrm>
              <a:off x="0" y="6120398"/>
              <a:ext cx="1403700" cy="45600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-20537"/>
            <a:ext cx="1305000" cy="20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7884367" y="4515965"/>
            <a:ext cx="1123800" cy="24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.0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itre">
    <p:bg>
      <p:bgPr>
        <a:solidFill>
          <a:srgbClr val="6F9D20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3648" y="-20538"/>
            <a:ext cx="1304924" cy="20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594819"/>
            <a:ext cx="1080000" cy="4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7884367" y="4515966"/>
            <a:ext cx="1123727" cy="249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.0 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>
                <a:solidFill>
                  <a:schemeClr val="tx1"/>
                </a:solidFill>
              </a:rPr>
              <a:pPr lvl="0">
                <a:spcBef>
                  <a:spcPts val="0"/>
                </a:spcBef>
                <a:buNone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Shape 280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pic>
        <p:nvPicPr>
          <p:cNvPr id="285" name="Shape 285" descr="fondPPTmotif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2026643"/>
            <a:ext cx="7086600" cy="26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Shape 291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Shape 302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Shape 313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lvl="0" indent="-408940" algn="l" rtl="0">
              <a:spcBef>
                <a:spcPts val="560"/>
              </a:spcBef>
              <a:buClr>
                <a:schemeClr val="accent6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76200" algn="l" rtl="0">
              <a:spcBef>
                <a:spcPts val="480"/>
              </a:spcBef>
              <a:buClr>
                <a:srgbClr val="86A428"/>
              </a:buClr>
              <a:buFont typeface="Merriweather Sans"/>
              <a:buChar char=".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Merriweather Sans"/>
              <a:buChar char=".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0" y="4686300"/>
            <a:ext cx="9144000" cy="476400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Shape 323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800" cy="2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00" cy="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200" cy="2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lvl="0" indent="-408940" algn="l" rtl="0">
              <a:spcBef>
                <a:spcPts val="560"/>
              </a:spcBef>
              <a:buClr>
                <a:schemeClr val="accent6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76200" algn="l" rtl="0">
              <a:spcBef>
                <a:spcPts val="480"/>
              </a:spcBef>
              <a:buClr>
                <a:srgbClr val="86A428"/>
              </a:buClr>
              <a:buFont typeface="Merriweather Sans"/>
              <a:buChar char=".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Merriweather Sans"/>
              <a:buChar char=".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884367" y="4515966"/>
            <a:ext cx="1123727" cy="249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884367" y="4515966"/>
            <a:ext cx="1123727" cy="249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ge couran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3648" y="-20538"/>
            <a:ext cx="1304924" cy="20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7884367" y="4515966"/>
            <a:ext cx="1123727" cy="249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.0 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>
                <a:solidFill>
                  <a:schemeClr val="tx1"/>
                </a:solidFill>
              </a:rPr>
              <a:pPr lvl="0">
                <a:spcBef>
                  <a:spcPts val="0"/>
                </a:spcBef>
                <a:buNone/>
              </a:pPr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884367" y="4515966"/>
            <a:ext cx="1123727" cy="249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bg>
      <p:bgPr>
        <a:solidFill>
          <a:srgbClr val="AA0A2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 descr="fondPPTmotif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0" y="2855012"/>
            <a:ext cx="6093674" cy="229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" y="390525"/>
            <a:ext cx="2160586" cy="67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199" y="4299347"/>
            <a:ext cx="1260474" cy="47982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-1692275" y="3003947"/>
            <a:ext cx="184149" cy="2750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9800" y="504825"/>
            <a:ext cx="1981199" cy="37385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562099" y="2371742"/>
            <a:ext cx="7366001" cy="911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564423" y="3746823"/>
            <a:ext cx="7363677" cy="520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6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Merriweather Sans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Merriweather Sans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</a:rPr>
              <a:pPr lvl="0">
                <a:spcBef>
                  <a:spcPts val="0"/>
                </a:spcBef>
                <a:buNone/>
              </a:pPr>
              <a:t>‹N°›</a:t>
            </a:fld>
            <a:endParaRPr lang="fr-FR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4686300"/>
            <a:ext cx="9144000" cy="476249"/>
          </a:xfrm>
          <a:prstGeom prst="rect">
            <a:avLst/>
          </a:prstGeom>
          <a:solidFill>
            <a:srgbClr val="AA0A2F"/>
          </a:solidFill>
          <a:ln w="9525" cap="flat" cmpd="sng">
            <a:solidFill>
              <a:srgbClr val="4A7DB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Shape 68" descr="logoistPP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474368"/>
            <a:ext cx="1066799" cy="21193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0" name="Shape 70" descr="IST@inra-fond-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695825"/>
            <a:ext cx="4356099" cy="4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410" y="4767262"/>
            <a:ext cx="865187" cy="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884367" y="4515966"/>
            <a:ext cx="1123727" cy="249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z="13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08940" algn="l" rtl="0">
              <a:spcBef>
                <a:spcPts val="560"/>
              </a:spcBef>
              <a:buClr>
                <a:schemeClr val="accent6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lvl="2" indent="-76200" algn="l" rtl="0">
              <a:spcBef>
                <a:spcPts val="480"/>
              </a:spcBef>
              <a:buClr>
                <a:srgbClr val="86A428"/>
              </a:buClr>
              <a:buFont typeface="Merriweather Sans"/>
              <a:buChar char=".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Merriweather Sans"/>
              <a:buChar char=".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7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49898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9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AA0A2F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33400" marR="0" lvl="0" indent="-408940" algn="l" rtl="0">
              <a:spcBef>
                <a:spcPts val="560"/>
              </a:spcBef>
              <a:buClr>
                <a:schemeClr val="accent6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lvl="2" indent="-76200" algn="l" rtl="0">
              <a:spcBef>
                <a:spcPts val="480"/>
              </a:spcBef>
              <a:buClr>
                <a:srgbClr val="86A428"/>
              </a:buClr>
              <a:buFont typeface="Merriweather Sans"/>
              <a:buChar char=".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Merriweather Sans"/>
              <a:buChar char=".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936013" y="4767262"/>
            <a:ext cx="1184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1600200" y="4767262"/>
            <a:ext cx="5550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ctrTitle"/>
          </p:nvPr>
        </p:nvSpPr>
        <p:spPr>
          <a:xfrm>
            <a:off x="517925" y="1736500"/>
            <a:ext cx="8383500" cy="178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>
                <a:solidFill>
                  <a:schemeClr val="lt1"/>
                </a:solidFill>
              </a:rPr>
              <a:t>Domestiquer de nouvelles espèces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3200" b="1">
                <a:solidFill>
                  <a:schemeClr val="lt1"/>
                </a:solidFill>
              </a:rPr>
              <a:t>de poissons grâce au text mining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subTitle" idx="1"/>
          </p:nvPr>
        </p:nvSpPr>
        <p:spPr>
          <a:xfrm>
            <a:off x="393300" y="3746825"/>
            <a:ext cx="8750699" cy="52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-FR" sz="1800" b="1">
                <a:solidFill>
                  <a:srgbClr val="86A428"/>
                </a:solidFill>
              </a:rPr>
              <a:t>Mathieu Andro (INRA, DIST)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b="1">
              <a:solidFill>
                <a:srgbClr val="86A428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6"/>
              </a:buClr>
              <a:buSzPct val="25000"/>
              <a:buFont typeface="Arial"/>
              <a:buNone/>
            </a:pPr>
            <a:endParaRPr sz="1800" b="1">
              <a:solidFill>
                <a:srgbClr val="86A428"/>
              </a:solidFill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dt" idx="10"/>
          </p:nvPr>
        </p:nvSpPr>
        <p:spPr>
          <a:xfrm>
            <a:off x="3035575" y="4159750"/>
            <a:ext cx="6064800" cy="79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rtl="0">
              <a:spcBef>
                <a:spcPts val="0"/>
              </a:spcBef>
              <a:buSzPct val="91666"/>
              <a:buNone/>
            </a:pPr>
            <a:r>
              <a:rPr lang="fr-FR" sz="1200" b="1">
                <a:solidFill>
                  <a:schemeClr val="lt1"/>
                </a:solidFill>
              </a:rPr>
              <a:t>Journée d’étude sur le TDM : Fouille de texte et de données dans le contexte de la loi pour une République numérique</a:t>
            </a:r>
          </a:p>
          <a:p>
            <a:pPr marL="0" marR="0" lvl="0" indent="-69850" rtl="0">
              <a:spcBef>
                <a:spcPts val="0"/>
              </a:spcBef>
              <a:buSzPct val="91666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8096598" y="4767275"/>
            <a:ext cx="8493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Les difficultés externes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18725" y="783600"/>
            <a:ext cx="8407800" cy="34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fr-FR" sz="2200"/>
              <a:t>Base ASFA (FAO, ProQuest)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fr-FR" sz="2200"/>
              <a:t>“FindFullText” de EndNote mais blocages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fr-FR" sz="2200"/>
              <a:t>Demandes d’autorisations à 24 éditeurs :</a:t>
            </a:r>
          </a:p>
          <a:p>
            <a:pPr marL="914400" lvl="1" indent="-368300" rtl="0">
              <a:spcBef>
                <a:spcPts val="0"/>
              </a:spcBef>
              <a:buSzPct val="100000"/>
              <a:buChar char="○"/>
            </a:pPr>
            <a:r>
              <a:rPr lang="fr-FR" sz="2200"/>
              <a:t>8 oui</a:t>
            </a:r>
          </a:p>
          <a:p>
            <a:pPr marL="914400" lvl="1" indent="-368300" rtl="0">
              <a:spcBef>
                <a:spcPts val="0"/>
              </a:spcBef>
              <a:buSzPct val="100000"/>
              <a:buChar char="○"/>
            </a:pPr>
            <a:r>
              <a:rPr lang="fr-FR" sz="2200"/>
              <a:t>15 en cours (dont 5 qui étaient en bonne voie)</a:t>
            </a:r>
          </a:p>
          <a:p>
            <a:pPr marL="914400" lvl="1" indent="-368300" rtl="0">
              <a:spcBef>
                <a:spcPts val="0"/>
              </a:spcBef>
              <a:buSzPct val="100000"/>
              <a:buChar char="○"/>
            </a:pPr>
            <a:r>
              <a:rPr lang="fr-FR" sz="2200"/>
              <a:t>1 non : car “pas abonné”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fr-FR" sz="2200"/>
              <a:t>Elsevier : négociation d’un contrat pour l’utilisation d’une API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●"/>
            </a:pPr>
            <a:r>
              <a:rPr lang="fr-FR" sz="2200"/>
              <a:t>ISTEX : Utilisation de l’API</a:t>
            </a:r>
          </a:p>
          <a:p>
            <a:pPr marL="914400" lvl="1" indent="-368300" rtl="0">
              <a:spcBef>
                <a:spcPts val="0"/>
              </a:spcBef>
              <a:buSzPct val="100000"/>
              <a:buChar char="○"/>
            </a:pPr>
            <a:r>
              <a:rPr lang="fr-FR" sz="2200"/>
              <a:t>moins coûteux en temps</a:t>
            </a:r>
          </a:p>
          <a:p>
            <a:pPr marL="914400" lvl="1" indent="-368300" rtl="0">
              <a:spcBef>
                <a:spcPts val="0"/>
              </a:spcBef>
              <a:buSzPct val="100000"/>
              <a:buChar char="○"/>
            </a:pPr>
            <a:r>
              <a:rPr lang="fr-FR" sz="2200"/>
              <a:t>plus homogène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dt" idx="10"/>
          </p:nvPr>
        </p:nvSpPr>
        <p:spPr>
          <a:xfrm>
            <a:off x="5178425" y="4767275"/>
            <a:ext cx="2941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8096598" y="4767275"/>
            <a:ext cx="8493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La loi pour une République Numérique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418725" y="847400"/>
            <a:ext cx="8407800" cy="3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  <a:buChar char="●"/>
            </a:pPr>
            <a:r>
              <a:rPr lang="fr-FR" sz="2600"/>
              <a:t>Gold Open Access</a:t>
            </a:r>
          </a:p>
          <a:p>
            <a:pPr marL="457200" lvl="0" indent="-393700" rtl="0">
              <a:spcBef>
                <a:spcPts val="0"/>
              </a:spcBef>
              <a:buSzPct val="100000"/>
              <a:buChar char="●"/>
            </a:pPr>
            <a:r>
              <a:rPr lang="fr-FR" sz="2600"/>
              <a:t>Andro M., Hologne O., Mahé A. (2014). Estimation des dépenses de publication de l'Inra dans un modèle théorique "gold open access". Documentaliste, Sciences de l'Information, 51(4) : 70-79</a:t>
            </a:r>
          </a:p>
          <a:p>
            <a:pPr marL="457200" lvl="0" indent="-393700" rtl="0">
              <a:spcBef>
                <a:spcPts val="0"/>
              </a:spcBef>
              <a:buSzPct val="100000"/>
              <a:buChar char="●"/>
            </a:pPr>
            <a:r>
              <a:rPr lang="fr-FR" sz="2600"/>
              <a:t>En 2011 à l’INRA : Gold = 2 299 276 € contre abonnements = 2 424 184 €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dt" idx="10"/>
          </p:nvPr>
        </p:nvSpPr>
        <p:spPr>
          <a:xfrm>
            <a:off x="5303050" y="4767275"/>
            <a:ext cx="28173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815400" y="56725"/>
            <a:ext cx="8165700" cy="5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Partenariats</a:t>
            </a:r>
          </a:p>
        </p:txBody>
      </p:sp>
      <p:sp>
        <p:nvSpPr>
          <p:cNvPr id="458" name="Shape 458"/>
          <p:cNvSpPr txBox="1">
            <a:spLocks noGrp="1"/>
          </p:cNvSpPr>
          <p:nvPr>
            <p:ph type="dt" idx="10"/>
          </p:nvPr>
        </p:nvSpPr>
        <p:spPr>
          <a:xfrm>
            <a:off x="5359700" y="4767275"/>
            <a:ext cx="2760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  <p:pic>
        <p:nvPicPr>
          <p:cNvPr id="459" name="Shape 459" descr="Afficher l'image d'orig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875" y="1533950"/>
            <a:ext cx="981100" cy="113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 descr="Afficher l'image d'origi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828" y="1704683"/>
            <a:ext cx="1772924" cy="88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 descr="Afficher l'image d'origi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399" y="1639770"/>
            <a:ext cx="1772925" cy="62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 descr="Afficher l'image d'origin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5876" y="1861525"/>
            <a:ext cx="1772923" cy="7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1234625" y="2310050"/>
            <a:ext cx="981000" cy="3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Wicri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3066900" y="3606000"/>
            <a:ext cx="5841900" cy="53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3200" b="1">
                <a:solidFill>
                  <a:srgbClr val="AA0A2F"/>
                </a:solidFill>
              </a:rPr>
              <a:t>Recherches de financements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xfrm>
            <a:off x="8096598" y="4767275"/>
            <a:ext cx="8493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Demain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418725" y="847400"/>
            <a:ext cx="8407800" cy="3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472" name="Shape 472" descr="3474224149_f2fbbc2c7b_z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556" y="749771"/>
            <a:ext cx="5169039" cy="343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 txBox="1"/>
          <p:nvPr/>
        </p:nvSpPr>
        <p:spPr>
          <a:xfrm>
            <a:off x="1371275" y="4182375"/>
            <a:ext cx="6082200" cy="4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b="1"/>
              <a:t>Flickr, Marc, Pescadería – Fish Shop, Madrid HDR, CC BY-NC-SA 2.0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dt" idx="10"/>
          </p:nvPr>
        </p:nvSpPr>
        <p:spPr>
          <a:xfrm>
            <a:off x="5552300" y="4767275"/>
            <a:ext cx="25680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ctrTitle"/>
          </p:nvPr>
        </p:nvSpPr>
        <p:spPr>
          <a:xfrm>
            <a:off x="1513225" y="436075"/>
            <a:ext cx="7512300" cy="425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fr-FR" sz="4400" b="1">
                <a:solidFill>
                  <a:srgbClr val="86A428"/>
                </a:solidFill>
              </a:rPr>
              <a:t>Merci pour votre attention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600" b="1">
              <a:solidFill>
                <a:srgbClr val="86A428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600" b="1">
              <a:solidFill>
                <a:srgbClr val="86A428"/>
              </a:solidFill>
            </a:endParaRPr>
          </a:p>
          <a:p>
            <a:pPr marL="0" marR="0" lvl="0" indent="45720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fr-FR" sz="2400" b="1">
                <a:solidFill>
                  <a:srgbClr val="86A428"/>
                </a:solidFill>
              </a:rPr>
              <a:t>Contact : mathieu.andro@versailles.inra.fr</a:t>
            </a:r>
          </a:p>
          <a:p>
            <a:pPr marL="0" marR="0" lvl="0" indent="45720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1">
              <a:solidFill>
                <a:srgbClr val="86A428"/>
              </a:solidFill>
            </a:endParaRPr>
          </a:p>
          <a:p>
            <a:pPr marL="0" marR="0" lvl="0" indent="45720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fr-FR" sz="2400" b="1">
                <a:solidFill>
                  <a:srgbClr val="86A428"/>
                </a:solidFill>
              </a:rPr>
              <a:t>Diaporama : http://tinyurl.com/juv6prt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dt" idx="10"/>
          </p:nvPr>
        </p:nvSpPr>
        <p:spPr>
          <a:xfrm>
            <a:off x="5586275" y="4767275"/>
            <a:ext cx="2534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22599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Objectifs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dt" idx="10"/>
          </p:nvPr>
        </p:nvSpPr>
        <p:spPr>
          <a:xfrm>
            <a:off x="5405025" y="4767275"/>
            <a:ext cx="27152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ftr" idx="11"/>
          </p:nvPr>
        </p:nvSpPr>
        <p:spPr>
          <a:xfrm>
            <a:off x="2219674" y="4767275"/>
            <a:ext cx="33432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346" name="Shape 346"/>
          <p:cNvSpPr/>
          <p:nvPr/>
        </p:nvSpPr>
        <p:spPr>
          <a:xfrm>
            <a:off x="1053575" y="976750"/>
            <a:ext cx="4718100" cy="326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i="1">
                <a:latin typeface="Calibri"/>
                <a:ea typeface="Calibri"/>
                <a:cs typeface="Calibri"/>
                <a:sym typeface="Calibri"/>
              </a:rPr>
              <a:t>Convertir des textes en données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fr-FR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Mieux comprendre le phénomène de la domestication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i="1">
                <a:latin typeface="Calibri"/>
                <a:ea typeface="Calibri"/>
                <a:cs typeface="Calibri"/>
                <a:sym typeface="Calibri"/>
              </a:rPr>
              <a:t>Décrire le portrait robot du poisson qui peut être domestiqué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fr-FR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Rechercher les espèces qui lui ressemblent le plus (parmi 30 000 espèces sauvages)</a:t>
            </a:r>
          </a:p>
        </p:txBody>
      </p:sp>
      <p:sp>
        <p:nvSpPr>
          <p:cNvPr id="347" name="Shape 347"/>
          <p:cNvSpPr/>
          <p:nvPr/>
        </p:nvSpPr>
        <p:spPr>
          <a:xfrm>
            <a:off x="457200" y="1136725"/>
            <a:ext cx="473400" cy="27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457200" y="1483975"/>
            <a:ext cx="473400" cy="27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457200" y="2297525"/>
            <a:ext cx="473400" cy="27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457200" y="3111075"/>
            <a:ext cx="473400" cy="27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1" name="Shape 351" descr="Afficher l'image d'orig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975" y="459350"/>
            <a:ext cx="2837250" cy="402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 descr="Afficher l'image d'origi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6700" y="2338395"/>
            <a:ext cx="1199800" cy="59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6045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pic>
        <p:nvPicPr>
          <p:cNvPr id="359" name="Shape 359" descr="10729196814_2b01bf20c6_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950" y="388400"/>
            <a:ext cx="2609850" cy="196214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6665825" y="2479200"/>
            <a:ext cx="21207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fr-FR" sz="1000">
                <a:solidFill>
                  <a:schemeClr val="dk1"/>
                </a:solidFill>
              </a:rPr>
              <a:t>Flickr, Kate Ter Haar, CC BY 2.0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575" y="1063375"/>
            <a:ext cx="2450099" cy="162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 descr="https://upload.wikimedia.org/wikipedia/commons/7/7e/Photocopying_kserokopiark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4149" y="1063367"/>
            <a:ext cx="2609849" cy="294535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4072975" y="4120925"/>
            <a:ext cx="1222200" cy="3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000"/>
              <a:t>CC BY-SA 3.0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92000" y="2807550"/>
            <a:ext cx="2965200" cy="32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000"/>
              <a:t>By Marie-Lan Nguyen - Own work, CC BY 2.5</a:t>
            </a:r>
          </a:p>
        </p:txBody>
      </p:sp>
      <p:pic>
        <p:nvPicPr>
          <p:cNvPr id="365" name="Shape 3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5437" y="3077075"/>
            <a:ext cx="2561474" cy="123272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Hier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dt" idx="10"/>
          </p:nvPr>
        </p:nvSpPr>
        <p:spPr>
          <a:xfrm>
            <a:off x="5155150" y="4767275"/>
            <a:ext cx="29651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Aujourd’hui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18725" y="847400"/>
            <a:ext cx="8407800" cy="3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/>
              <a:t>Constitution d’un corpus avec ISTEX</a:t>
            </a:r>
          </a:p>
          <a:p>
            <a:pPr lvl="0" rtl="0">
              <a:spcBef>
                <a:spcPts val="0"/>
              </a:spcBef>
              <a:buNone/>
            </a:pPr>
            <a:r>
              <a:rPr lang="fr-FR" sz="2400"/>
              <a:t>Construction et utilisation de vocabulaires sur les traits de vie des poissons (reproduction, alimentation, croissance)</a:t>
            </a:r>
          </a:p>
          <a:p>
            <a:pPr lvl="0" rtl="0">
              <a:spcBef>
                <a:spcPts val="0"/>
              </a:spcBef>
              <a:buNone/>
            </a:pPr>
            <a:r>
              <a:rPr lang="fr-FR" sz="2400"/>
              <a:t>Annotations grâce aux technologies de text mining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/>
              <a:t>Utilisation du crowdsourcing pour extraire et qualifier les données identifiées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fr-FR" sz="2400"/>
              <a:t>Modélisation des données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dt" idx="10"/>
          </p:nvPr>
        </p:nvSpPr>
        <p:spPr>
          <a:xfrm>
            <a:off x="5115000" y="4767275"/>
            <a:ext cx="30054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  <p:sp>
        <p:nvSpPr>
          <p:cNvPr id="377" name="Shape 377"/>
          <p:cNvSpPr/>
          <p:nvPr/>
        </p:nvSpPr>
        <p:spPr>
          <a:xfrm>
            <a:off x="169975" y="1384700"/>
            <a:ext cx="287100" cy="2739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169975" y="979900"/>
            <a:ext cx="287100" cy="2739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169975" y="2067600"/>
            <a:ext cx="287100" cy="2739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169975" y="2426750"/>
            <a:ext cx="287100" cy="2739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169975" y="3525425"/>
            <a:ext cx="287100" cy="273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100325" y="206000"/>
            <a:ext cx="2776200" cy="20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Construction de vocabulaires</a:t>
            </a:r>
          </a:p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endParaRPr sz="3200" b="1">
              <a:solidFill>
                <a:srgbClr val="AA0A2F"/>
              </a:solidFill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dt" idx="10"/>
          </p:nvPr>
        </p:nvSpPr>
        <p:spPr>
          <a:xfrm>
            <a:off x="5344150" y="4767275"/>
            <a:ext cx="27762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525" y="206000"/>
            <a:ext cx="6267475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205987"/>
            <a:ext cx="8551500" cy="6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Transformer les textes en connaissances</a:t>
            </a:r>
          </a:p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endParaRPr sz="3200" b="1">
              <a:solidFill>
                <a:srgbClr val="AA0A2F"/>
              </a:solidFill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235650" y="1694727"/>
            <a:ext cx="4136700" cy="19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6"/>
              </a:buClr>
              <a:buSzPct val="25000"/>
              <a:buFont typeface="Arial"/>
              <a:buNone/>
            </a:pPr>
            <a:r>
              <a:rPr lang="fr-FR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“Sardines spawn in a much wider temperature range (13-25°C) than anchovy (11.5-16.5°C).”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6"/>
              </a:buClr>
              <a:buSzPct val="25000"/>
              <a:buFont typeface="Arial"/>
              <a:buNone/>
            </a:pPr>
            <a:endParaRPr sz="1800" b="1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6"/>
              </a:buClr>
              <a:buSzPct val="25000"/>
              <a:buFont typeface="Arial"/>
              <a:buNone/>
            </a:pPr>
            <a:r>
              <a:rPr lang="fr-FR" sz="1200" b="1" i="1">
                <a:solidFill>
                  <a:schemeClr val="dk1"/>
                </a:solidFill>
              </a:rPr>
              <a:t>(</a:t>
            </a:r>
            <a:r>
              <a:rPr lang="fr-FR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LLUCH-BELDA ET AL.: SARDINE AND ANCHOVY SPAWNING AS RELATED TO TEMPERATURE AND UPWELLING  CalCOFl Rep., Vol. 32,1991)</a:t>
            </a:r>
          </a:p>
        </p:txBody>
      </p:sp>
      <p:sp>
        <p:nvSpPr>
          <p:cNvPr id="398" name="Shape 398"/>
          <p:cNvSpPr/>
          <p:nvPr/>
        </p:nvSpPr>
        <p:spPr>
          <a:xfrm>
            <a:off x="4563813" y="1985468"/>
            <a:ext cx="651900" cy="56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5508725" y="948900"/>
            <a:ext cx="3550800" cy="1241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Poisson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Sardina pilchardus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 de reproduction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Température de frai min. (C°)</a:t>
            </a:r>
            <a:r>
              <a:rPr lang="fr-F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13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Température de frai max.(C°)</a:t>
            </a:r>
            <a:r>
              <a:rPr lang="fr-F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25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5508725" y="2630453"/>
            <a:ext cx="3550800" cy="1311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Poisson : </a:t>
            </a:r>
            <a:r>
              <a:rPr lang="fr-F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Engraulidae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 de reproduction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Température de frai min. (C°) : </a:t>
            </a:r>
            <a:r>
              <a:rPr lang="fr-F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11.5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Température de frai max.(C°) : </a:t>
            </a:r>
            <a:r>
              <a:rPr lang="fr-F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16.5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dt" idx="10"/>
          </p:nvPr>
        </p:nvSpPr>
        <p:spPr>
          <a:xfrm>
            <a:off x="5508725" y="4767275"/>
            <a:ext cx="26115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8096598" y="4767275"/>
            <a:ext cx="8493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Les difficultés internes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716450" y="987525"/>
            <a:ext cx="7634100" cy="329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/>
              <a:t>“</a:t>
            </a:r>
            <a:r>
              <a:rPr lang="fr-FR" sz="2400" i="1"/>
              <a:t>Quantity of eggs per female will vary from 200 000 to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i="1"/>
              <a:t>1 500 000</a:t>
            </a:r>
            <a:r>
              <a:rPr lang="fr-FR" sz="2400"/>
              <a:t>”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fr-FR" sz="2400"/>
              <a:t>Quelle époque ?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fr-FR" sz="2400"/>
              <a:t>Quel milieu ?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fr-FR" sz="2400"/>
              <a:t>Spécimen sauvage, introduit ou d’aquaculture ?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fr-FR" sz="2400"/>
              <a:t>Sur combien de spécimens étudiés ?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dt" idx="10"/>
          </p:nvPr>
        </p:nvSpPr>
        <p:spPr>
          <a:xfrm>
            <a:off x="5178425" y="4767275"/>
            <a:ext cx="2941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57200" y="205987"/>
            <a:ext cx="8551500" cy="6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Recours au crowdsourcing ?</a:t>
            </a:r>
          </a:p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endParaRPr sz="3200" b="1">
              <a:solidFill>
                <a:srgbClr val="AA0A2F"/>
              </a:solidFill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dt" idx="10"/>
          </p:nvPr>
        </p:nvSpPr>
        <p:spPr>
          <a:xfrm>
            <a:off x="5359700" y="4767275"/>
            <a:ext cx="2760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775" y="1111437"/>
            <a:ext cx="2464724" cy="335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 descr="Captu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325" y="795350"/>
            <a:ext cx="371475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5120675" y="3982650"/>
            <a:ext cx="3765300" cy="67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>
                <a:solidFill>
                  <a:schemeClr val="dk1"/>
                </a:solidFill>
              </a:rPr>
              <a:t>« Tuerkischer schachspieler windisch4 » par Karl Gottlieb von Windisch. 1783.</a:t>
            </a:r>
          </a:p>
          <a:p>
            <a:pPr lvl="0" algn="ct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>
                <a:solidFill>
                  <a:schemeClr val="dk1"/>
                </a:solidFill>
              </a:rPr>
              <a:t>Public domain via Wikimedia Common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05987"/>
            <a:ext cx="8551500" cy="6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r>
              <a:rPr lang="fr-FR" sz="3200" b="1">
                <a:solidFill>
                  <a:srgbClr val="AA0A2F"/>
                </a:solidFill>
              </a:rPr>
              <a:t>Extractions manuelles par crowdsourcing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AA0A2F"/>
              </a:buClr>
              <a:buSzPct val="25000"/>
              <a:buFont typeface="Arial"/>
              <a:buNone/>
            </a:pPr>
            <a:endParaRPr sz="3200" b="1">
              <a:solidFill>
                <a:srgbClr val="AA0A2F"/>
              </a:solidFill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8096603" y="4767262"/>
            <a:ext cx="5901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/ 13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ftr" idx="11"/>
          </p:nvPr>
        </p:nvSpPr>
        <p:spPr>
          <a:xfrm>
            <a:off x="1600200" y="4767275"/>
            <a:ext cx="3514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>
                <a:solidFill>
                  <a:schemeClr val="lt1"/>
                </a:solidFill>
              </a:rPr>
              <a:t>Domestiquer de nouvelles espèces de poissons grâce au text mining et à ISTEX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dt" idx="10"/>
          </p:nvPr>
        </p:nvSpPr>
        <p:spPr>
          <a:xfrm>
            <a:off x="5201100" y="4767275"/>
            <a:ext cx="29193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fr-FR" sz="1200" b="1">
                <a:solidFill>
                  <a:schemeClr val="lt1"/>
                </a:solidFill>
              </a:rPr>
              <a:t>ADBU, 13 décembre 2016</a:t>
            </a:r>
          </a:p>
        </p:txBody>
      </p:sp>
      <p:pic>
        <p:nvPicPr>
          <p:cNvPr id="431" name="Shape 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950" y="754025"/>
            <a:ext cx="3342774" cy="390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200" y="1014412"/>
            <a:ext cx="439555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barit-powerpoint-01-16.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ST@inra-presentation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Affichage à l'écran (16:9)</PresentationFormat>
  <Paragraphs>110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gabarit-powerpoint-01-16.9</vt:lpstr>
      <vt:lpstr>Office Theme</vt:lpstr>
      <vt:lpstr>IST@inra-presentation2</vt:lpstr>
      <vt:lpstr>Domestiquer de nouvelles espèces de poissons grâce au text mining</vt:lpstr>
      <vt:lpstr>Objectifs</vt:lpstr>
      <vt:lpstr>Hier</vt:lpstr>
      <vt:lpstr>Aujourd’hui</vt:lpstr>
      <vt:lpstr>Construction de vocabulaires </vt:lpstr>
      <vt:lpstr>Transformer les textes en connaissances </vt:lpstr>
      <vt:lpstr>Les difficultés internes</vt:lpstr>
      <vt:lpstr>Recours au crowdsourcing ? </vt:lpstr>
      <vt:lpstr>Extractions manuelles par crowdsourcing </vt:lpstr>
      <vt:lpstr>Les difficultés externes</vt:lpstr>
      <vt:lpstr>La loi pour une République Numérique</vt:lpstr>
      <vt:lpstr>Partenariats</vt:lpstr>
      <vt:lpstr>Demain</vt:lpstr>
      <vt:lpstr>Merci pour votre attention   Contact : mathieu.andro@versailles.inra.fr  Diaporama : http://tinyurl.com/juv6prt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Domestiquer de nouvelles espèces de poissons grâce au text mining</dc:title>
  <dc:creator>Delphine</dc:creator>
  <cp:lastModifiedBy>Delphine Dufour</cp:lastModifiedBy>
  <cp:revision>1</cp:revision>
  <dcterms:modified xsi:type="dcterms:W3CDTF">2016-12-15T09:42:30Z</dcterms:modified>
</cp:coreProperties>
</file>