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20" r:id="rId3"/>
    <p:sldId id="315" r:id="rId4"/>
    <p:sldId id="316" r:id="rId5"/>
    <p:sldId id="327" r:id="rId6"/>
    <p:sldId id="317" r:id="rId7"/>
    <p:sldId id="321" r:id="rId8"/>
    <p:sldId id="330" r:id="rId9"/>
    <p:sldId id="332" r:id="rId10"/>
    <p:sldId id="344" r:id="rId11"/>
    <p:sldId id="336" r:id="rId12"/>
    <p:sldId id="349" r:id="rId13"/>
    <p:sldId id="347" r:id="rId14"/>
    <p:sldId id="331" r:id="rId15"/>
    <p:sldId id="345" r:id="rId16"/>
    <p:sldId id="346" r:id="rId17"/>
    <p:sldId id="348" r:id="rId18"/>
    <p:sldId id="296" r:id="rId19"/>
    <p:sldId id="286" r:id="rId20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70" d="100"/>
          <a:sy n="70" d="100"/>
        </p:scale>
        <p:origin x="-10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4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CA30C-065F-4D15-AD66-38586F9D54AA}" type="datetimeFigureOut">
              <a:rPr lang="fr-FR" smtClean="0"/>
              <a:pPr/>
              <a:t>15/12/2016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1D32-67EB-4C82-8834-4A2CADCC053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41263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14309-57EF-42B5-B89F-B0F6CBE46C43}" type="datetimeFigureOut">
              <a:rPr lang="fr-FR" smtClean="0"/>
              <a:pPr/>
              <a:t>15/12/2016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92BE1-D4C8-4B8E-B6DF-95A36BF435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967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0286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805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5339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8401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8423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6433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464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0612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9259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0502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51720" y="6381328"/>
            <a:ext cx="1043136" cy="340147"/>
          </a:xfrm>
        </p:spPr>
        <p:txBody>
          <a:bodyPr/>
          <a:lstStyle/>
          <a:p>
            <a:fld id="{977E885B-D19E-4BE0-9BF1-8820F39CAC0C}" type="datetime1">
              <a:rPr lang="fr-FR" smtClean="0"/>
              <a:pPr/>
              <a:t>15/12/2016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5069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051720" y="6381328"/>
            <a:ext cx="1043136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1E578-C4D2-4F5A-A1C4-761AB8BAB178}" type="datetime1">
              <a:rPr lang="fr-FR" smtClean="0"/>
              <a:pPr/>
              <a:t>15/12/2016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47864" y="6381328"/>
            <a:ext cx="2671936" cy="34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ANR-10-IDEX-0004-02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44208" y="6381328"/>
            <a:ext cx="1152128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2D858-3EF2-41E9-9665-62C26611B51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Espace réservé du contenu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6237312"/>
            <a:ext cx="1648055" cy="523948"/>
          </a:xfrm>
          <a:prstGeom prst="rect">
            <a:avLst/>
          </a:prstGeom>
        </p:spPr>
      </p:pic>
      <p:pic>
        <p:nvPicPr>
          <p:cNvPr id="8" name="Image 4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8384" y="5989510"/>
            <a:ext cx="8660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3100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api.istex.fr/documentation/" TargetMode="External"/><Relationship Id="rId5" Type="http://schemas.openxmlformats.org/officeDocument/2006/relationships/hyperlink" Target="http://www.licencesnationales.fr/" TargetMode="External"/><Relationship Id="rId4" Type="http://schemas.openxmlformats.org/officeDocument/2006/relationships/hyperlink" Target="http://www.istex.fr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17.png"/><Relationship Id="rId7" Type="http://schemas.openxmlformats.org/officeDocument/2006/relationships/image" Target="../media/image20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0"/>
            <a:ext cx="45719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71778" y="-28098"/>
            <a:ext cx="45719" cy="691348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62947" y="-28097"/>
            <a:ext cx="45719" cy="69134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7784" y="1504102"/>
            <a:ext cx="3744416" cy="1313036"/>
          </a:xfrm>
          <a:prstGeom prst="rect">
            <a:avLst/>
          </a:prstGeom>
        </p:spPr>
      </p:pic>
      <p:sp>
        <p:nvSpPr>
          <p:cNvPr id="13" name="Sous-titre 12"/>
          <p:cNvSpPr>
            <a:spLocks noGrp="1"/>
          </p:cNvSpPr>
          <p:nvPr>
            <p:ph type="subTitle" idx="1"/>
          </p:nvPr>
        </p:nvSpPr>
        <p:spPr>
          <a:xfrm>
            <a:off x="1331640" y="5085184"/>
            <a:ext cx="6400800" cy="888504"/>
          </a:xfrm>
        </p:spPr>
        <p:txBody>
          <a:bodyPr>
            <a:normAutofit/>
          </a:bodyPr>
          <a:lstStyle/>
          <a:p>
            <a:r>
              <a:rPr lang="fr-FR" sz="2800" dirty="0" smtClean="0">
                <a:latin typeface="+mj-lt"/>
              </a:rPr>
              <a:t>Jean-Marie Pierrel, Université de Lorraine</a:t>
            </a:r>
            <a:endParaRPr lang="fr-FR" sz="2800" dirty="0">
              <a:latin typeface="+mj-lt"/>
            </a:endParaRPr>
          </a:p>
        </p:txBody>
      </p:sp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772400" cy="2016224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+mj-lt"/>
              </a:rPr>
              <a:t>ISTEX</a:t>
            </a:r>
            <a:r>
              <a:rPr lang="fr-FR" b="1" dirty="0">
                <a:latin typeface="+mj-lt"/>
              </a:rPr>
              <a:t>, un outil au service de la fouille de </a:t>
            </a:r>
            <a:r>
              <a:rPr lang="fr-FR" b="1" dirty="0" smtClean="0">
                <a:latin typeface="+mj-lt"/>
              </a:rPr>
              <a:t>textes </a:t>
            </a:r>
            <a:r>
              <a:rPr lang="fr-FR" b="1" dirty="0">
                <a:latin typeface="+mj-lt"/>
              </a:rPr>
              <a:t>et de données. </a:t>
            </a:r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79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  <a:latin typeface="+mj-lt"/>
              </a:rPr>
              <a:t>Exemples d’exploitation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568952" cy="5112568"/>
          </a:xfrm>
        </p:spPr>
        <p:txBody>
          <a:bodyPr>
            <a:normAutofit fontScale="92500" lnSpcReduction="20000"/>
          </a:bodyPr>
          <a:lstStyle/>
          <a:p>
            <a:r>
              <a:rPr lang="fr-FR" sz="2800" b="1" dirty="0">
                <a:latin typeface="+mj-lt"/>
              </a:rPr>
              <a:t>Sélection </a:t>
            </a:r>
            <a:r>
              <a:rPr lang="fr-FR" sz="2800" b="1" dirty="0" smtClean="0">
                <a:latin typeface="+mj-lt"/>
              </a:rPr>
              <a:t>de </a:t>
            </a:r>
            <a:r>
              <a:rPr lang="fr-FR" sz="2800" b="1" dirty="0">
                <a:latin typeface="+mj-lt"/>
              </a:rPr>
              <a:t>sous corpus d’articles </a:t>
            </a:r>
          </a:p>
          <a:p>
            <a:pPr lvl="1"/>
            <a:r>
              <a:rPr lang="fr-FR" sz="2400" dirty="0">
                <a:latin typeface="+mj-lt"/>
              </a:rPr>
              <a:t>citant tel auteur, tel article</a:t>
            </a:r>
          </a:p>
          <a:p>
            <a:pPr lvl="1"/>
            <a:r>
              <a:rPr lang="fr-FR" sz="2400" dirty="0" smtClean="0">
                <a:latin typeface="+mj-lt"/>
              </a:rPr>
              <a:t>issus </a:t>
            </a:r>
            <a:r>
              <a:rPr lang="fr-FR" sz="2400" dirty="0">
                <a:latin typeface="+mj-lt"/>
              </a:rPr>
              <a:t>de travaux de tel projet (projet Européen, projet ANR, …),</a:t>
            </a:r>
          </a:p>
          <a:p>
            <a:pPr lvl="1"/>
            <a:r>
              <a:rPr lang="fr-FR" sz="2400" dirty="0">
                <a:latin typeface="+mj-lt"/>
              </a:rPr>
              <a:t>s’appuyant sur telle donnée (ou exploitant tel corpus</a:t>
            </a:r>
            <a:r>
              <a:rPr lang="fr-FR" sz="2400" dirty="0" smtClean="0">
                <a:latin typeface="+mj-lt"/>
              </a:rPr>
              <a:t>), </a:t>
            </a:r>
            <a:r>
              <a:rPr lang="fr-FR" sz="2400" dirty="0">
                <a:latin typeface="+mj-lt"/>
              </a:rPr>
              <a:t>etc. </a:t>
            </a:r>
          </a:p>
          <a:p>
            <a:r>
              <a:rPr lang="fr-FR" sz="2800" b="1" dirty="0">
                <a:latin typeface="+mj-lt"/>
              </a:rPr>
              <a:t>Caractérisation de l’évolution des recherches ou connaissances </a:t>
            </a:r>
          </a:p>
          <a:p>
            <a:pPr lvl="1"/>
            <a:r>
              <a:rPr lang="fr-FR" sz="2400" dirty="0">
                <a:latin typeface="+mj-lt"/>
              </a:rPr>
              <a:t>dans un domaine particulier</a:t>
            </a:r>
          </a:p>
          <a:p>
            <a:pPr lvl="1"/>
            <a:r>
              <a:rPr lang="fr-FR" sz="2400" dirty="0" smtClean="0">
                <a:latin typeface="+mj-lt"/>
              </a:rPr>
              <a:t>au </a:t>
            </a:r>
            <a:r>
              <a:rPr lang="fr-FR" sz="2400" dirty="0">
                <a:latin typeface="+mj-lt"/>
              </a:rPr>
              <a:t>cours d’une période temporelle donnée.</a:t>
            </a:r>
          </a:p>
          <a:p>
            <a:r>
              <a:rPr lang="fr-FR" sz="2800" b="1" dirty="0">
                <a:latin typeface="+mj-lt"/>
              </a:rPr>
              <a:t>Ré-indexation terminologique </a:t>
            </a:r>
            <a:r>
              <a:rPr lang="fr-FR" sz="2800" dirty="0">
                <a:latin typeface="+mj-lt"/>
              </a:rPr>
              <a:t>d’articles scientifiques </a:t>
            </a:r>
          </a:p>
          <a:p>
            <a:pPr lvl="1"/>
            <a:r>
              <a:rPr lang="fr-FR" sz="2400" dirty="0">
                <a:latin typeface="+mj-lt"/>
              </a:rPr>
              <a:t>un nouveau concept n’est pas détectable dans les mots clés proposés au sein des métadonnées, mais uniquement par l’analyse du plein texte. </a:t>
            </a:r>
          </a:p>
          <a:p>
            <a:pPr lvl="1"/>
            <a:r>
              <a:rPr lang="fr-FR" sz="2400" dirty="0">
                <a:latin typeface="+mj-lt"/>
              </a:rPr>
              <a:t>Exemples : « actif toxique », « nuage informatique » ou « Cloud </a:t>
            </a:r>
            <a:r>
              <a:rPr lang="fr-FR" sz="2400" dirty="0" err="1">
                <a:latin typeface="+mj-lt"/>
              </a:rPr>
              <a:t>computing</a:t>
            </a:r>
            <a:r>
              <a:rPr lang="fr-FR" sz="2400" dirty="0">
                <a:latin typeface="+mj-lt"/>
              </a:rPr>
              <a:t> », etc. </a:t>
            </a:r>
            <a:r>
              <a:rPr lang="fr-FR" sz="2400" dirty="0" smtClean="0">
                <a:latin typeface="+mj-lt"/>
              </a:rPr>
              <a:t>)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579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  <a:latin typeface="+mj-lt"/>
              </a:rPr>
              <a:t>Trois grands</a:t>
            </a:r>
            <a:r>
              <a:rPr lang="fr-FR" baseline="0" dirty="0" smtClean="0">
                <a:solidFill>
                  <a:srgbClr val="0000FF"/>
                </a:solidFill>
                <a:latin typeface="+mj-lt"/>
              </a:rPr>
              <a:t> types de projets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atin typeface="+mj-lt"/>
              </a:rPr>
              <a:t>Enrichissement des métadonnées </a:t>
            </a:r>
            <a:r>
              <a:rPr lang="fr-FR" dirty="0" smtClean="0">
                <a:latin typeface="+mj-lt"/>
              </a:rPr>
              <a:t>grâce à des techniques de fouille de textes</a:t>
            </a:r>
          </a:p>
          <a:p>
            <a:r>
              <a:rPr lang="fr-FR" dirty="0" smtClean="0">
                <a:latin typeface="+mj-lt"/>
              </a:rPr>
              <a:t>Mise en place de </a:t>
            </a:r>
            <a:r>
              <a:rPr lang="fr-FR" b="1" dirty="0" smtClean="0">
                <a:latin typeface="+mj-lt"/>
              </a:rPr>
              <a:t>projets de services à valeurs ajoutées</a:t>
            </a:r>
          </a:p>
          <a:p>
            <a:r>
              <a:rPr lang="fr-FR" dirty="0" smtClean="0">
                <a:latin typeface="+mj-lt"/>
              </a:rPr>
              <a:t>Mise en place de </a:t>
            </a:r>
            <a:r>
              <a:rPr lang="fr-FR" b="1" dirty="0" smtClean="0">
                <a:latin typeface="+mj-lt"/>
              </a:rPr>
              <a:t>chantiers d’usage</a:t>
            </a:r>
          </a:p>
          <a:p>
            <a:endParaRPr lang="fr-FR" sz="1400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3302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00FF"/>
                </a:solidFill>
              </a:rPr>
              <a:t>Enrichissements des métadonnées fondés sur des techniques de TDM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sz="3200" b="1" dirty="0">
                <a:latin typeface="+mj-lt"/>
              </a:rPr>
              <a:t>Détection d’entités nommées </a:t>
            </a:r>
            <a:r>
              <a:rPr lang="fr-FR" sz="3200" dirty="0">
                <a:latin typeface="+mj-lt"/>
              </a:rPr>
              <a:t>(LDI Tours</a:t>
            </a:r>
            <a:r>
              <a:rPr lang="fr-FR" sz="3200" dirty="0" smtClean="0">
                <a:latin typeface="+mj-lt"/>
              </a:rPr>
              <a:t>)</a:t>
            </a:r>
          </a:p>
          <a:p>
            <a:pPr marL="742950" lvl="2" indent="-342900">
              <a:lnSpc>
                <a:spcPct val="110000"/>
              </a:lnSpc>
            </a:pPr>
            <a:r>
              <a:rPr lang="fr-FR" dirty="0" smtClean="0">
                <a:latin typeface="+mj-lt"/>
              </a:rPr>
              <a:t>Lieu, Date, Adresse web, etc.</a:t>
            </a:r>
            <a:endParaRPr lang="fr-FR" dirty="0">
              <a:latin typeface="+mj-lt"/>
            </a:endParaRPr>
          </a:p>
          <a:p>
            <a:pPr marL="3429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sz="3200" b="1" dirty="0">
                <a:latin typeface="+mj-lt"/>
              </a:rPr>
              <a:t>Détection en plein texte de termes </a:t>
            </a:r>
            <a:r>
              <a:rPr lang="fr-FR" sz="3200" dirty="0">
                <a:latin typeface="+mj-lt"/>
              </a:rPr>
              <a:t>et de leurs variantes (LINA Nantes)</a:t>
            </a:r>
          </a:p>
          <a:p>
            <a:pPr marL="3429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FR" sz="3200" dirty="0">
                <a:latin typeface="+mj-lt"/>
              </a:rPr>
              <a:t>Intégration d’</a:t>
            </a:r>
            <a:r>
              <a:rPr lang="fr-FR" sz="3200" b="1" dirty="0">
                <a:latin typeface="+mj-lt"/>
              </a:rPr>
              <a:t>outils et enrichissement</a:t>
            </a:r>
            <a:r>
              <a:rPr lang="fr-FR" sz="3200" dirty="0">
                <a:latin typeface="+mj-lt"/>
              </a:rPr>
              <a:t> complémentaires (INIST)</a:t>
            </a:r>
          </a:p>
          <a:p>
            <a:pPr marL="800100" lvl="3" indent="-342900">
              <a:lnSpc>
                <a:spcPct val="110000"/>
              </a:lnSpc>
            </a:pPr>
            <a:r>
              <a:rPr lang="fr-FR" sz="2800" b="1" dirty="0" err="1">
                <a:latin typeface="+mj-lt"/>
              </a:rPr>
              <a:t>XMLisation</a:t>
            </a:r>
            <a:r>
              <a:rPr lang="fr-FR" sz="2800" dirty="0">
                <a:latin typeface="+mj-lt"/>
              </a:rPr>
              <a:t> de documents</a:t>
            </a:r>
          </a:p>
          <a:p>
            <a:pPr marL="800100" lvl="3" indent="-342900">
              <a:lnSpc>
                <a:spcPct val="110000"/>
              </a:lnSpc>
            </a:pPr>
            <a:r>
              <a:rPr lang="fr-FR" sz="2800" b="1" dirty="0">
                <a:latin typeface="+mj-lt"/>
              </a:rPr>
              <a:t>Balisage</a:t>
            </a:r>
            <a:r>
              <a:rPr lang="fr-FR" sz="2800" dirty="0">
                <a:latin typeface="+mj-lt"/>
              </a:rPr>
              <a:t> des principaux champs des références bibliographiques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2420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848872" cy="11430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00FF"/>
                </a:solidFill>
              </a:rPr>
              <a:t>Des projets de services                           à valeur ajoutée</a:t>
            </a:r>
            <a:endParaRPr lang="fr-FR" dirty="0"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8600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fr-FR" sz="3800" b="1" dirty="0">
                <a:latin typeface="+mj-lt"/>
              </a:rPr>
              <a:t>CILLEX : classification et outils de métrologie </a:t>
            </a:r>
            <a:r>
              <a:rPr lang="fr-FR" sz="3800" dirty="0">
                <a:latin typeface="+mj-lt"/>
              </a:rPr>
              <a:t>greffés sur </a:t>
            </a:r>
            <a:r>
              <a:rPr lang="fr-FR" sz="3800" dirty="0" smtClean="0">
                <a:latin typeface="+mj-lt"/>
              </a:rPr>
              <a:t>le moteur </a:t>
            </a:r>
            <a:r>
              <a:rPr lang="fr-FR" sz="3800" dirty="0">
                <a:latin typeface="+mj-lt"/>
              </a:rPr>
              <a:t>de recherche ISTEX (CLLE/IRIT Toulouse</a:t>
            </a:r>
            <a:r>
              <a:rPr lang="fr-FR" sz="3800" dirty="0" smtClean="0">
                <a:latin typeface="+mj-lt"/>
              </a:rPr>
              <a:t>)</a:t>
            </a:r>
            <a:endParaRPr lang="fr-FR" sz="3800" dirty="0"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fr-FR" sz="3800" b="1" dirty="0" err="1">
                <a:latin typeface="+mj-lt"/>
              </a:rPr>
              <a:t>LorExplor</a:t>
            </a:r>
            <a:r>
              <a:rPr lang="fr-FR" sz="3800" b="1" dirty="0">
                <a:latin typeface="+mj-lt"/>
              </a:rPr>
              <a:t> : Bibliothèque open source de composants </a:t>
            </a:r>
            <a:r>
              <a:rPr lang="fr-FR" sz="3800" b="1" dirty="0" err="1">
                <a:latin typeface="+mj-lt"/>
              </a:rPr>
              <a:t>Xml</a:t>
            </a:r>
            <a:r>
              <a:rPr lang="fr-FR" sz="3800" dirty="0">
                <a:latin typeface="+mj-lt"/>
              </a:rPr>
              <a:t> d’exploitation du corpus ISTEX (Université de Lorraine</a:t>
            </a:r>
            <a:r>
              <a:rPr lang="fr-FR" sz="3800" dirty="0" smtClean="0">
                <a:latin typeface="+mj-lt"/>
              </a:rPr>
              <a:t>)</a:t>
            </a:r>
            <a:endParaRPr lang="fr-FR" sz="3800" dirty="0"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fr-FR" sz="3800" b="1" dirty="0">
                <a:latin typeface="+mj-lt"/>
              </a:rPr>
              <a:t>ISTEX_R  : Caractérisation de l’évolution des recherches</a:t>
            </a:r>
            <a:r>
              <a:rPr lang="fr-FR" sz="3800" dirty="0">
                <a:latin typeface="+mj-lt"/>
              </a:rPr>
              <a:t> et des connaissances dans le temps grâce à la construction de cartes diachroniques (LORIA, ATILF, INIST</a:t>
            </a:r>
            <a:r>
              <a:rPr lang="fr-FR" sz="3800" dirty="0" smtClean="0">
                <a:latin typeface="+mj-lt"/>
              </a:rPr>
              <a:t>)</a:t>
            </a:r>
            <a:endParaRPr lang="fr-FR" sz="3800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429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  <a:latin typeface="+mj-lt"/>
              </a:rPr>
              <a:t>Des expérimentations                      grâce à des chantiers </a:t>
            </a:r>
            <a:r>
              <a:rPr lang="fr-FR" dirty="0">
                <a:solidFill>
                  <a:srgbClr val="0000FF"/>
                </a:solidFill>
                <a:latin typeface="+mj-lt"/>
              </a:rPr>
              <a:t>d’usage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+mj-lt"/>
              </a:rPr>
              <a:t>Sélection de </a:t>
            </a:r>
            <a:r>
              <a:rPr lang="fr-FR" b="1" dirty="0">
                <a:latin typeface="+mj-lt"/>
              </a:rPr>
              <a:t>8 </a:t>
            </a:r>
            <a:r>
              <a:rPr lang="fr-FR" b="1" dirty="0" smtClean="0">
                <a:latin typeface="+mj-lt"/>
              </a:rPr>
              <a:t>équipes-projets </a:t>
            </a:r>
            <a:r>
              <a:rPr lang="fr-FR" dirty="0">
                <a:latin typeface="+mj-lt"/>
              </a:rPr>
              <a:t>« Chantier d’usage » en décembre 2016 pour démontrer les possibilités de </a:t>
            </a:r>
            <a:r>
              <a:rPr lang="fr-FR" dirty="0" smtClean="0">
                <a:latin typeface="+mj-lt"/>
              </a:rPr>
              <a:t>fouille de textes </a:t>
            </a:r>
            <a:r>
              <a:rPr lang="fr-FR" dirty="0">
                <a:latin typeface="+mj-lt"/>
              </a:rPr>
              <a:t>sur les corpus ISTEX</a:t>
            </a:r>
            <a:r>
              <a:rPr lang="fr-FR" sz="2400" dirty="0">
                <a:latin typeface="+mj-lt"/>
              </a:rPr>
              <a:t>. </a:t>
            </a:r>
            <a:endParaRPr lang="fr-FR" sz="2400" dirty="0" smtClean="0">
              <a:latin typeface="+mj-lt"/>
            </a:endParaRPr>
          </a:p>
          <a:p>
            <a:r>
              <a:rPr lang="fr-FR" dirty="0">
                <a:latin typeface="+mj-lt"/>
              </a:rPr>
              <a:t>Les </a:t>
            </a:r>
            <a:r>
              <a:rPr lang="fr-FR" b="1" dirty="0">
                <a:latin typeface="+mj-lt"/>
              </a:rPr>
              <a:t>corpus ISTEX </a:t>
            </a:r>
            <a:r>
              <a:rPr lang="fr-FR" b="1" dirty="0" smtClean="0">
                <a:latin typeface="+mj-lt"/>
              </a:rPr>
              <a:t>vus </a:t>
            </a:r>
            <a:r>
              <a:rPr lang="fr-FR" b="1" dirty="0">
                <a:latin typeface="+mj-lt"/>
              </a:rPr>
              <a:t>comme des données de base de recherches</a:t>
            </a:r>
            <a:r>
              <a:rPr lang="fr-FR" dirty="0">
                <a:latin typeface="+mj-lt"/>
              </a:rPr>
              <a:t> de type fouille de </a:t>
            </a:r>
            <a:r>
              <a:rPr lang="fr-FR" dirty="0" smtClean="0">
                <a:latin typeface="+mj-lt"/>
              </a:rPr>
              <a:t>textes </a:t>
            </a:r>
            <a:r>
              <a:rPr lang="fr-FR" dirty="0">
                <a:latin typeface="+mj-lt"/>
              </a:rPr>
              <a:t>ou </a:t>
            </a:r>
            <a:r>
              <a:rPr lang="fr-FR" dirty="0" smtClean="0">
                <a:latin typeface="+mj-lt"/>
              </a:rPr>
              <a:t>«</a:t>
            </a:r>
            <a:r>
              <a:rPr lang="fr-FR" dirty="0" err="1" smtClean="0">
                <a:latin typeface="+mj-lt"/>
              </a:rPr>
              <a:t>text</a:t>
            </a:r>
            <a:r>
              <a:rPr lang="fr-FR" dirty="0" smtClean="0">
                <a:latin typeface="+mj-lt"/>
              </a:rPr>
              <a:t> </a:t>
            </a:r>
            <a:r>
              <a:rPr lang="fr-FR" dirty="0" err="1" smtClean="0">
                <a:latin typeface="+mj-lt"/>
              </a:rPr>
              <a:t>mining</a:t>
            </a:r>
            <a:r>
              <a:rPr lang="fr-FR" sz="2400" i="1" dirty="0">
                <a:latin typeface="+mj-lt"/>
              </a:rPr>
              <a:t>»</a:t>
            </a:r>
            <a:r>
              <a:rPr lang="fr-FR" sz="2400" i="1" dirty="0" smtClean="0">
                <a:latin typeface="+mj-lt"/>
              </a:rPr>
              <a:t>.</a:t>
            </a:r>
            <a:endParaRPr lang="fr-FR" sz="2400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735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00FF"/>
                </a:solidFill>
              </a:rPr>
              <a:t>Les projets Chantiers d’usage en cours </a:t>
            </a:r>
            <a:endParaRPr lang="fr-FR" dirty="0"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8600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fr-FR" sz="3800" b="1" dirty="0" smtClean="0">
                <a:latin typeface="+mj-lt"/>
              </a:rPr>
              <a:t>ALPAGE</a:t>
            </a:r>
            <a:r>
              <a:rPr lang="fr-FR" sz="3800" dirty="0" smtClean="0">
                <a:latin typeface="+mj-lt"/>
              </a:rPr>
              <a:t> </a:t>
            </a:r>
            <a:r>
              <a:rPr lang="fr-FR" sz="3800" dirty="0">
                <a:latin typeface="+mj-lt"/>
              </a:rPr>
              <a:t>: annotation de corpus ISTEX et codage en </a:t>
            </a:r>
            <a:r>
              <a:rPr lang="fr-FR" sz="3800" dirty="0" smtClean="0">
                <a:latin typeface="+mj-lt"/>
              </a:rPr>
              <a:t>TEI</a:t>
            </a:r>
            <a:endParaRPr lang="fr-FR" sz="3800" dirty="0">
              <a:latin typeface="+mj-lt"/>
            </a:endParaRPr>
          </a:p>
          <a:p>
            <a:pPr>
              <a:lnSpc>
                <a:spcPct val="110000"/>
              </a:lnSpc>
              <a:defRPr/>
            </a:pPr>
            <a:r>
              <a:rPr lang="fr-FR" sz="3800" b="1" dirty="0" err="1"/>
              <a:t>RelTEX</a:t>
            </a:r>
            <a:r>
              <a:rPr lang="fr-FR" sz="3800" dirty="0"/>
              <a:t> : Usage du corpus ISTEX pour l'exploitation de méthodes d'extraction de connaissances à partir de textes</a:t>
            </a:r>
          </a:p>
          <a:p>
            <a:pPr>
              <a:lnSpc>
                <a:spcPct val="110000"/>
              </a:lnSpc>
              <a:defRPr/>
            </a:pPr>
            <a:r>
              <a:rPr lang="fr-FR" sz="3800" b="1" dirty="0"/>
              <a:t>3ST</a:t>
            </a:r>
            <a:r>
              <a:rPr lang="fr-FR" sz="3800" dirty="0"/>
              <a:t> : Surligneur Sémantique de Textes Scientifiques</a:t>
            </a:r>
          </a:p>
          <a:p>
            <a:pPr>
              <a:lnSpc>
                <a:spcPct val="110000"/>
              </a:lnSpc>
              <a:defRPr/>
            </a:pPr>
            <a:r>
              <a:rPr lang="fr-FR" sz="3800" b="1" dirty="0" smtClean="0"/>
              <a:t>FULLLAB</a:t>
            </a:r>
            <a:r>
              <a:rPr lang="fr-FR" sz="3800" dirty="0" smtClean="0"/>
              <a:t> </a:t>
            </a:r>
            <a:r>
              <a:rPr lang="fr-FR" sz="3800" dirty="0"/>
              <a:t>: Comparaison </a:t>
            </a:r>
            <a:r>
              <a:rPr lang="fr-FR" sz="3800" dirty="0" err="1"/>
              <a:t>fulltext</a:t>
            </a:r>
            <a:r>
              <a:rPr lang="fr-FR" sz="3800" dirty="0"/>
              <a:t> et abstract en sciences environnementales</a:t>
            </a:r>
          </a:p>
          <a:p>
            <a:pPr marL="0" indent="0">
              <a:buNone/>
            </a:pPr>
            <a:endParaRPr lang="fr-FR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445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00FF"/>
                </a:solidFill>
                <a:latin typeface="+mj-lt"/>
              </a:rPr>
              <a:t>Les projets Chantiers d’usage en cours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25658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fr-FR" sz="3800" b="1" dirty="0"/>
              <a:t>NEOTEX</a:t>
            </a:r>
            <a:r>
              <a:rPr lang="fr-FR" sz="3800" dirty="0"/>
              <a:t> : Exploitation de documents textuels d’un domaine par un néophyte</a:t>
            </a:r>
          </a:p>
          <a:p>
            <a:pPr>
              <a:lnSpc>
                <a:spcPct val="110000"/>
              </a:lnSpc>
              <a:defRPr/>
            </a:pPr>
            <a:r>
              <a:rPr lang="fr-FR" sz="3800" b="1" dirty="0"/>
              <a:t>Terre-ISTEX </a:t>
            </a:r>
            <a:r>
              <a:rPr lang="fr-FR" sz="3800" dirty="0"/>
              <a:t>: Identification et analyse des </a:t>
            </a:r>
            <a:r>
              <a:rPr lang="fr-FR" sz="3800" dirty="0" err="1"/>
              <a:t>TERRains</a:t>
            </a:r>
            <a:r>
              <a:rPr lang="fr-FR" sz="3800" dirty="0"/>
              <a:t> d’Études dans les corpus ISTEX</a:t>
            </a:r>
          </a:p>
          <a:p>
            <a:pPr>
              <a:lnSpc>
                <a:spcPct val="110000"/>
              </a:lnSpc>
              <a:defRPr/>
            </a:pPr>
            <a:r>
              <a:rPr lang="fr-FR" sz="3800" b="1" dirty="0" err="1" smtClean="0"/>
              <a:t>Biosystémique</a:t>
            </a:r>
            <a:r>
              <a:rPr lang="fr-FR" sz="3800" dirty="0" smtClean="0"/>
              <a:t> </a:t>
            </a:r>
            <a:r>
              <a:rPr lang="fr-FR" sz="3800" dirty="0"/>
              <a:t>: Recherche de résultats expérimentaux dans les publications scientifiques concernant la biologie systémique </a:t>
            </a:r>
            <a:endParaRPr lang="fr-FR" sz="3800" dirty="0" smtClean="0"/>
          </a:p>
          <a:p>
            <a:pPr>
              <a:lnSpc>
                <a:spcPct val="110000"/>
              </a:lnSpc>
              <a:defRPr/>
            </a:pPr>
            <a:r>
              <a:rPr lang="fr-FR" sz="3800" b="1" dirty="0"/>
              <a:t>OTELO</a:t>
            </a:r>
            <a:r>
              <a:rPr lang="fr-FR" sz="3800" dirty="0"/>
              <a:t> : chantier thématique sur les Terres rares, de l’exploration à l’impact environnemental</a:t>
            </a:r>
          </a:p>
          <a:p>
            <a:pPr>
              <a:lnSpc>
                <a:spcPct val="110000"/>
              </a:lnSpc>
              <a:defRPr/>
            </a:pPr>
            <a:endParaRPr lang="fr-FR" sz="3800" dirty="0"/>
          </a:p>
          <a:p>
            <a:pPr>
              <a:lnSpc>
                <a:spcPct val="110000"/>
              </a:lnSpc>
              <a:defRPr/>
            </a:pPr>
            <a:endParaRPr lang="fr-FR" sz="3800" dirty="0">
              <a:latin typeface="+mj-lt"/>
            </a:endParaRPr>
          </a:p>
          <a:p>
            <a:pPr marL="0" indent="0">
              <a:buNone/>
            </a:pPr>
            <a:endParaRPr lang="fr-FR" dirty="0">
              <a:latin typeface="+mj-lt"/>
            </a:endParaRPr>
          </a:p>
          <a:p>
            <a:pPr marL="0" indent="0">
              <a:buNone/>
            </a:pPr>
            <a:endParaRPr lang="fr-FR" sz="1600" b="1" dirty="0" smtClean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8375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FF"/>
                </a:solidFill>
                <a:latin typeface="+mj-lt"/>
              </a:rPr>
              <a:t>Apport d’ISTEX face à l’existant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41987"/>
          </a:xfrm>
        </p:spPr>
        <p:txBody>
          <a:bodyPr/>
          <a:lstStyle/>
          <a:p>
            <a:r>
              <a:rPr lang="fr-FR" dirty="0" smtClean="0">
                <a:latin typeface="+mj-lt"/>
              </a:rPr>
              <a:t>Il y a certes des possibilités  de fouille de textes sur </a:t>
            </a:r>
            <a:r>
              <a:rPr lang="fr-FR" smtClean="0">
                <a:latin typeface="+mj-lt"/>
              </a:rPr>
              <a:t>les plateformes </a:t>
            </a:r>
            <a:r>
              <a:rPr lang="fr-FR" dirty="0" smtClean="0">
                <a:latin typeface="+mj-lt"/>
              </a:rPr>
              <a:t>des éditeurs</a:t>
            </a:r>
          </a:p>
          <a:p>
            <a:r>
              <a:rPr lang="fr-FR" dirty="0" smtClean="0">
                <a:latin typeface="+mj-lt"/>
              </a:rPr>
              <a:t>MAIS </a:t>
            </a:r>
            <a:r>
              <a:rPr lang="fr-FR" b="1" dirty="0" smtClean="0">
                <a:latin typeface="+mj-lt"/>
              </a:rPr>
              <a:t>ISTEX</a:t>
            </a:r>
            <a:r>
              <a:rPr lang="fr-FR" dirty="0" smtClean="0">
                <a:latin typeface="+mj-lt"/>
              </a:rPr>
              <a:t> </a:t>
            </a:r>
            <a:r>
              <a:rPr lang="fr-FR" b="1" dirty="0" smtClean="0">
                <a:latin typeface="+mj-lt"/>
              </a:rPr>
              <a:t>permet </a:t>
            </a:r>
          </a:p>
          <a:p>
            <a:pPr lvl="1"/>
            <a:r>
              <a:rPr lang="fr-FR" b="1" dirty="0" smtClean="0">
                <a:latin typeface="+mj-lt"/>
              </a:rPr>
              <a:t>de faire de la fouille de textes transverses </a:t>
            </a:r>
            <a:r>
              <a:rPr lang="fr-FR" dirty="0" smtClean="0">
                <a:latin typeface="+mj-lt"/>
              </a:rPr>
              <a:t>sur l’ensemble des ressources acquises et donc pas uniquement celle d’un seul éditeur</a:t>
            </a:r>
          </a:p>
          <a:p>
            <a:pPr lvl="1"/>
            <a:r>
              <a:rPr lang="fr-FR" b="1" dirty="0">
                <a:latin typeface="+mj-lt"/>
              </a:rPr>
              <a:t>d</a:t>
            </a:r>
            <a:r>
              <a:rPr lang="fr-FR" b="1" dirty="0" smtClean="0">
                <a:latin typeface="+mj-lt"/>
              </a:rPr>
              <a:t>e développer son propre système de fouille de textes</a:t>
            </a:r>
            <a:r>
              <a:rPr lang="fr-FR" dirty="0" smtClean="0">
                <a:latin typeface="+mj-lt"/>
              </a:rPr>
              <a:t> sur des sous-corpus d’</a:t>
            </a:r>
            <a:r>
              <a:rPr lang="fr-FR" dirty="0">
                <a:latin typeface="+mj-lt"/>
              </a:rPr>
              <a:t>I</a:t>
            </a:r>
            <a:r>
              <a:rPr lang="fr-FR" dirty="0" smtClean="0">
                <a:latin typeface="+mj-lt"/>
              </a:rPr>
              <a:t>STEX </a:t>
            </a:r>
            <a:endParaRPr lang="fr-FR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3723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latin typeface="+mj-lt"/>
              </a:rPr>
              <a:t>Liens utiles</a:t>
            </a:r>
            <a:endParaRPr lang="fr-FR" sz="4000" b="1" dirty="0">
              <a:latin typeface="+mj-lt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21780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35896" y="436510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400" dirty="0" smtClean="0">
                <a:latin typeface="Arial Narrow" panose="020B0606020202030204" pitchFamily="34" charset="0"/>
              </a:rPr>
              <a:t>@</a:t>
            </a:r>
            <a:r>
              <a:rPr lang="fr-FR" sz="2400" dirty="0" err="1" smtClean="0">
                <a:latin typeface="Arial Narrow" panose="020B0606020202030204" pitchFamily="34" charset="0"/>
              </a:rPr>
              <a:t>Projet_ISTEX</a:t>
            </a:r>
            <a:endParaRPr lang="fr-FR" sz="2400" dirty="0" smtClean="0">
              <a:latin typeface="Arial Narrow" panose="020B0606020202030204" pitchFamily="34" charset="0"/>
            </a:endParaRPr>
          </a:p>
          <a:p>
            <a:r>
              <a:rPr lang="fr-FR" sz="2400" dirty="0" smtClean="0">
                <a:latin typeface="Arial Narrow" panose="020B0606020202030204" pitchFamily="34" charset="0"/>
              </a:rPr>
              <a:t>@</a:t>
            </a:r>
            <a:r>
              <a:rPr lang="fr-FR" sz="2400" dirty="0" err="1">
                <a:latin typeface="Arial Narrow" panose="020B0606020202030204" pitchFamily="34" charset="0"/>
              </a:rPr>
              <a:t>istexdev</a:t>
            </a:r>
            <a:r>
              <a:rPr lang="fr-FR" sz="2400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4437112"/>
            <a:ext cx="750385" cy="75038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771800" y="2060848"/>
            <a:ext cx="5184576" cy="2423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 smtClean="0">
                <a:latin typeface="Arial Narrow" panose="020B0606020202030204" pitchFamily="34" charset="0"/>
                <a:hlinkClick r:id="rId4"/>
              </a:rPr>
              <a:t>http://www.istex.fr/</a:t>
            </a:r>
            <a:r>
              <a:rPr lang="fr-FR" sz="2800" dirty="0">
                <a:latin typeface="Arial Narrow" panose="020B0606020202030204" pitchFamily="34" charset="0"/>
              </a:rPr>
              <a:t> </a:t>
            </a:r>
            <a:endParaRPr lang="fr-FR" sz="2800" dirty="0" smtClean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800" dirty="0" smtClean="0">
                <a:latin typeface="Arial Narrow" panose="020B0606020202030204" pitchFamily="34" charset="0"/>
                <a:hlinkClick r:id="rId5"/>
              </a:rPr>
              <a:t>http://www.licencesnationales.fr/</a:t>
            </a:r>
            <a:endParaRPr lang="fr-FR" sz="2800" dirty="0" smtClean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800" dirty="0" smtClean="0">
                <a:latin typeface="Arial Narrow" panose="020B0606020202030204" pitchFamily="34" charset="0"/>
                <a:hlinkClick r:id="rId6"/>
              </a:rPr>
              <a:t>http://api.istex.fr/documentation/</a:t>
            </a:r>
            <a:endParaRPr lang="fr-FR" sz="2800" dirty="0" smtClean="0"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164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47864" y="6381328"/>
            <a:ext cx="2671936" cy="340147"/>
          </a:xfrm>
        </p:spPr>
        <p:txBody>
          <a:bodyPr/>
          <a:lstStyle/>
          <a:p>
            <a:r>
              <a:rPr lang="fr-FR" dirty="0" smtClean="0"/>
              <a:t>ANR-10-IDEX-0004-02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444208" y="6381328"/>
            <a:ext cx="1152128" cy="293117"/>
          </a:xfrm>
        </p:spPr>
        <p:txBody>
          <a:bodyPr/>
          <a:lstStyle/>
          <a:p>
            <a:fld id="{4CF2D858-3EF2-41E9-9665-62C26611B514}" type="slidenum">
              <a:rPr lang="fr-FR" smtClean="0"/>
              <a:pPr/>
              <a:t>19</a:t>
            </a:fld>
            <a:endParaRPr lang="fr-FR"/>
          </a:p>
        </p:txBody>
      </p:sp>
      <p:pic>
        <p:nvPicPr>
          <p:cNvPr id="8" name="Picture 2" descr="http://www.anpi.asso.fr/wp-content/uploads/2011/06/ques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96752"/>
            <a:ext cx="3529012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4"/>
          <p:cNvSpPr txBox="1">
            <a:spLocks noChangeArrowheads="1"/>
          </p:cNvSpPr>
          <p:nvPr/>
        </p:nvSpPr>
        <p:spPr bwMode="auto">
          <a:xfrm>
            <a:off x="4067944" y="5229200"/>
            <a:ext cx="46085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>
                <a:latin typeface="Cambria" pitchFamily="18" charset="0"/>
              </a:rPr>
              <a:t>Merci de votre attention.</a:t>
            </a:r>
          </a:p>
        </p:txBody>
      </p:sp>
    </p:spTree>
    <p:extLst>
      <p:ext uri="{BB962C8B-B14F-4D97-AF65-F5344CB8AC3E}">
        <p14:creationId xmlns:p14="http://schemas.microsoft.com/office/powerpoint/2010/main" xmlns="" val="226456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  <a:latin typeface="+mj-lt"/>
              </a:rPr>
              <a:t>Rappel des objectifs d’ISTEX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 smtClean="0">
                <a:latin typeface="+mj-lt"/>
              </a:rPr>
              <a:t>Création d’une </a:t>
            </a:r>
            <a:r>
              <a:rPr lang="fr-FR" sz="2400" b="1" dirty="0">
                <a:latin typeface="+mj-lt"/>
              </a:rPr>
              <a:t>plateforme nationale </a:t>
            </a:r>
            <a:r>
              <a:rPr lang="fr-FR" sz="2400" dirty="0" smtClean="0">
                <a:latin typeface="+mj-lt"/>
              </a:rPr>
              <a:t>intégrant</a:t>
            </a:r>
            <a:r>
              <a:rPr lang="fr-FR" sz="2400" dirty="0">
                <a:latin typeface="+mj-lt"/>
              </a:rPr>
              <a:t> des collections rétrospectives de la littérature scientifique dans toutes les disciplines : </a:t>
            </a:r>
          </a:p>
          <a:p>
            <a:r>
              <a:rPr lang="fr-FR" sz="2400" b="1" dirty="0">
                <a:latin typeface="+mj-lt"/>
              </a:rPr>
              <a:t>Des </a:t>
            </a:r>
            <a:r>
              <a:rPr lang="fr-FR" sz="2400" b="1" dirty="0" smtClean="0">
                <a:latin typeface="+mj-lt"/>
              </a:rPr>
              <a:t>acquisitions, </a:t>
            </a:r>
            <a:r>
              <a:rPr lang="fr-FR" sz="2400" dirty="0">
                <a:latin typeface="+mj-lt"/>
              </a:rPr>
              <a:t>sous forme de licence </a:t>
            </a:r>
            <a:r>
              <a:rPr lang="fr-FR" sz="2400" dirty="0" smtClean="0">
                <a:latin typeface="+mj-lt"/>
              </a:rPr>
              <a:t>nationale</a:t>
            </a:r>
            <a:endParaRPr lang="fr-FR" sz="2400" dirty="0">
              <a:latin typeface="+mj-lt"/>
            </a:endParaRPr>
          </a:p>
          <a:p>
            <a:pPr lvl="0"/>
            <a:r>
              <a:rPr lang="fr-FR" sz="2400" b="1" dirty="0">
                <a:latin typeface="+mj-lt"/>
              </a:rPr>
              <a:t>Une cohérence </a:t>
            </a:r>
            <a:r>
              <a:rPr lang="fr-FR" sz="2400" b="1" dirty="0" smtClean="0">
                <a:latin typeface="+mj-lt"/>
              </a:rPr>
              <a:t>de </a:t>
            </a:r>
            <a:r>
              <a:rPr lang="fr-FR" sz="2400" b="1" dirty="0">
                <a:latin typeface="+mj-lt"/>
              </a:rPr>
              <a:t>l’ensemble des droits</a:t>
            </a:r>
            <a:r>
              <a:rPr lang="fr-FR" sz="2400" dirty="0">
                <a:latin typeface="+mj-lt"/>
              </a:rPr>
              <a:t> sur les ressources ISTEX et sur les ressources courantes</a:t>
            </a:r>
          </a:p>
          <a:p>
            <a:r>
              <a:rPr lang="fr-FR" sz="2400" b="1" dirty="0">
                <a:latin typeface="+mj-lt"/>
              </a:rPr>
              <a:t>L’agrégation des ressources </a:t>
            </a:r>
            <a:r>
              <a:rPr lang="fr-FR" sz="2400" dirty="0">
                <a:latin typeface="+mj-lt"/>
              </a:rPr>
              <a:t>au sein d’une plateforme </a:t>
            </a:r>
            <a:r>
              <a:rPr lang="fr-FR" sz="2400" dirty="0" smtClean="0">
                <a:latin typeface="+mj-lt"/>
              </a:rPr>
              <a:t>apportant </a:t>
            </a:r>
            <a:r>
              <a:rPr lang="fr-FR" sz="2400" dirty="0">
                <a:latin typeface="+mj-lt"/>
              </a:rPr>
              <a:t>une plus-value basée sur le traitement des données en texte intégral </a:t>
            </a:r>
          </a:p>
          <a:p>
            <a:pPr lvl="0"/>
            <a:r>
              <a:rPr lang="fr-FR" sz="2400" b="1" dirty="0" smtClean="0">
                <a:latin typeface="+mj-lt"/>
              </a:rPr>
              <a:t>Une offre </a:t>
            </a:r>
            <a:r>
              <a:rPr lang="fr-FR" sz="2400" b="1" dirty="0">
                <a:latin typeface="+mj-lt"/>
              </a:rPr>
              <a:t>de services et usages complémentaires : </a:t>
            </a:r>
            <a:r>
              <a:rPr lang="fr-FR" sz="2400" dirty="0">
                <a:latin typeface="+mj-lt"/>
              </a:rPr>
              <a:t>traitement des données , extraction de données, fouille de textes, production de synthèses </a:t>
            </a:r>
            <a:r>
              <a:rPr lang="fr-FR" sz="2400" dirty="0" smtClean="0">
                <a:latin typeface="+mj-lt"/>
              </a:rPr>
              <a:t>documentaires, </a:t>
            </a:r>
            <a:r>
              <a:rPr lang="fr-FR" sz="2400" dirty="0">
                <a:latin typeface="+mj-lt"/>
              </a:rPr>
              <a:t>de corpus terminologiques …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0964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Les partenaires </a:t>
            </a:r>
            <a:r>
              <a:rPr lang="fr-FR" dirty="0" smtClean="0">
                <a:solidFill>
                  <a:srgbClr val="0000FF"/>
                </a:solidFill>
                <a:latin typeface="+mj-lt"/>
              </a:rPr>
              <a:t>d’ISTEX (2)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r-FR" dirty="0" smtClean="0">
              <a:latin typeface="+mj-lt"/>
            </a:endParaRPr>
          </a:p>
          <a:p>
            <a:pPr lvl="1"/>
            <a:endParaRPr lang="fr-FR" dirty="0">
              <a:latin typeface="+mj-lt"/>
            </a:endParaRPr>
          </a:p>
          <a:p>
            <a:pPr lvl="1"/>
            <a:endParaRPr lang="fr-FR" dirty="0" smtClean="0">
              <a:latin typeface="+mj-lt"/>
            </a:endParaRPr>
          </a:p>
          <a:p>
            <a:pPr lvl="1"/>
            <a:endParaRPr lang="fr-FR" dirty="0" smtClean="0">
              <a:latin typeface="+mj-lt"/>
            </a:endParaRPr>
          </a:p>
          <a:p>
            <a:pPr lvl="1"/>
            <a:endParaRPr lang="fr-FR" dirty="0">
              <a:latin typeface="+mj-lt"/>
            </a:endParaRPr>
          </a:p>
          <a:p>
            <a:pPr marL="457200" lvl="1" indent="0">
              <a:buNone/>
            </a:pP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Un budget de 60 millions d’euros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3</a:t>
            </a:fld>
            <a:endParaRPr lang="fr-FR"/>
          </a:p>
        </p:txBody>
      </p:sp>
      <p:grpSp>
        <p:nvGrpSpPr>
          <p:cNvPr id="29" name="Grouper 28"/>
          <p:cNvGrpSpPr/>
          <p:nvPr/>
        </p:nvGrpSpPr>
        <p:grpSpPr>
          <a:xfrm>
            <a:off x="-396552" y="1484784"/>
            <a:ext cx="9305371" cy="2880320"/>
            <a:chOff x="101150" y="3844247"/>
            <a:chExt cx="8886601" cy="2618380"/>
          </a:xfrm>
        </p:grpSpPr>
        <p:sp>
          <p:nvSpPr>
            <p:cNvPr id="30" name="ZoneTexte 29"/>
            <p:cNvSpPr txBox="1"/>
            <p:nvPr/>
          </p:nvSpPr>
          <p:spPr>
            <a:xfrm>
              <a:off x="4421631" y="4422933"/>
              <a:ext cx="456612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fr-FR" sz="1400" dirty="0">
                  <a:latin typeface="Arial Narrow" panose="020B0606020202030204" pitchFamily="34" charset="0"/>
                </a:rPr>
                <a:t>R</a:t>
              </a:r>
              <a:r>
                <a:rPr lang="fr-FR" sz="1400" dirty="0" smtClean="0">
                  <a:latin typeface="Arial Narrow" panose="020B0606020202030204" pitchFamily="34" charset="0"/>
                </a:rPr>
                <a:t>ecueil et analyse </a:t>
              </a:r>
              <a:r>
                <a:rPr lang="fr-FR" sz="1400" dirty="0">
                  <a:latin typeface="Arial Narrow" panose="020B0606020202030204" pitchFamily="34" charset="0"/>
                </a:rPr>
                <a:t>des </a:t>
              </a:r>
              <a:r>
                <a:rPr lang="fr-FR" sz="1400" dirty="0" smtClean="0">
                  <a:latin typeface="Arial Narrow" panose="020B0606020202030204" pitchFamily="34" charset="0"/>
                </a:rPr>
                <a:t>besoins, lancement des appels à propositions, évaluation des offres et </a:t>
              </a:r>
              <a:r>
                <a:rPr lang="fr-FR" sz="1400" dirty="0">
                  <a:latin typeface="Arial Narrow" panose="020B0606020202030204" pitchFamily="34" charset="0"/>
                </a:rPr>
                <a:t>ressources, </a:t>
              </a:r>
              <a:r>
                <a:rPr lang="fr-FR" sz="1400" dirty="0" smtClean="0">
                  <a:latin typeface="Arial Narrow" panose="020B0606020202030204" pitchFamily="34" charset="0"/>
                </a:rPr>
                <a:t>pré-sélection, détermination prix-cibles, support aux négociations</a:t>
              </a:r>
              <a:endParaRPr lang="fr-FR" sz="1400" dirty="0">
                <a:latin typeface="Arial Narrow" panose="020B0606020202030204" pitchFamily="34" charset="0"/>
              </a:endParaRPr>
            </a:p>
            <a:p>
              <a:pPr algn="ctr"/>
              <a:endParaRPr lang="fr-FR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1150" y="5939407"/>
              <a:ext cx="4572000" cy="5232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ctr"/>
              <a:r>
                <a:rPr lang="fr-FR" sz="1400" dirty="0" smtClean="0">
                  <a:latin typeface="Arial Narrow" panose="020B0606020202030204" pitchFamily="34" charset="0"/>
                </a:rPr>
                <a:t>Pilotage </a:t>
              </a:r>
              <a:r>
                <a:rPr lang="fr-FR" sz="1400" dirty="0">
                  <a:latin typeface="Arial Narrow" panose="020B0606020202030204" pitchFamily="34" charset="0"/>
                </a:rPr>
                <a:t>du projet </a:t>
              </a:r>
              <a:r>
                <a:rPr lang="fr-FR" sz="1400" dirty="0" smtClean="0">
                  <a:latin typeface="Arial Narrow" panose="020B0606020202030204" pitchFamily="34" charset="0"/>
                </a:rPr>
                <a:t>(DIST), </a:t>
              </a:r>
            </a:p>
            <a:p>
              <a:pPr lvl="0" algn="ctr"/>
              <a:r>
                <a:rPr lang="fr-FR" sz="1400" dirty="0" smtClean="0">
                  <a:latin typeface="Arial Narrow" panose="020B0606020202030204" pitchFamily="34" charset="0"/>
                </a:rPr>
                <a:t>Développement de </a:t>
              </a:r>
              <a:r>
                <a:rPr lang="fr-FR" sz="1400" dirty="0">
                  <a:latin typeface="Arial Narrow" panose="020B0606020202030204" pitchFamily="34" charset="0"/>
                </a:rPr>
                <a:t>la plateforme (Inist)</a:t>
              </a:r>
            </a:p>
          </p:txBody>
        </p:sp>
        <p:grpSp>
          <p:nvGrpSpPr>
            <p:cNvPr id="32" name="Grouper 31"/>
            <p:cNvGrpSpPr/>
            <p:nvPr/>
          </p:nvGrpSpPr>
          <p:grpSpPr>
            <a:xfrm>
              <a:off x="516176" y="3844247"/>
              <a:ext cx="8316416" cy="2474945"/>
              <a:chOff x="516176" y="3844247"/>
              <a:chExt cx="8316416" cy="2474945"/>
            </a:xfrm>
          </p:grpSpPr>
          <p:pic>
            <p:nvPicPr>
              <p:cNvPr id="33" name="Image 3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5789783" y="3844247"/>
                <a:ext cx="1421904" cy="493183"/>
              </a:xfrm>
              <a:prstGeom prst="rect">
                <a:avLst/>
              </a:prstGeom>
            </p:spPr>
          </p:pic>
          <p:pic>
            <p:nvPicPr>
              <p:cNvPr id="34" name="Image 3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1973719" y="5218829"/>
                <a:ext cx="719356" cy="715760"/>
              </a:xfrm>
              <a:prstGeom prst="rect">
                <a:avLst/>
              </a:prstGeom>
            </p:spPr>
          </p:pic>
          <p:pic>
            <p:nvPicPr>
              <p:cNvPr id="35" name="Image 3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5144482" y="5487697"/>
                <a:ext cx="1290599" cy="451710"/>
              </a:xfrm>
              <a:prstGeom prst="rect">
                <a:avLst/>
              </a:prstGeom>
            </p:spPr>
          </p:pic>
          <p:pic>
            <p:nvPicPr>
              <p:cNvPr id="36" name="Image 3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6797894" y="5249609"/>
                <a:ext cx="989856" cy="689798"/>
              </a:xfrm>
              <a:prstGeom prst="rect">
                <a:avLst/>
              </a:prstGeom>
            </p:spPr>
          </p:pic>
          <p:sp>
            <p:nvSpPr>
              <p:cNvPr id="37" name="ZoneTexte 36"/>
              <p:cNvSpPr txBox="1"/>
              <p:nvPr/>
            </p:nvSpPr>
            <p:spPr>
              <a:xfrm>
                <a:off x="516176" y="4524528"/>
                <a:ext cx="37444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400" dirty="0" smtClean="0">
                    <a:latin typeface="Arial Narrow" panose="020B0606020202030204" pitchFamily="34" charset="0"/>
                  </a:rPr>
                  <a:t>Négociation, </a:t>
                </a:r>
                <a:r>
                  <a:rPr lang="fr-FR" sz="1400" dirty="0">
                    <a:latin typeface="Arial Narrow" panose="020B0606020202030204" pitchFamily="34" charset="0"/>
                  </a:rPr>
                  <a:t>acquisition des ressources, signalement, gestion des accès et des droits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260592" y="6011415"/>
                <a:ext cx="4572000" cy="3077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 algn="ctr"/>
                <a:r>
                  <a:rPr lang="fr-FR" sz="1400" dirty="0" smtClean="0">
                    <a:latin typeface="Arial Narrow" panose="020B0606020202030204" pitchFamily="34" charset="0"/>
                  </a:rPr>
                  <a:t>Coordination des </a:t>
                </a:r>
                <a:r>
                  <a:rPr lang="fr-FR" sz="1400" dirty="0">
                    <a:latin typeface="Arial Narrow" panose="020B0606020202030204" pitchFamily="34" charset="0"/>
                  </a:rPr>
                  <a:t>services à </a:t>
                </a:r>
                <a:r>
                  <a:rPr lang="fr-FR" sz="1400" dirty="0" smtClean="0">
                    <a:latin typeface="Arial Narrow" panose="020B0606020202030204" pitchFamily="34" charset="0"/>
                  </a:rPr>
                  <a:t>valeur ajoutée et chantiers d’usage</a:t>
                </a:r>
              </a:p>
            </p:txBody>
          </p:sp>
          <p:pic>
            <p:nvPicPr>
              <p:cNvPr id="39" name="Picture 2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5535" y="3855141"/>
                <a:ext cx="1116641" cy="684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xmlns="" val="99966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00FF"/>
                </a:solidFill>
                <a:latin typeface="+mj-lt"/>
              </a:rPr>
              <a:t>U</a:t>
            </a:r>
            <a:r>
              <a:rPr lang="fr-FR" dirty="0" smtClean="0">
                <a:solidFill>
                  <a:srgbClr val="0000FF"/>
                </a:solidFill>
                <a:latin typeface="+mj-lt"/>
              </a:rPr>
              <a:t>n </a:t>
            </a:r>
            <a:r>
              <a:rPr lang="fr-FR" dirty="0">
                <a:solidFill>
                  <a:srgbClr val="0000FF"/>
                </a:solidFill>
                <a:latin typeface="+mj-lt"/>
              </a:rPr>
              <a:t>réservoir </a:t>
            </a:r>
            <a:r>
              <a:rPr lang="fr-FR" dirty="0" smtClean="0">
                <a:solidFill>
                  <a:srgbClr val="0000FF"/>
                </a:solidFill>
                <a:latin typeface="+mj-lt"/>
              </a:rPr>
              <a:t>unique d’archives </a:t>
            </a:r>
            <a:r>
              <a:rPr lang="fr-FR" dirty="0">
                <a:solidFill>
                  <a:srgbClr val="0000FF"/>
                </a:solidFill>
                <a:latin typeface="+mj-lt"/>
              </a:rPr>
              <a:t>documentaires </a:t>
            </a:r>
            <a:r>
              <a:rPr lang="fr-FR" dirty="0" smtClean="0">
                <a:solidFill>
                  <a:srgbClr val="0000FF"/>
                </a:solidFill>
                <a:latin typeface="+mj-lt"/>
              </a:rPr>
              <a:t>scientifiques (1)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latin typeface="+mj-lt"/>
              </a:rPr>
              <a:t>Le programme d’acquisition de ressources concerne </a:t>
            </a:r>
            <a:r>
              <a:rPr lang="fr-FR" b="1" dirty="0" smtClean="0">
                <a:latin typeface="+mj-lt"/>
              </a:rPr>
              <a:t>des </a:t>
            </a:r>
            <a:r>
              <a:rPr lang="fr-FR" b="1" dirty="0">
                <a:latin typeface="+mj-lt"/>
              </a:rPr>
              <a:t>collections rétrospectives de </a:t>
            </a:r>
            <a:r>
              <a:rPr lang="fr-FR" b="1" dirty="0" smtClean="0">
                <a:latin typeface="+mj-lt"/>
              </a:rPr>
              <a:t>revues et de livres </a:t>
            </a:r>
            <a:r>
              <a:rPr lang="fr-FR" b="1" dirty="0">
                <a:latin typeface="+mj-lt"/>
              </a:rPr>
              <a:t>électroniques </a:t>
            </a:r>
            <a:r>
              <a:rPr lang="fr-FR" dirty="0">
                <a:latin typeface="+mj-lt"/>
              </a:rPr>
              <a:t>;</a:t>
            </a:r>
          </a:p>
          <a:p>
            <a:r>
              <a:rPr lang="fr-FR" b="1" dirty="0" smtClean="0">
                <a:latin typeface="+mj-lt"/>
              </a:rPr>
              <a:t>Acquisition </a:t>
            </a:r>
            <a:r>
              <a:rPr lang="fr-FR" b="1" dirty="0">
                <a:latin typeface="+mj-lt"/>
              </a:rPr>
              <a:t>du plein texte de ces ressources </a:t>
            </a:r>
            <a:r>
              <a:rPr lang="fr-FR" dirty="0">
                <a:latin typeface="+mj-lt"/>
              </a:rPr>
              <a:t>afin de permettre la mise en œuvre de fouille de texte sur l’ensemble des </a:t>
            </a:r>
            <a:r>
              <a:rPr lang="fr-FR" dirty="0" smtClean="0">
                <a:latin typeface="+mj-lt"/>
              </a:rPr>
              <a:t>ressources</a:t>
            </a:r>
          </a:p>
          <a:p>
            <a:pPr lvl="1"/>
            <a:r>
              <a:rPr lang="fr-FR" dirty="0">
                <a:latin typeface="+mj-lt"/>
              </a:rPr>
              <a:t>v</a:t>
            </a:r>
            <a:r>
              <a:rPr lang="fr-FR" dirty="0" smtClean="0">
                <a:latin typeface="+mj-lt"/>
              </a:rPr>
              <a:t>enant </a:t>
            </a:r>
            <a:r>
              <a:rPr lang="fr-FR" dirty="0">
                <a:latin typeface="+mj-lt"/>
              </a:rPr>
              <a:t>de divers </a:t>
            </a:r>
            <a:r>
              <a:rPr lang="fr-FR" dirty="0" smtClean="0">
                <a:latin typeface="+mj-lt"/>
              </a:rPr>
              <a:t>éditeurs,</a:t>
            </a:r>
            <a:endParaRPr lang="fr-FR" dirty="0">
              <a:latin typeface="+mj-lt"/>
            </a:endParaRPr>
          </a:p>
          <a:p>
            <a:pPr lvl="1"/>
            <a:r>
              <a:rPr lang="fr-FR" dirty="0" smtClean="0">
                <a:latin typeface="+mj-lt"/>
              </a:rPr>
              <a:t>Représentant aujourd’hui 18,2 </a:t>
            </a:r>
            <a:r>
              <a:rPr lang="fr-FR" dirty="0">
                <a:latin typeface="+mj-lt"/>
              </a:rPr>
              <a:t>millions d’articles </a:t>
            </a:r>
            <a:endParaRPr lang="fr-FR" dirty="0" smtClean="0">
              <a:latin typeface="+mj-lt"/>
            </a:endParaRPr>
          </a:p>
          <a:p>
            <a:pPr lvl="2"/>
            <a:r>
              <a:rPr lang="fr-FR" dirty="0" smtClean="0">
                <a:latin typeface="+mj-lt"/>
              </a:rPr>
              <a:t>Plus </a:t>
            </a:r>
            <a:r>
              <a:rPr lang="fr-FR" dirty="0">
                <a:latin typeface="+mj-lt"/>
              </a:rPr>
              <a:t>de 7500 revues et plus de  8 500 E-</a:t>
            </a:r>
            <a:r>
              <a:rPr lang="fr-FR" dirty="0" smtClean="0">
                <a:latin typeface="+mj-lt"/>
              </a:rPr>
              <a:t>books</a:t>
            </a:r>
            <a:endParaRPr lang="fr-FR" dirty="0">
              <a:latin typeface="+mj-lt"/>
            </a:endParaRPr>
          </a:p>
          <a:p>
            <a:pPr lvl="1"/>
            <a:endParaRPr lang="fr-FR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42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00FF"/>
                </a:solidFill>
                <a:latin typeface="+mj-lt"/>
              </a:rPr>
              <a:t>Un réservoir unique d’archives documentaires scientifiques </a:t>
            </a:r>
            <a:r>
              <a:rPr lang="fr-FR" dirty="0" smtClean="0">
                <a:solidFill>
                  <a:srgbClr val="0000FF"/>
                </a:solidFill>
                <a:latin typeface="+mj-lt"/>
              </a:rPr>
              <a:t>(2)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>
                <a:latin typeface="+mj-lt"/>
              </a:rPr>
              <a:t>La </a:t>
            </a:r>
            <a:r>
              <a:rPr lang="fr-FR" b="1" dirty="0">
                <a:latin typeface="+mj-lt"/>
              </a:rPr>
              <a:t>poursuite des achats </a:t>
            </a:r>
            <a:r>
              <a:rPr lang="fr-FR" dirty="0">
                <a:latin typeface="+mj-lt"/>
              </a:rPr>
              <a:t>est prévue jusque mi-2017</a:t>
            </a:r>
          </a:p>
          <a:p>
            <a:r>
              <a:rPr lang="fr-FR" b="1" dirty="0" smtClean="0">
                <a:latin typeface="+mj-lt"/>
              </a:rPr>
              <a:t>Des perspectives d’avenir </a:t>
            </a:r>
            <a:r>
              <a:rPr lang="fr-FR" dirty="0" smtClean="0">
                <a:latin typeface="+mj-lt"/>
              </a:rPr>
              <a:t>dans le cadre d’un nouveau projet </a:t>
            </a:r>
            <a:r>
              <a:rPr lang="fr-FR" b="1" dirty="0" smtClean="0">
                <a:latin typeface="+mj-lt"/>
              </a:rPr>
              <a:t>au sein du PIA 3</a:t>
            </a:r>
          </a:p>
          <a:p>
            <a:pPr lvl="1"/>
            <a:r>
              <a:rPr lang="fr-FR" b="1" dirty="0" smtClean="0">
                <a:latin typeface="+mj-lt"/>
              </a:rPr>
              <a:t>Augmenter, diversifier </a:t>
            </a:r>
            <a:r>
              <a:rPr lang="fr-FR" b="1" dirty="0">
                <a:latin typeface="+mj-lt"/>
              </a:rPr>
              <a:t>et </a:t>
            </a:r>
            <a:r>
              <a:rPr lang="fr-FR" b="1" dirty="0" smtClean="0">
                <a:latin typeface="+mj-lt"/>
              </a:rPr>
              <a:t>actualiser la </a:t>
            </a:r>
            <a:r>
              <a:rPr lang="fr-FR" b="1" dirty="0">
                <a:latin typeface="+mj-lt"/>
              </a:rPr>
              <a:t>collection </a:t>
            </a:r>
            <a:r>
              <a:rPr lang="fr-FR" dirty="0">
                <a:latin typeface="+mj-lt"/>
              </a:rPr>
              <a:t>acquise pour couvrir de façon équitable un grand nombre de champs disciplinaires.</a:t>
            </a:r>
          </a:p>
          <a:p>
            <a:pPr lvl="1"/>
            <a:r>
              <a:rPr lang="fr-FR" b="1" dirty="0" smtClean="0">
                <a:latin typeface="+mj-lt"/>
              </a:rPr>
              <a:t>Intégrer </a:t>
            </a:r>
            <a:r>
              <a:rPr lang="fr-FR" b="1" dirty="0">
                <a:latin typeface="+mj-lt"/>
              </a:rPr>
              <a:t>de revues scientifiques publiées en open </a:t>
            </a:r>
            <a:r>
              <a:rPr lang="fr-FR" b="1" dirty="0" err="1">
                <a:latin typeface="+mj-lt"/>
              </a:rPr>
              <a:t>access</a:t>
            </a:r>
            <a:r>
              <a:rPr lang="fr-FR" b="1" dirty="0">
                <a:latin typeface="+mj-lt"/>
              </a:rPr>
              <a:t> </a:t>
            </a:r>
            <a:r>
              <a:rPr lang="fr-FR" dirty="0">
                <a:latin typeface="+mj-lt"/>
              </a:rPr>
              <a:t>permettant de couvrir de façon plus exhaustive les champs disciplinaires indépendamment des modalités de diffusion des publications.</a:t>
            </a:r>
          </a:p>
          <a:p>
            <a:pPr lvl="1"/>
            <a:endParaRPr lang="fr-FR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237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836712"/>
          </a:xfrm>
        </p:spPr>
        <p:txBody>
          <a:bodyPr>
            <a:normAutofit fontScale="90000"/>
          </a:bodyPr>
          <a:lstStyle/>
          <a:p>
            <a:pPr rtl="0" eaLnBrk="1" latinLnBrk="0" hangingPunct="1"/>
            <a:r>
              <a:rPr lang="fr-FR" dirty="0" smtClean="0">
                <a:solidFill>
                  <a:srgbClr val="0000FF"/>
                </a:solidFill>
                <a:latin typeface="+mj-lt"/>
              </a:rPr>
              <a:t>C</a:t>
            </a:r>
            <a:r>
              <a:rPr lang="fr-FR" sz="4400" kern="1200" dirty="0" smtClean="0">
                <a:solidFill>
                  <a:srgbClr val="0000FF"/>
                </a:solidFill>
                <a:effectLst/>
                <a:latin typeface="+mj-lt"/>
              </a:rPr>
              <a:t>aractéristiques de la plateforme  ISTEX</a:t>
            </a:r>
            <a:endParaRPr lang="fr-FR" sz="4400" dirty="0" smtClean="0">
              <a:solidFill>
                <a:srgbClr val="0000FF"/>
              </a:solidFill>
              <a:effectLst/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6</a:t>
            </a:fld>
            <a:endParaRPr lang="fr-FR"/>
          </a:p>
        </p:txBody>
      </p:sp>
      <p:grpSp>
        <p:nvGrpSpPr>
          <p:cNvPr id="52" name="Grouper 51"/>
          <p:cNvGrpSpPr/>
          <p:nvPr/>
        </p:nvGrpSpPr>
        <p:grpSpPr>
          <a:xfrm>
            <a:off x="395536" y="836712"/>
            <a:ext cx="8621019" cy="6021288"/>
            <a:chOff x="611560" y="1090291"/>
            <a:chExt cx="8404995" cy="5328592"/>
          </a:xfrm>
        </p:grpSpPr>
        <p:sp>
          <p:nvSpPr>
            <p:cNvPr id="53" name="Rectangle 52"/>
            <p:cNvSpPr/>
            <p:nvPr/>
          </p:nvSpPr>
          <p:spPr>
            <a:xfrm>
              <a:off x="2901316" y="1090291"/>
              <a:ext cx="2571301" cy="532859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4" name="Connecteur droit avec flèche 53"/>
            <p:cNvCxnSpPr/>
            <p:nvPr/>
          </p:nvCxnSpPr>
          <p:spPr>
            <a:xfrm flipH="1" flipV="1">
              <a:off x="4427984" y="1268762"/>
              <a:ext cx="72008" cy="4472483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364087" y="1090291"/>
              <a:ext cx="2583035" cy="532859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11560" y="1090291"/>
              <a:ext cx="2376264" cy="532859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/>
            </a:p>
          </p:txBody>
        </p:sp>
        <p:sp>
          <p:nvSpPr>
            <p:cNvPr id="57" name="Organigramme : Disque magnétique 2"/>
            <p:cNvSpPr/>
            <p:nvPr/>
          </p:nvSpPr>
          <p:spPr>
            <a:xfrm>
              <a:off x="2763364" y="1755110"/>
              <a:ext cx="2808312" cy="3532387"/>
            </a:xfrm>
            <a:prstGeom prst="flowChartMagneticDisk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8" name="Organigramme : Disque magnétique 5"/>
            <p:cNvSpPr/>
            <p:nvPr/>
          </p:nvSpPr>
          <p:spPr>
            <a:xfrm>
              <a:off x="755576" y="1696817"/>
              <a:ext cx="1044116" cy="72806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/>
                <a:t>ELSEVIER</a:t>
              </a:r>
              <a:endParaRPr lang="fr-FR" sz="1000" dirty="0"/>
            </a:p>
          </p:txBody>
        </p:sp>
        <p:cxnSp>
          <p:nvCxnSpPr>
            <p:cNvPr id="59" name="Connecteur droit avec flèche 58"/>
            <p:cNvCxnSpPr/>
            <p:nvPr/>
          </p:nvCxnSpPr>
          <p:spPr>
            <a:xfrm>
              <a:off x="1581828" y="2216854"/>
              <a:ext cx="1096977" cy="52008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>
              <a:endCxn id="57" idx="2"/>
            </p:cNvCxnSpPr>
            <p:nvPr/>
          </p:nvCxnSpPr>
          <p:spPr>
            <a:xfrm>
              <a:off x="1567186" y="3119104"/>
              <a:ext cx="1196178" cy="402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>
              <a:stCxn id="95" idx="4"/>
            </p:cNvCxnSpPr>
            <p:nvPr/>
          </p:nvCxnSpPr>
          <p:spPr>
            <a:xfrm flipV="1">
              <a:off x="1799690" y="3983835"/>
              <a:ext cx="951123" cy="3107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/>
            <p:nvPr/>
          </p:nvCxnSpPr>
          <p:spPr>
            <a:xfrm flipV="1">
              <a:off x="1581828" y="4725145"/>
              <a:ext cx="1168985" cy="72007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/>
            <p:cNvCxnSpPr/>
            <p:nvPr/>
          </p:nvCxnSpPr>
          <p:spPr>
            <a:xfrm flipV="1">
              <a:off x="5554586" y="1994049"/>
              <a:ext cx="946510" cy="64686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64" name="Picture 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78288" y="1397149"/>
              <a:ext cx="592138" cy="596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" name="AutoShape 9"/>
            <p:cNvSpPr>
              <a:spLocks noChangeArrowheads="1"/>
            </p:cNvSpPr>
            <p:nvPr/>
          </p:nvSpPr>
          <p:spPr bwMode="auto">
            <a:xfrm>
              <a:off x="6554438" y="1397149"/>
              <a:ext cx="1257300" cy="895350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lIns="90000" tIns="51480" rIns="90000" bIns="46800" anchor="ctr"/>
            <a:lstStyle/>
            <a:p>
              <a:pPr algn="ctr" defTabSz="449263" fontAlgn="auto" hangingPunct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fr-FR" sz="1200" dirty="0">
                <a:solidFill>
                  <a:srgbClr val="000000"/>
                </a:solidFill>
                <a:latin typeface="Calibri" pitchFamily="34" charset="0"/>
                <a:ea typeface="Droid Sans"/>
                <a:cs typeface="Droid Sans"/>
              </a:endParaRPr>
            </a:p>
          </p:txBody>
        </p:sp>
        <p:sp>
          <p:nvSpPr>
            <p:cNvPr id="66" name="Text Box 26"/>
            <p:cNvSpPr txBox="1">
              <a:spLocks noChangeArrowheads="1"/>
            </p:cNvSpPr>
            <p:nvPr/>
          </p:nvSpPr>
          <p:spPr bwMode="auto">
            <a:xfrm>
              <a:off x="6584057" y="1905149"/>
              <a:ext cx="1198063" cy="400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51120" rIns="90000" bIns="46800">
              <a:spAutoFit/>
            </a:bodyPr>
            <a:lstStyle/>
            <a:p>
              <a:pPr algn="ctr" defTabSz="449263" hangingPunct="0">
                <a:lnSpc>
                  <a:spcPct val="98000"/>
                </a:lnSpc>
                <a:buSzPct val="100000"/>
              </a:pPr>
              <a:r>
                <a:rPr lang="fr-FR" sz="1000" b="1">
                  <a:solidFill>
                    <a:srgbClr val="000000"/>
                  </a:solidFill>
                  <a:latin typeface="Calibri" pitchFamily="34" charset="0"/>
                  <a:ea typeface="Droid Sans"/>
                  <a:cs typeface="Droid Sans"/>
                </a:rPr>
                <a:t>OAI </a:t>
              </a:r>
              <a:r>
                <a:rPr lang="fr-FR" sz="1000" b="1" smtClean="0">
                  <a:solidFill>
                    <a:srgbClr val="000000"/>
                  </a:solidFill>
                  <a:latin typeface="Calibri" pitchFamily="34" charset="0"/>
                  <a:ea typeface="Droid Sans"/>
                  <a:cs typeface="Droid Sans"/>
                </a:rPr>
                <a:t>PMH</a:t>
              </a:r>
              <a:endParaRPr lang="fr-FR" sz="1000" b="1" dirty="0">
                <a:solidFill>
                  <a:srgbClr val="000000"/>
                </a:solidFill>
                <a:latin typeface="Calibri" pitchFamily="34" charset="0"/>
                <a:ea typeface="Droid Sans"/>
                <a:cs typeface="Droid Sans"/>
              </a:endParaRPr>
            </a:p>
            <a:p>
              <a:pPr algn="ctr" defTabSz="449263" hangingPunct="0">
                <a:lnSpc>
                  <a:spcPct val="98000"/>
                </a:lnSpc>
                <a:buSzPct val="100000"/>
              </a:pPr>
              <a:r>
                <a:rPr lang="fr-FR" sz="1000" b="1" dirty="0">
                  <a:solidFill>
                    <a:srgbClr val="000000"/>
                  </a:solidFill>
                  <a:latin typeface="Calibri" pitchFamily="34" charset="0"/>
                  <a:ea typeface="Droid Sans"/>
                  <a:cs typeface="Droid Sans"/>
                </a:rPr>
                <a:t>SPARQL ENDPOINT</a:t>
              </a:r>
            </a:p>
          </p:txBody>
        </p:sp>
        <p:sp>
          <p:nvSpPr>
            <p:cNvPr id="67" name="Text Box 30"/>
            <p:cNvSpPr txBox="1">
              <a:spLocks noChangeArrowheads="1"/>
            </p:cNvSpPr>
            <p:nvPr/>
          </p:nvSpPr>
          <p:spPr bwMode="auto">
            <a:xfrm>
              <a:off x="6767163" y="3225182"/>
              <a:ext cx="798512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51120" rIns="90000" bIns="46800">
              <a:spAutoFit/>
            </a:bodyPr>
            <a:lstStyle/>
            <a:p>
              <a:pPr algn="ctr" defTabSz="449263" hangingPunct="0">
                <a:lnSpc>
                  <a:spcPct val="98000"/>
                </a:lnSpc>
                <a:buSzPct val="100000"/>
              </a:pPr>
              <a:r>
                <a:rPr lang="fr-FR" sz="1000" b="1" dirty="0">
                  <a:solidFill>
                    <a:srgbClr val="000000"/>
                  </a:solidFill>
                  <a:latin typeface="Calibri" pitchFamily="34" charset="0"/>
                  <a:ea typeface="Droid Sans"/>
                  <a:cs typeface="Droid Sans"/>
                </a:rPr>
                <a:t>API Web</a:t>
              </a:r>
              <a:br>
                <a:rPr lang="fr-FR" sz="1000" b="1" dirty="0">
                  <a:solidFill>
                    <a:srgbClr val="000000"/>
                  </a:solidFill>
                  <a:latin typeface="Calibri" pitchFamily="34" charset="0"/>
                  <a:ea typeface="Droid Sans"/>
                  <a:cs typeface="Droid Sans"/>
                </a:rPr>
              </a:br>
              <a:r>
                <a:rPr lang="fr-FR" sz="1000" b="1" dirty="0">
                  <a:solidFill>
                    <a:srgbClr val="000000"/>
                  </a:solidFill>
                  <a:latin typeface="Calibri" pitchFamily="34" charset="0"/>
                  <a:ea typeface="Droid Sans"/>
                  <a:cs typeface="Droid Sans"/>
                </a:rPr>
                <a:t>REST/JSON</a:t>
              </a:r>
            </a:p>
          </p:txBody>
        </p:sp>
        <p:pic>
          <p:nvPicPr>
            <p:cNvPr id="6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76117" y="3728173"/>
              <a:ext cx="1157508" cy="25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78288" y="2637011"/>
              <a:ext cx="525463" cy="651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" name="Text Box 30"/>
            <p:cNvSpPr txBox="1">
              <a:spLocks noChangeArrowheads="1"/>
            </p:cNvSpPr>
            <p:nvPr/>
          </p:nvSpPr>
          <p:spPr bwMode="auto">
            <a:xfrm>
              <a:off x="6868763" y="3968899"/>
              <a:ext cx="649288" cy="24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51120" rIns="90000" bIns="46800">
              <a:spAutoFit/>
            </a:bodyPr>
            <a:lstStyle/>
            <a:p>
              <a:pPr algn="ctr" defTabSz="449263" hangingPunct="0">
                <a:lnSpc>
                  <a:spcPct val="98000"/>
                </a:lnSpc>
                <a:buSzPct val="100000"/>
              </a:pPr>
              <a:r>
                <a:rPr lang="fr-FR" sz="1000" b="1" dirty="0">
                  <a:solidFill>
                    <a:srgbClr val="000000"/>
                  </a:solidFill>
                  <a:latin typeface="Calibri" pitchFamily="34" charset="0"/>
                  <a:ea typeface="Droid Sans"/>
                  <a:cs typeface="Droid Sans"/>
                </a:rPr>
                <a:t>WIDGETS</a:t>
              </a:r>
            </a:p>
          </p:txBody>
        </p:sp>
        <p:sp>
          <p:nvSpPr>
            <p:cNvPr id="71" name="AutoShape 9"/>
            <p:cNvSpPr>
              <a:spLocks noChangeArrowheads="1"/>
            </p:cNvSpPr>
            <p:nvPr/>
          </p:nvSpPr>
          <p:spPr bwMode="auto">
            <a:xfrm>
              <a:off x="6546501" y="2586186"/>
              <a:ext cx="1257300" cy="1704975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lIns="90000" tIns="51480" rIns="90000" bIns="46800" anchor="ctr"/>
            <a:lstStyle/>
            <a:p>
              <a:pPr algn="ctr" defTabSz="449263" fontAlgn="auto" hangingPunct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fr-FR" sz="1200" dirty="0">
                <a:solidFill>
                  <a:srgbClr val="000000"/>
                </a:solidFill>
                <a:latin typeface="Calibri" pitchFamily="34" charset="0"/>
                <a:ea typeface="Droid Sans"/>
                <a:cs typeface="Droid Sans"/>
              </a:endParaRPr>
            </a:p>
          </p:txBody>
        </p:sp>
        <p:cxnSp>
          <p:nvCxnSpPr>
            <p:cNvPr id="72" name="Connecteur droit avec flèche 71"/>
            <p:cNvCxnSpPr/>
            <p:nvPr/>
          </p:nvCxnSpPr>
          <p:spPr>
            <a:xfrm flipV="1">
              <a:off x="5589610" y="3510118"/>
              <a:ext cx="905619" cy="451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5"/>
            <p:cNvSpPr txBox="1">
              <a:spLocks noChangeArrowheads="1"/>
            </p:cNvSpPr>
            <p:nvPr/>
          </p:nvSpPr>
          <p:spPr bwMode="auto">
            <a:xfrm>
              <a:off x="8472839" y="2343680"/>
              <a:ext cx="543716" cy="1558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 lIns="90000" tIns="51480" rIns="90000" bIns="46800">
              <a:spAutoFit/>
            </a:bodyPr>
            <a:lstStyle/>
            <a:p>
              <a:pPr algn="ctr" defTabSz="449263" hangingPunct="0">
                <a:lnSpc>
                  <a:spcPct val="98000"/>
                </a:lnSpc>
                <a:buSzPct val="100000"/>
              </a:pPr>
              <a:r>
                <a:rPr lang="fr-FR" sz="2400" b="1" dirty="0">
                  <a:latin typeface="Calibri" pitchFamily="34" charset="0"/>
                  <a:ea typeface="Droid Sans"/>
                  <a:cs typeface="Droid Sans"/>
                </a:rPr>
                <a:t>Utilisateurs</a:t>
              </a:r>
            </a:p>
          </p:txBody>
        </p:sp>
        <p:pic>
          <p:nvPicPr>
            <p:cNvPr id="74" name="Picture 3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01752" y="3530296"/>
              <a:ext cx="395755" cy="395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5" name="Picture 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110954" y="2949558"/>
              <a:ext cx="331667" cy="43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" name="Picture 3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046866" y="2353685"/>
              <a:ext cx="496095" cy="461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7" name="Connecteur droit avec flèche 76"/>
            <p:cNvCxnSpPr/>
            <p:nvPr/>
          </p:nvCxnSpPr>
          <p:spPr>
            <a:xfrm>
              <a:off x="5559125" y="4649368"/>
              <a:ext cx="936104" cy="26404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78" name="Picture 3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27513" y="4658618"/>
              <a:ext cx="363538" cy="358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9" name="Text Box 40"/>
            <p:cNvSpPr txBox="1">
              <a:spLocks noChangeArrowheads="1"/>
            </p:cNvSpPr>
            <p:nvPr/>
          </p:nvSpPr>
          <p:spPr bwMode="auto">
            <a:xfrm>
              <a:off x="6603651" y="5017393"/>
              <a:ext cx="1176337" cy="24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51120" rIns="90000" bIns="46800">
              <a:spAutoFit/>
            </a:bodyPr>
            <a:lstStyle/>
            <a:p>
              <a:pPr defTabSz="449263" hangingPunct="0">
                <a:lnSpc>
                  <a:spcPct val="98000"/>
                </a:lnSpc>
                <a:buSzPct val="100000"/>
              </a:pPr>
              <a:r>
                <a:rPr lang="fr-FR" sz="1000" b="1">
                  <a:solidFill>
                    <a:srgbClr val="000000"/>
                  </a:solidFill>
                  <a:latin typeface="Calibri" pitchFamily="34" charset="0"/>
                  <a:ea typeface="Droid Sans"/>
                  <a:cs typeface="Calibri" pitchFamily="34" charset="0"/>
                </a:rPr>
                <a:t>METS, DC, PREMIS</a:t>
              </a:r>
            </a:p>
          </p:txBody>
        </p:sp>
        <p:sp>
          <p:nvSpPr>
            <p:cNvPr id="80" name="AutoShape 9"/>
            <p:cNvSpPr>
              <a:spLocks noChangeArrowheads="1"/>
            </p:cNvSpPr>
            <p:nvPr/>
          </p:nvSpPr>
          <p:spPr bwMode="auto">
            <a:xfrm>
              <a:off x="6546501" y="4568131"/>
              <a:ext cx="1257300" cy="69056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  <a:effectLst/>
            <a:extLst/>
          </p:spPr>
          <p:txBody>
            <a:bodyPr lIns="90000" tIns="51480" rIns="90000" bIns="46800" anchor="ctr"/>
            <a:lstStyle/>
            <a:p>
              <a:pPr algn="ctr" defTabSz="449263" fontAlgn="auto" hangingPunct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fr-FR" sz="1200" dirty="0">
                <a:solidFill>
                  <a:srgbClr val="000000"/>
                </a:solidFill>
                <a:latin typeface="Calibri" pitchFamily="34" charset="0"/>
                <a:ea typeface="Droid Sans"/>
                <a:cs typeface="Droid San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206776" y="2216854"/>
              <a:ext cx="19214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mbria" pitchFamily="18" charset="0"/>
                </a:rPr>
                <a:t>Entrepôt </a:t>
              </a:r>
              <a:r>
                <a:rPr lang="fr-FR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mbria" pitchFamily="18" charset="0"/>
                </a:rPr>
                <a:t>central</a:t>
              </a:r>
              <a:endParaRPr lang="fr-FR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2" name="ZoneTexte 4"/>
            <p:cNvSpPr txBox="1"/>
            <p:nvPr/>
          </p:nvSpPr>
          <p:spPr>
            <a:xfrm>
              <a:off x="2999383" y="3119104"/>
              <a:ext cx="28572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4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Normalisation des objets</a:t>
              </a:r>
              <a:endParaRPr lang="fr-FR" sz="1400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3" name="ZoneTexte 11"/>
            <p:cNvSpPr txBox="1"/>
            <p:nvPr/>
          </p:nvSpPr>
          <p:spPr>
            <a:xfrm>
              <a:off x="2865016" y="3518287"/>
              <a:ext cx="2952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4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Standardisation des formats</a:t>
              </a:r>
              <a:endParaRPr lang="fr-FR" sz="1400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4" name="ZoneTexte 12"/>
            <p:cNvSpPr txBox="1"/>
            <p:nvPr/>
          </p:nvSpPr>
          <p:spPr>
            <a:xfrm>
              <a:off x="2879874" y="3854136"/>
              <a:ext cx="2952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4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Génération de formats (Zip)</a:t>
              </a:r>
              <a:endParaRPr lang="fr-FR" sz="1400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5" name="ZoneTexte 13"/>
            <p:cNvSpPr txBox="1"/>
            <p:nvPr/>
          </p:nvSpPr>
          <p:spPr>
            <a:xfrm>
              <a:off x="2879874" y="4212068"/>
              <a:ext cx="30327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4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Génération Etat de collection</a:t>
              </a:r>
              <a:endParaRPr lang="fr-FR" sz="1400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6" name="ZoneTexte 13"/>
            <p:cNvSpPr txBox="1"/>
            <p:nvPr/>
          </p:nvSpPr>
          <p:spPr>
            <a:xfrm>
              <a:off x="3496160" y="4601082"/>
              <a:ext cx="29370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4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Enrichissement</a:t>
              </a:r>
              <a:endParaRPr lang="fr-FR" sz="1400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87" name="Connecteur droit avec flèche 86"/>
            <p:cNvCxnSpPr/>
            <p:nvPr/>
          </p:nvCxnSpPr>
          <p:spPr>
            <a:xfrm>
              <a:off x="3959932" y="5715027"/>
              <a:ext cx="540060" cy="0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/>
            <p:nvPr/>
          </p:nvCxnSpPr>
          <p:spPr>
            <a:xfrm flipH="1" flipV="1">
              <a:off x="3941930" y="5085184"/>
              <a:ext cx="18002" cy="65606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/>
            <p:cNvCxnSpPr/>
            <p:nvPr/>
          </p:nvCxnSpPr>
          <p:spPr>
            <a:xfrm flipV="1">
              <a:off x="3897490" y="1268761"/>
              <a:ext cx="540060" cy="4039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avec flèche 89"/>
            <p:cNvCxnSpPr/>
            <p:nvPr/>
          </p:nvCxnSpPr>
          <p:spPr>
            <a:xfrm flipH="1" flipV="1">
              <a:off x="3923928" y="1249578"/>
              <a:ext cx="18002" cy="855819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899592" y="5980548"/>
              <a:ext cx="15311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>
                  <a:solidFill>
                    <a:srgbClr val="458CA6"/>
                  </a:solidFill>
                </a:rPr>
                <a:t>Chargement</a:t>
              </a:r>
              <a:endParaRPr lang="fr-FR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332762" y="5980548"/>
              <a:ext cx="20313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458CA6"/>
                  </a:solidFill>
                </a:rPr>
                <a:t>Enrichissement </a:t>
              </a:r>
              <a:endParaRPr lang="fr-FR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141991" y="5980548"/>
              <a:ext cx="12490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b="1" dirty="0" smtClean="0">
                  <a:solidFill>
                    <a:srgbClr val="458CA6"/>
                  </a:solidFill>
                </a:rPr>
                <a:t>Diffusion </a:t>
              </a:r>
              <a:endParaRPr lang="fr-FR" dirty="0"/>
            </a:p>
          </p:txBody>
        </p:sp>
        <p:sp>
          <p:nvSpPr>
            <p:cNvPr id="94" name="Organigramme : Disque magnétique 54"/>
            <p:cNvSpPr/>
            <p:nvPr/>
          </p:nvSpPr>
          <p:spPr>
            <a:xfrm>
              <a:off x="750664" y="2801628"/>
              <a:ext cx="1049027" cy="72806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 smtClean="0"/>
                <a:t>SPRINGER</a:t>
              </a:r>
              <a:endParaRPr lang="fr-FR" sz="1000" dirty="0"/>
            </a:p>
          </p:txBody>
        </p:sp>
        <p:sp>
          <p:nvSpPr>
            <p:cNvPr id="95" name="Organigramme : Disque magnétique 55"/>
            <p:cNvSpPr/>
            <p:nvPr/>
          </p:nvSpPr>
          <p:spPr>
            <a:xfrm>
              <a:off x="755575" y="3930551"/>
              <a:ext cx="1044115" cy="72806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 smtClean="0"/>
                <a:t>WILEY</a:t>
              </a:r>
              <a:endParaRPr lang="fr-FR" sz="1000" dirty="0"/>
            </a:p>
          </p:txBody>
        </p:sp>
        <p:sp>
          <p:nvSpPr>
            <p:cNvPr id="96" name="Organigramme : Disque magnétique 56"/>
            <p:cNvSpPr/>
            <p:nvPr/>
          </p:nvSpPr>
          <p:spPr>
            <a:xfrm>
              <a:off x="750664" y="5017393"/>
              <a:ext cx="1049025" cy="728067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 smtClean="0"/>
                <a:t>………</a:t>
              </a:r>
              <a:endParaRPr lang="fr-FR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0568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  <a:latin typeface="+mj-lt"/>
              </a:rPr>
              <a:t>Moyens de diffusion de la plateforme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7</a:t>
            </a:fld>
            <a:endParaRPr lang="fr-FR"/>
          </a:p>
        </p:txBody>
      </p:sp>
      <p:grpSp>
        <p:nvGrpSpPr>
          <p:cNvPr id="59" name="Grouper 58"/>
          <p:cNvGrpSpPr/>
          <p:nvPr/>
        </p:nvGrpSpPr>
        <p:grpSpPr>
          <a:xfrm>
            <a:off x="755576" y="764704"/>
            <a:ext cx="7477125" cy="5698322"/>
            <a:chOff x="630233" y="898048"/>
            <a:chExt cx="7477125" cy="5698322"/>
          </a:xfrm>
        </p:grpSpPr>
        <p:sp>
          <p:nvSpPr>
            <p:cNvPr id="60" name="ZoneTexte 59"/>
            <p:cNvSpPr txBox="1"/>
            <p:nvPr/>
          </p:nvSpPr>
          <p:spPr>
            <a:xfrm>
              <a:off x="740200" y="984240"/>
              <a:ext cx="237725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b="1" dirty="0" smtClean="0"/>
                <a:t>        Accès aux ressources </a:t>
              </a:r>
              <a:br>
                <a:rPr lang="fr-FR" sz="1100" b="1" dirty="0" smtClean="0"/>
              </a:br>
              <a:r>
                <a:rPr lang="fr-FR" sz="1100" b="1" dirty="0" smtClean="0"/>
                <a:t>       ISTEX à travers un widget d’interrogation qui s’intègre </a:t>
              </a:r>
            </a:p>
            <a:p>
              <a:r>
                <a:rPr lang="fr-FR" sz="1100" b="1" dirty="0" smtClean="0"/>
                <a:t>à un site web.</a:t>
              </a:r>
              <a:endParaRPr lang="fr-FR" sz="1100" b="1" dirty="0"/>
            </a:p>
          </p:txBody>
        </p:sp>
        <p:pic>
          <p:nvPicPr>
            <p:cNvPr id="61" name="Picture 2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009" y="3029150"/>
              <a:ext cx="1935458" cy="770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2" name="Connecteur droit avec flèche 61"/>
            <p:cNvCxnSpPr/>
            <p:nvPr/>
          </p:nvCxnSpPr>
          <p:spPr>
            <a:xfrm>
              <a:off x="1647592" y="2762392"/>
              <a:ext cx="0" cy="216024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698199" y="958931"/>
              <a:ext cx="2160240" cy="4101828"/>
            </a:xfrm>
            <a:prstGeom prst="rect">
              <a:avLst/>
            </a:prstGeom>
            <a:noFill/>
            <a:ln w="3175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Organigramme : Disque magnétique 62"/>
            <p:cNvSpPr/>
            <p:nvPr/>
          </p:nvSpPr>
          <p:spPr>
            <a:xfrm>
              <a:off x="1257111" y="4301295"/>
              <a:ext cx="840762" cy="516141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5" name="Connecteur droit avec flèche 64"/>
            <p:cNvCxnSpPr/>
            <p:nvPr/>
          </p:nvCxnSpPr>
          <p:spPr>
            <a:xfrm flipH="1">
              <a:off x="1643080" y="3820106"/>
              <a:ext cx="4512" cy="45235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ZoneTexte 65"/>
            <p:cNvSpPr txBox="1"/>
            <p:nvPr/>
          </p:nvSpPr>
          <p:spPr>
            <a:xfrm>
              <a:off x="1643079" y="3891997"/>
              <a:ext cx="543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n>
                    <a:solidFill>
                      <a:srgbClr val="0070C0"/>
                    </a:solidFill>
                  </a:ln>
                </a:rPr>
                <a:t>API</a:t>
              </a:r>
              <a:endParaRPr lang="fr-FR" sz="1200" b="1" dirty="0">
                <a:ln>
                  <a:solidFill>
                    <a:srgbClr val="0070C0"/>
                  </a:solidFill>
                </a:ln>
              </a:endParaRP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1368005" y="4492730"/>
              <a:ext cx="81860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ln>
                    <a:solidFill>
                      <a:srgbClr val="0070C0"/>
                    </a:solidFill>
                  </a:ln>
                  <a:solidFill>
                    <a:schemeClr val="bg1"/>
                  </a:solidFill>
                </a:rPr>
                <a:t>ISTEX</a:t>
              </a:r>
              <a:endParaRPr lang="fr-FR" sz="1400" b="1" dirty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</a:endParaRPr>
            </a:p>
          </p:txBody>
        </p:sp>
        <p:pic>
          <p:nvPicPr>
            <p:cNvPr id="68" name="Picture 13" descr="http://www.astwinds.com/images/vista/captures2/comptes_utilisateur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8005" y="2091523"/>
              <a:ext cx="618975" cy="618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Ellipse 68"/>
            <p:cNvSpPr/>
            <p:nvPr/>
          </p:nvSpPr>
          <p:spPr>
            <a:xfrm>
              <a:off x="719444" y="996869"/>
              <a:ext cx="272702" cy="288032"/>
            </a:xfrm>
            <a:prstGeom prst="ellipse">
              <a:avLst/>
            </a:prstGeom>
            <a:noFill/>
            <a:ln w="31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708825" y="98749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fr-FR" sz="1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98199" y="5218528"/>
              <a:ext cx="6385943" cy="1377842"/>
            </a:xfrm>
            <a:prstGeom prst="rect">
              <a:avLst/>
            </a:prstGeom>
            <a:noFill/>
            <a:ln w="3175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2" name="Connecteur droit avec flèche 71"/>
            <p:cNvCxnSpPr/>
            <p:nvPr/>
          </p:nvCxnSpPr>
          <p:spPr>
            <a:xfrm>
              <a:off x="4156448" y="6052325"/>
              <a:ext cx="151216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ZoneTexte 72"/>
            <p:cNvSpPr txBox="1"/>
            <p:nvPr/>
          </p:nvSpPr>
          <p:spPr>
            <a:xfrm>
              <a:off x="4453147" y="5763496"/>
              <a:ext cx="9379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n>
                    <a:solidFill>
                      <a:srgbClr val="0070C0"/>
                    </a:solidFill>
                  </a:ln>
                </a:rPr>
                <a:t>API/REST</a:t>
              </a:r>
              <a:endParaRPr lang="fr-FR" sz="1200" b="1" dirty="0">
                <a:ln>
                  <a:solidFill>
                    <a:srgbClr val="0070C0"/>
                  </a:solidFill>
                </a:ln>
              </a:endParaRPr>
            </a:p>
          </p:txBody>
        </p:sp>
        <p:pic>
          <p:nvPicPr>
            <p:cNvPr id="74" name="Picture 4" descr="http://www.iconhot.com/icon/png/rrze/720/user-computer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6600" y="5774370"/>
              <a:ext cx="519848" cy="5198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" name="ZoneTexte 74"/>
            <p:cNvSpPr txBox="1"/>
            <p:nvPr/>
          </p:nvSpPr>
          <p:spPr>
            <a:xfrm>
              <a:off x="6038014" y="5697035"/>
              <a:ext cx="758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ln>
                    <a:solidFill>
                      <a:srgbClr val="0070C0"/>
                    </a:solidFill>
                  </a:ln>
                  <a:solidFill>
                    <a:schemeClr val="bg1"/>
                  </a:solidFill>
                </a:rPr>
                <a:t>ISTEX</a:t>
              </a:r>
              <a:endParaRPr lang="fr-FR" sz="1400" b="1" dirty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992146" y="5279864"/>
              <a:ext cx="5936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b="1" dirty="0" smtClean="0"/>
                <a:t>Sélection automatique d’un sous-corpus</a:t>
              </a:r>
              <a:endParaRPr lang="fr-FR" sz="1100" b="1" dirty="0"/>
            </a:p>
          </p:txBody>
        </p:sp>
        <p:pic>
          <p:nvPicPr>
            <p:cNvPr id="77" name="Picture 13" descr="http://www.astwinds.com/images/vista/captures2/comptes_utilisateur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7632" y="5724807"/>
              <a:ext cx="618975" cy="618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ZoneTexte 77"/>
            <p:cNvSpPr txBox="1"/>
            <p:nvPr/>
          </p:nvSpPr>
          <p:spPr>
            <a:xfrm>
              <a:off x="4434547" y="6063385"/>
              <a:ext cx="11325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ln>
                    <a:solidFill>
                      <a:srgbClr val="0070C0"/>
                    </a:solidFill>
                  </a:ln>
                </a:rPr>
                <a:t>OAI-PMH, SPARQL</a:t>
              </a:r>
              <a:endParaRPr lang="fr-FR" sz="1200" dirty="0"/>
            </a:p>
          </p:txBody>
        </p:sp>
        <p:pic>
          <p:nvPicPr>
            <p:cNvPr id="79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111" y="5774370"/>
              <a:ext cx="561975" cy="590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0" name="Connecteur droit avec flèche 79"/>
            <p:cNvCxnSpPr/>
            <p:nvPr/>
          </p:nvCxnSpPr>
          <p:spPr>
            <a:xfrm>
              <a:off x="2272681" y="6034294"/>
              <a:ext cx="508650" cy="1803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lipse 80"/>
            <p:cNvSpPr/>
            <p:nvPr/>
          </p:nvSpPr>
          <p:spPr>
            <a:xfrm>
              <a:off x="740200" y="5223820"/>
              <a:ext cx="272702" cy="288032"/>
            </a:xfrm>
            <a:prstGeom prst="ellipse">
              <a:avLst/>
            </a:prstGeom>
            <a:noFill/>
            <a:ln w="31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728850" y="522843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fr-FR" sz="1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3" name="Organigramme : Disque magnétique 65"/>
            <p:cNvSpPr/>
            <p:nvPr/>
          </p:nvSpPr>
          <p:spPr>
            <a:xfrm>
              <a:off x="6909371" y="4457500"/>
              <a:ext cx="840762" cy="516141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4" name="Connecteur droit avec flèche 83"/>
            <p:cNvCxnSpPr/>
            <p:nvPr/>
          </p:nvCxnSpPr>
          <p:spPr>
            <a:xfrm flipH="1">
              <a:off x="6544903" y="4779397"/>
              <a:ext cx="36447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ZoneTexte 84"/>
            <p:cNvSpPr txBox="1"/>
            <p:nvPr/>
          </p:nvSpPr>
          <p:spPr>
            <a:xfrm>
              <a:off x="5344979" y="951251"/>
              <a:ext cx="268270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b="1" dirty="0" smtClean="0"/>
                <a:t>       Accès aux ressources ISTEX</a:t>
              </a:r>
              <a:br>
                <a:rPr lang="fr-FR" sz="1100" b="1" dirty="0" smtClean="0"/>
              </a:br>
              <a:r>
                <a:rPr lang="fr-FR" sz="1100" b="1" dirty="0" smtClean="0"/>
                <a:t>     à travers des outils de découverte</a:t>
              </a:r>
              <a:br>
                <a:rPr lang="fr-FR" sz="1100" b="1" dirty="0" smtClean="0"/>
              </a:br>
              <a:r>
                <a:rPr lang="fr-FR" sz="1100" b="1" dirty="0" smtClean="0"/>
                <a:t>         ET/OU de résolveur de liens</a:t>
              </a:r>
              <a:r>
                <a:rPr lang="fr-FR" sz="1100" dirty="0" smtClean="0">
                  <a:solidFill>
                    <a:schemeClr val="bg1">
                      <a:lumMod val="50000"/>
                    </a:schemeClr>
                  </a:solidFill>
                </a:rPr>
                <a:t>.</a:t>
              </a:r>
              <a:endParaRPr lang="fr-FR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266576" y="954703"/>
              <a:ext cx="2761108" cy="4106056"/>
            </a:xfrm>
            <a:prstGeom prst="rect">
              <a:avLst/>
            </a:prstGeom>
            <a:noFill/>
            <a:ln w="3175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Organigramme : Disque magnétique 69"/>
            <p:cNvSpPr/>
            <p:nvPr/>
          </p:nvSpPr>
          <p:spPr>
            <a:xfrm>
              <a:off x="5541219" y="4467686"/>
              <a:ext cx="1003684" cy="516141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5651063" y="4649155"/>
              <a:ext cx="8084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ln>
                    <a:solidFill>
                      <a:srgbClr val="0070C0"/>
                    </a:solidFill>
                  </a:ln>
                  <a:solidFill>
                    <a:schemeClr val="bg1"/>
                  </a:solidFill>
                </a:rPr>
                <a:t>ISTEX</a:t>
              </a:r>
              <a:endParaRPr lang="fr-FR" sz="1400" b="1" dirty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6994767" y="4649155"/>
              <a:ext cx="7264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ln>
                    <a:solidFill>
                      <a:srgbClr val="0070C0"/>
                    </a:solidFill>
                  </a:ln>
                  <a:solidFill>
                    <a:schemeClr val="bg1"/>
                  </a:solidFill>
                </a:rPr>
                <a:t>ISTEX</a:t>
              </a:r>
              <a:endParaRPr lang="fr-FR" sz="1400" b="1" dirty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90" name="Organigramme : Disque magnétique 74"/>
            <p:cNvSpPr/>
            <p:nvPr/>
          </p:nvSpPr>
          <p:spPr>
            <a:xfrm>
              <a:off x="5541219" y="3988433"/>
              <a:ext cx="1003684" cy="660721"/>
            </a:xfrm>
            <a:prstGeom prst="flowChartMagneticDisk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5483144" y="4200421"/>
              <a:ext cx="111983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>
                  <a:ln>
                    <a:solidFill>
                      <a:srgbClr val="0070C0"/>
                    </a:solidFill>
                  </a:ln>
                  <a:latin typeface="Arial" panose="020B0604020202020204" pitchFamily="34" charset="0"/>
                </a:rPr>
                <a:t>OPEN</a:t>
              </a:r>
              <a:br>
                <a:rPr lang="fr-FR" sz="1000" b="1" dirty="0" smtClean="0">
                  <a:ln>
                    <a:solidFill>
                      <a:srgbClr val="0070C0"/>
                    </a:solidFill>
                  </a:ln>
                  <a:latin typeface="Arial" panose="020B0604020202020204" pitchFamily="34" charset="0"/>
                </a:rPr>
              </a:br>
              <a:r>
                <a:rPr lang="fr-FR" sz="1000" b="1" dirty="0" smtClean="0">
                  <a:ln>
                    <a:solidFill>
                      <a:srgbClr val="0070C0"/>
                    </a:solidFill>
                  </a:ln>
                  <a:latin typeface="Arial" panose="020B0604020202020204" pitchFamily="34" charset="0"/>
                </a:rPr>
                <a:t>ACCESS</a:t>
              </a:r>
              <a:endParaRPr lang="fr-FR" sz="1000" b="1" dirty="0">
                <a:ln>
                  <a:solidFill>
                    <a:srgbClr val="0070C0"/>
                  </a:solidFill>
                </a:ln>
                <a:latin typeface="Arial" panose="020B0604020202020204" pitchFamily="34" charset="0"/>
              </a:endParaRPr>
            </a:p>
          </p:txBody>
        </p:sp>
        <p:sp>
          <p:nvSpPr>
            <p:cNvPr id="92" name="Organigramme : Disque magnétique 76"/>
            <p:cNvSpPr/>
            <p:nvPr/>
          </p:nvSpPr>
          <p:spPr>
            <a:xfrm>
              <a:off x="5541219" y="3313510"/>
              <a:ext cx="1003684" cy="897468"/>
            </a:xfrm>
            <a:prstGeom prst="flowChartMagneticDisk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5483144" y="3688754"/>
              <a:ext cx="111983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dirty="0" smtClean="0">
                  <a:ln>
                    <a:solidFill>
                      <a:srgbClr val="0070C0"/>
                    </a:solidFill>
                  </a:ln>
                  <a:latin typeface="Arial" panose="020B0604020202020204" pitchFamily="34" charset="0"/>
                </a:rPr>
                <a:t>Abonnements</a:t>
              </a:r>
              <a:br>
                <a:rPr lang="fr-FR" sz="1050" b="1" dirty="0" smtClean="0">
                  <a:ln>
                    <a:solidFill>
                      <a:srgbClr val="0070C0"/>
                    </a:solidFill>
                  </a:ln>
                  <a:latin typeface="Arial" panose="020B0604020202020204" pitchFamily="34" charset="0"/>
                </a:rPr>
              </a:br>
              <a:r>
                <a:rPr lang="fr-FR" sz="1050" b="1" dirty="0" smtClean="0">
                  <a:ln>
                    <a:solidFill>
                      <a:srgbClr val="0070C0"/>
                    </a:solidFill>
                  </a:ln>
                  <a:latin typeface="Arial" panose="020B0604020202020204" pitchFamily="34" charset="0"/>
                </a:rPr>
                <a:t>courants</a:t>
              </a:r>
              <a:endParaRPr lang="fr-FR" sz="1050" b="1" dirty="0">
                <a:ln>
                  <a:solidFill>
                    <a:srgbClr val="0070C0"/>
                  </a:solidFill>
                </a:ln>
                <a:latin typeface="Arial" panose="020B0604020202020204" pitchFamily="34" charset="0"/>
              </a:endParaRPr>
            </a:p>
          </p:txBody>
        </p:sp>
        <p:pic>
          <p:nvPicPr>
            <p:cNvPr id="94" name="Picture 13" descr="http://www.astwinds.com/images/vista/captures2/comptes_utilisateur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9537" y="1690292"/>
              <a:ext cx="618975" cy="618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5" name="Picture 18" descr="http://t1.ftcdn.net/jpg/00/28/95/12/400_F_28951218_PMh1tP9tvZf2N8rItyCVO6XNHLj5EfwU.jpg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1062" y="2401010"/>
              <a:ext cx="757451" cy="70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6" name="Connecteur droit avec flèche 95"/>
            <p:cNvCxnSpPr/>
            <p:nvPr/>
          </p:nvCxnSpPr>
          <p:spPr>
            <a:xfrm flipH="1">
              <a:off x="6029787" y="3029150"/>
              <a:ext cx="13274" cy="36081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avec flèche 96"/>
            <p:cNvCxnSpPr/>
            <p:nvPr/>
          </p:nvCxnSpPr>
          <p:spPr>
            <a:xfrm>
              <a:off x="6029787" y="2270041"/>
              <a:ext cx="0" cy="24879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Ellipse 97"/>
            <p:cNvSpPr/>
            <p:nvPr/>
          </p:nvSpPr>
          <p:spPr>
            <a:xfrm>
              <a:off x="5303361" y="964576"/>
              <a:ext cx="272702" cy="288032"/>
            </a:xfrm>
            <a:prstGeom prst="ellipse">
              <a:avLst/>
            </a:prstGeom>
            <a:noFill/>
            <a:ln w="31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5308833" y="964576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fr-FR" sz="1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pic>
          <p:nvPicPr>
            <p:cNvPr id="100" name="Picture 7">
              <a:hlinkClick r:id="rId8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8755" y="2309267"/>
              <a:ext cx="1679445" cy="18010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1" name="Organigramme : Disque magnétique 56"/>
            <p:cNvSpPr/>
            <p:nvPr/>
          </p:nvSpPr>
          <p:spPr>
            <a:xfrm>
              <a:off x="3559930" y="4455198"/>
              <a:ext cx="840762" cy="516141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2" name="Connecteur droit avec flèche 101"/>
            <p:cNvCxnSpPr/>
            <p:nvPr/>
          </p:nvCxnSpPr>
          <p:spPr>
            <a:xfrm flipH="1">
              <a:off x="4019290" y="4158194"/>
              <a:ext cx="7648" cy="28620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ZoneTexte 102"/>
            <p:cNvSpPr txBox="1"/>
            <p:nvPr/>
          </p:nvSpPr>
          <p:spPr>
            <a:xfrm>
              <a:off x="3005990" y="962399"/>
              <a:ext cx="2009828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b="1" dirty="0" smtClean="0"/>
                <a:t>        Accès aux ressources</a:t>
              </a:r>
              <a:br>
                <a:rPr lang="fr-FR" sz="1100" b="1" dirty="0" smtClean="0"/>
              </a:br>
              <a:r>
                <a:rPr lang="fr-FR" sz="1100" b="1" dirty="0" smtClean="0"/>
                <a:t>        ISTEX à travers  les </a:t>
              </a:r>
              <a:br>
                <a:rPr lang="fr-FR" sz="1100" b="1" dirty="0" smtClean="0"/>
              </a:br>
              <a:r>
                <a:rPr lang="fr-FR" sz="1100" b="1" dirty="0" smtClean="0"/>
                <a:t>          APIs  interfacées.</a:t>
              </a:r>
              <a:endParaRPr lang="fr-FR" sz="1100" b="1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987125" y="954703"/>
              <a:ext cx="2160240" cy="4106055"/>
            </a:xfrm>
            <a:prstGeom prst="rect">
              <a:avLst/>
            </a:prstGeom>
            <a:noFill/>
            <a:ln w="3175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4135722" y="4178199"/>
              <a:ext cx="5144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n>
                    <a:solidFill>
                      <a:srgbClr val="0070C0"/>
                    </a:solidFill>
                  </a:ln>
                </a:rPr>
                <a:t>API</a:t>
              </a:r>
              <a:endParaRPr lang="fr-FR" sz="1200" b="1" dirty="0">
                <a:ln>
                  <a:solidFill>
                    <a:srgbClr val="0070C0"/>
                  </a:solidFill>
                </a:ln>
              </a:endParaRPr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3649837" y="4639922"/>
              <a:ext cx="7670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ln>
                    <a:solidFill>
                      <a:srgbClr val="0070C0"/>
                    </a:solidFill>
                  </a:ln>
                  <a:solidFill>
                    <a:schemeClr val="bg1"/>
                  </a:solidFill>
                </a:rPr>
                <a:t>ISTEX</a:t>
              </a:r>
              <a:endParaRPr lang="fr-FR" sz="1400" b="1" dirty="0">
                <a:ln>
                  <a:solidFill>
                    <a:srgbClr val="0070C0"/>
                  </a:solidFill>
                </a:ln>
                <a:solidFill>
                  <a:schemeClr val="bg1"/>
                </a:solidFill>
              </a:endParaRPr>
            </a:p>
          </p:txBody>
        </p:sp>
        <p:pic>
          <p:nvPicPr>
            <p:cNvPr id="107" name="Picture 13" descr="http://www.astwinds.com/images/vista/captures2/comptes_utilisateur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3982" y="1577781"/>
              <a:ext cx="618975" cy="6189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8" name="Ellipse 107"/>
            <p:cNvSpPr/>
            <p:nvPr/>
          </p:nvSpPr>
          <p:spPr>
            <a:xfrm>
              <a:off x="3001320" y="964576"/>
              <a:ext cx="272702" cy="288032"/>
            </a:xfrm>
            <a:prstGeom prst="ellipse">
              <a:avLst/>
            </a:prstGeom>
            <a:noFill/>
            <a:ln w="31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3005990" y="954704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fr-FR" sz="1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110" name="Connecteur droit avec flèche 109"/>
            <p:cNvCxnSpPr/>
            <p:nvPr/>
          </p:nvCxnSpPr>
          <p:spPr>
            <a:xfrm>
              <a:off x="3980311" y="2060185"/>
              <a:ext cx="0" cy="216024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Rectangle 110"/>
            <p:cNvSpPr/>
            <p:nvPr/>
          </p:nvSpPr>
          <p:spPr>
            <a:xfrm>
              <a:off x="630233" y="898048"/>
              <a:ext cx="7477125" cy="4248472"/>
            </a:xfrm>
            <a:prstGeom prst="rect">
              <a:avLst/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27211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rgbClr val="0000FF"/>
                </a:solidFill>
                <a:latin typeface="+mj-lt"/>
              </a:rPr>
              <a:t>ISTEX support de projets de           fouille de textes</a:t>
            </a:r>
            <a:r>
              <a:rPr lang="fr-FR" i="1" dirty="0">
                <a:solidFill>
                  <a:srgbClr val="0000FF"/>
                </a:solidFill>
                <a:latin typeface="+mj-lt"/>
              </a:rPr>
              <a:t/>
            </a:r>
            <a:br>
              <a:rPr lang="fr-FR" i="1" dirty="0">
                <a:solidFill>
                  <a:srgbClr val="0000FF"/>
                </a:solidFill>
                <a:latin typeface="+mj-lt"/>
              </a:rPr>
            </a:br>
            <a:r>
              <a:rPr lang="fr-FR" i="1" dirty="0" smtClean="0">
                <a:solidFill>
                  <a:srgbClr val="0000FF"/>
                </a:solidFill>
                <a:latin typeface="+mj-lt"/>
              </a:rPr>
              <a:t> 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+mj-lt"/>
              </a:rPr>
              <a:t>Définir des services à valeurs ajoutées sur la plateforme ISTEX par l’</a:t>
            </a:r>
            <a:r>
              <a:rPr lang="fr-FR" b="1" dirty="0">
                <a:latin typeface="+mj-lt"/>
              </a:rPr>
              <a:t>exploitation du plein texte.</a:t>
            </a:r>
          </a:p>
          <a:p>
            <a:r>
              <a:rPr lang="fr-FR" b="1" dirty="0" smtClean="0">
                <a:latin typeface="+mj-lt"/>
              </a:rPr>
              <a:t>Créer </a:t>
            </a:r>
            <a:r>
              <a:rPr lang="fr-FR" b="1" dirty="0">
                <a:latin typeface="+mj-lt"/>
              </a:rPr>
              <a:t>une dynamique de </a:t>
            </a:r>
            <a:r>
              <a:rPr lang="fr-FR" b="1" dirty="0" smtClean="0">
                <a:latin typeface="+mj-lt"/>
              </a:rPr>
              <a:t>recherche développement </a:t>
            </a:r>
            <a:r>
              <a:rPr lang="fr-FR" dirty="0">
                <a:latin typeface="+mj-lt"/>
              </a:rPr>
              <a:t>autour de la plateforme ISTEX qui puisse servir de déclencheur à des activités plus larges d’appropriation par les chercheurs des contenus d’ISTEX pour développer des recherches </a:t>
            </a:r>
            <a:r>
              <a:rPr lang="fr-FR" dirty="0" smtClean="0">
                <a:latin typeface="+mj-lt"/>
              </a:rPr>
              <a:t>en fouille de textes</a:t>
            </a:r>
            <a:endParaRPr lang="fr-FR" sz="2400" dirty="0"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7921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fr-FR" dirty="0" smtClean="0">
                <a:solidFill>
                  <a:srgbClr val="0000FF"/>
                </a:solidFill>
                <a:latin typeface="+mj-lt"/>
              </a:rPr>
              <a:t>Pour quels usages ?</a:t>
            </a:r>
            <a:endParaRPr lang="fr-FR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958011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</a:pPr>
            <a:r>
              <a:rPr lang="fr-FR" sz="2800" b="1" dirty="0">
                <a:latin typeface="+mj-lt"/>
              </a:rPr>
              <a:t>Interrogation</a:t>
            </a:r>
            <a:r>
              <a:rPr lang="fr-FR" sz="2800" dirty="0">
                <a:latin typeface="+mj-lt"/>
              </a:rPr>
              <a:t> en texte intégral </a:t>
            </a:r>
          </a:p>
          <a:p>
            <a:pPr marL="742950" lvl="2" indent="-342900">
              <a:lnSpc>
                <a:spcPct val="110000"/>
              </a:lnSpc>
            </a:pPr>
            <a:r>
              <a:rPr lang="fr-FR" dirty="0">
                <a:latin typeface="+mj-lt"/>
              </a:rPr>
              <a:t>sur les objets numériques indexés dans leur totalité.</a:t>
            </a:r>
          </a:p>
          <a:p>
            <a:pPr lvl="0">
              <a:lnSpc>
                <a:spcPct val="110000"/>
              </a:lnSpc>
            </a:pPr>
            <a:r>
              <a:rPr lang="fr-FR" sz="2800" b="1" dirty="0">
                <a:latin typeface="+mj-lt"/>
              </a:rPr>
              <a:t>Production de synthèses </a:t>
            </a:r>
            <a:r>
              <a:rPr lang="fr-FR" sz="2800" dirty="0">
                <a:latin typeface="+mj-lt"/>
              </a:rPr>
              <a:t>documentaires </a:t>
            </a:r>
          </a:p>
          <a:p>
            <a:pPr marL="742950" lvl="2" indent="-342900">
              <a:lnSpc>
                <a:spcPct val="110000"/>
              </a:lnSpc>
            </a:pPr>
            <a:r>
              <a:rPr lang="fr-FR" dirty="0">
                <a:latin typeface="+mj-lt"/>
              </a:rPr>
              <a:t>par analyse de sous corpus individualisés pour l’occasion, et auxquels sont appliqués des méthodes de </a:t>
            </a:r>
            <a:r>
              <a:rPr lang="fr-FR" dirty="0" err="1">
                <a:latin typeface="+mj-lt"/>
              </a:rPr>
              <a:t>text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mining</a:t>
            </a:r>
            <a:r>
              <a:rPr lang="fr-FR" dirty="0">
                <a:latin typeface="+mj-lt"/>
              </a:rPr>
              <a:t>.</a:t>
            </a:r>
          </a:p>
          <a:p>
            <a:pPr lvl="0">
              <a:lnSpc>
                <a:spcPct val="110000"/>
              </a:lnSpc>
            </a:pPr>
            <a:r>
              <a:rPr lang="fr-FR" sz="2800" b="1" dirty="0">
                <a:latin typeface="+mj-lt"/>
              </a:rPr>
              <a:t>Représentation et visualisation de données</a:t>
            </a:r>
          </a:p>
          <a:p>
            <a:pPr marL="742950" lvl="2" indent="-342900">
              <a:lnSpc>
                <a:spcPct val="110000"/>
              </a:lnSpc>
            </a:pPr>
            <a:r>
              <a:rPr lang="fr-FR" dirty="0">
                <a:latin typeface="+mj-lt"/>
              </a:rPr>
              <a:t> basées sur des technologies de cartographie de la connaissance.</a:t>
            </a:r>
          </a:p>
          <a:p>
            <a:pPr lvl="0">
              <a:lnSpc>
                <a:spcPct val="110000"/>
              </a:lnSpc>
            </a:pPr>
            <a:r>
              <a:rPr lang="fr-FR" sz="2800" b="1" dirty="0" smtClean="0">
                <a:latin typeface="+mj-lt"/>
              </a:rPr>
              <a:t>Utilisation </a:t>
            </a:r>
            <a:r>
              <a:rPr lang="fr-FR" sz="2800" b="1" dirty="0">
                <a:latin typeface="+mj-lt"/>
              </a:rPr>
              <a:t>à des fins de recherche </a:t>
            </a:r>
          </a:p>
          <a:p>
            <a:pPr marL="742950" lvl="2" indent="-342900">
              <a:lnSpc>
                <a:spcPct val="110000"/>
              </a:lnSpc>
            </a:pPr>
            <a:r>
              <a:rPr lang="fr-FR" dirty="0">
                <a:latin typeface="+mj-lt"/>
              </a:rPr>
              <a:t>Par exemple en ingénierie de la langue, génomique, histoire des </a:t>
            </a:r>
            <a:r>
              <a:rPr lang="fr-FR" dirty="0" smtClean="0">
                <a:latin typeface="+mj-lt"/>
              </a:rPr>
              <a:t>sciences</a:t>
            </a:r>
            <a:r>
              <a:rPr lang="is-IS" dirty="0" smtClean="0">
                <a:latin typeface="+mj-lt"/>
              </a:rPr>
              <a:t>….</a:t>
            </a:r>
            <a:endParaRPr lang="fr-FR" dirty="0"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ANR-10-IDEX-0004-02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D858-3EF2-41E9-9665-62C26611B51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6732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Entrepris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2234</TotalTime>
  <Words>897</Words>
  <Application>Microsoft Office PowerPoint</Application>
  <PresentationFormat>Affichage à l'écran (4:3)</PresentationFormat>
  <Paragraphs>176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ISTEX, un outil au service de la fouille de textes et de données. </vt:lpstr>
      <vt:lpstr>Rappel des objectifs d’ISTEX</vt:lpstr>
      <vt:lpstr>Les partenaires d’ISTEX (2)</vt:lpstr>
      <vt:lpstr>Un réservoir unique d’archives documentaires scientifiques (1)</vt:lpstr>
      <vt:lpstr>Un réservoir unique d’archives documentaires scientifiques (2)</vt:lpstr>
      <vt:lpstr>Caractéristiques de la plateforme  ISTEX</vt:lpstr>
      <vt:lpstr>Moyens de diffusion de la plateforme</vt:lpstr>
      <vt:lpstr>ISTEX support de projets de           fouille de textes  </vt:lpstr>
      <vt:lpstr>Pour quels usages ?</vt:lpstr>
      <vt:lpstr>Exemples d’exploitation</vt:lpstr>
      <vt:lpstr>Trois grands types de projets</vt:lpstr>
      <vt:lpstr>Enrichissements des métadonnées fondés sur des techniques de TDM</vt:lpstr>
      <vt:lpstr>Des projets de services                           à valeur ajoutée</vt:lpstr>
      <vt:lpstr>Des expérimentations                      grâce à des chantiers d’usage</vt:lpstr>
      <vt:lpstr>Les projets Chantiers d’usage en cours </vt:lpstr>
      <vt:lpstr>Les projets Chantiers d’usage en cours </vt:lpstr>
      <vt:lpstr>Apport d’ISTEX face à l’existant</vt:lpstr>
      <vt:lpstr>Liens utiles</vt:lpstr>
      <vt:lpstr>Diapositive 19</vt:lpstr>
    </vt:vector>
  </TitlesOfParts>
  <Company>CNRS DR16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Avancement Projet ISTEX ANR-10-IDEX-0004-02</dc:title>
  <dc:creator>AUTARD Charlotte</dc:creator>
  <cp:lastModifiedBy>Delphine Dufour</cp:lastModifiedBy>
  <cp:revision>346</cp:revision>
  <cp:lastPrinted>2015-11-19T17:24:30Z</cp:lastPrinted>
  <dcterms:created xsi:type="dcterms:W3CDTF">2014-06-03T12:54:41Z</dcterms:created>
  <dcterms:modified xsi:type="dcterms:W3CDTF">2016-12-15T09:54:36Z</dcterms:modified>
</cp:coreProperties>
</file>