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7"/>
  </p:notesMasterIdLst>
  <p:handoutMasterIdLst>
    <p:handoutMasterId r:id="rId48"/>
  </p:handoutMasterIdLst>
  <p:sldIdLst>
    <p:sldId id="256" r:id="rId2"/>
    <p:sldId id="375" r:id="rId3"/>
    <p:sldId id="314" r:id="rId4"/>
    <p:sldId id="284" r:id="rId5"/>
    <p:sldId id="285" r:id="rId6"/>
    <p:sldId id="352" r:id="rId7"/>
    <p:sldId id="288" r:id="rId8"/>
    <p:sldId id="340" r:id="rId9"/>
    <p:sldId id="347" r:id="rId10"/>
    <p:sldId id="344" r:id="rId11"/>
    <p:sldId id="345" r:id="rId12"/>
    <p:sldId id="346" r:id="rId13"/>
    <p:sldId id="341" r:id="rId14"/>
    <p:sldId id="354" r:id="rId15"/>
    <p:sldId id="353" r:id="rId16"/>
    <p:sldId id="289" r:id="rId17"/>
    <p:sldId id="377" r:id="rId18"/>
    <p:sldId id="293" r:id="rId19"/>
    <p:sldId id="290" r:id="rId20"/>
    <p:sldId id="342" r:id="rId21"/>
    <p:sldId id="360" r:id="rId22"/>
    <p:sldId id="361" r:id="rId23"/>
    <p:sldId id="349" r:id="rId24"/>
    <p:sldId id="362" r:id="rId25"/>
    <p:sldId id="356" r:id="rId26"/>
    <p:sldId id="355" r:id="rId27"/>
    <p:sldId id="351" r:id="rId28"/>
    <p:sldId id="366" r:id="rId29"/>
    <p:sldId id="364" r:id="rId30"/>
    <p:sldId id="365" r:id="rId31"/>
    <p:sldId id="367" r:id="rId32"/>
    <p:sldId id="376" r:id="rId33"/>
    <p:sldId id="369" r:id="rId34"/>
    <p:sldId id="363" r:id="rId35"/>
    <p:sldId id="368" r:id="rId36"/>
    <p:sldId id="378" r:id="rId37"/>
    <p:sldId id="371" r:id="rId38"/>
    <p:sldId id="370" r:id="rId39"/>
    <p:sldId id="374" r:id="rId40"/>
    <p:sldId id="372" r:id="rId41"/>
    <p:sldId id="373" r:id="rId42"/>
    <p:sldId id="380" r:id="rId43"/>
    <p:sldId id="379" r:id="rId44"/>
    <p:sldId id="357" r:id="rId45"/>
    <p:sldId id="358" r:id="rId46"/>
  </p:sldIdLst>
  <p:sldSz cx="9144000" cy="6858000" type="screen4x3"/>
  <p:notesSz cx="6858000" cy="9926638"/>
  <p:defaultTextStyle>
    <a:defPPr>
      <a:defRPr lang="fr-FR"/>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clrMru>
    <a:srgbClr val="13FF1B"/>
    <a:srgbClr val="FFF52A"/>
    <a:srgbClr val="FF660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DA37D80-6434-44D0-A028-1B22A696006F}" styleName="Style léger 3 - Accentuation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84E427A-3D55-4303-BF80-6455036E1DE7}" styleName="Style à thème 1 - Accentuation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039" autoAdjust="0"/>
    <p:restoredTop sz="97255" autoAdjust="0"/>
  </p:normalViewPr>
  <p:slideViewPr>
    <p:cSldViewPr snapToGrid="0">
      <p:cViewPr>
        <p:scale>
          <a:sx n="94" d="100"/>
          <a:sy n="94" d="100"/>
        </p:scale>
        <p:origin x="-1544" y="184"/>
      </p:cViewPr>
      <p:guideLst>
        <p:guide orient="horz" pos="2160"/>
        <p:guide pos="2880"/>
      </p:guideLst>
    </p:cSldViewPr>
  </p:slideViewPr>
  <p:outlineViewPr>
    <p:cViewPr>
      <p:scale>
        <a:sx n="33" d="100"/>
        <a:sy n="33" d="100"/>
      </p:scale>
      <p:origin x="0" y="11768"/>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presProps" Target="presProps.xml"/><Relationship Id="rId51" Type="http://schemas.openxmlformats.org/officeDocument/2006/relationships/viewProps" Target="viewProps.xml"/><Relationship Id="rId52" Type="http://schemas.openxmlformats.org/officeDocument/2006/relationships/theme" Target="theme/theme1.xml"/><Relationship Id="rId53"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notesMaster" Target="notesMasters/notesMaster1.xml"/><Relationship Id="rId48" Type="http://schemas.openxmlformats.org/officeDocument/2006/relationships/handoutMaster" Target="handoutMasters/handoutMaster1.xml"/><Relationship Id="rId4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96888"/>
          </a:xfrm>
          <a:prstGeom prst="rect">
            <a:avLst/>
          </a:prstGeom>
        </p:spPr>
        <p:txBody>
          <a:bodyPr vert="horz" lIns="91440" tIns="45720" rIns="91440" bIns="45720" rtlCol="0"/>
          <a:lstStyle>
            <a:lvl1pPr algn="l">
              <a:defRPr sz="1200">
                <a:ea typeface="+mn-ea"/>
                <a:cs typeface="Arial" charset="0"/>
              </a:defRPr>
            </a:lvl1pPr>
          </a:lstStyle>
          <a:p>
            <a:pPr>
              <a:defRPr/>
            </a:pPr>
            <a:endParaRPr lang="fr-FR"/>
          </a:p>
        </p:txBody>
      </p:sp>
      <p:sp>
        <p:nvSpPr>
          <p:cNvPr id="3" name="Espace réservé de la date 2"/>
          <p:cNvSpPr>
            <a:spLocks noGrp="1"/>
          </p:cNvSpPr>
          <p:nvPr>
            <p:ph type="dt" sz="quarter" idx="1"/>
          </p:nvPr>
        </p:nvSpPr>
        <p:spPr>
          <a:xfrm>
            <a:off x="3884613" y="0"/>
            <a:ext cx="2971800" cy="496888"/>
          </a:xfrm>
          <a:prstGeom prst="rect">
            <a:avLst/>
          </a:prstGeom>
        </p:spPr>
        <p:txBody>
          <a:bodyPr vert="horz" wrap="square" lIns="91440" tIns="45720" rIns="91440" bIns="45720" numCol="1" anchor="t" anchorCtr="0" compatLnSpc="1">
            <a:prstTxWarp prst="textNoShape">
              <a:avLst/>
            </a:prstTxWarp>
          </a:bodyPr>
          <a:lstStyle>
            <a:lvl1pPr algn="r">
              <a:defRPr sz="1200">
                <a:cs typeface="Arial" charset="0"/>
              </a:defRPr>
            </a:lvl1pPr>
          </a:lstStyle>
          <a:p>
            <a:pPr>
              <a:defRPr/>
            </a:pPr>
            <a:fld id="{9598F1D2-A92C-B643-B158-C3566173C696}" type="datetimeFigureOut">
              <a:rPr lang="fr-FR"/>
              <a:pPr>
                <a:defRPr/>
              </a:pPr>
              <a:t>23/05/13</a:t>
            </a:fld>
            <a:endParaRPr lang="fr-FR"/>
          </a:p>
        </p:txBody>
      </p:sp>
      <p:sp>
        <p:nvSpPr>
          <p:cNvPr id="4" name="Espace réservé du pied de page 3"/>
          <p:cNvSpPr>
            <a:spLocks noGrp="1"/>
          </p:cNvSpPr>
          <p:nvPr>
            <p:ph type="ftr" sz="quarter" idx="2"/>
          </p:nvPr>
        </p:nvSpPr>
        <p:spPr>
          <a:xfrm>
            <a:off x="0" y="9428163"/>
            <a:ext cx="2971800" cy="496887"/>
          </a:xfrm>
          <a:prstGeom prst="rect">
            <a:avLst/>
          </a:prstGeom>
        </p:spPr>
        <p:txBody>
          <a:bodyPr vert="horz" lIns="91440" tIns="45720" rIns="91440" bIns="45720" rtlCol="0" anchor="b"/>
          <a:lstStyle>
            <a:lvl1pPr algn="l">
              <a:defRPr sz="1200">
                <a:ea typeface="+mn-ea"/>
                <a:cs typeface="Arial" charset="0"/>
              </a:defRPr>
            </a:lvl1pPr>
          </a:lstStyle>
          <a:p>
            <a:pPr>
              <a:defRPr/>
            </a:pPr>
            <a:endParaRPr lang="fr-FR"/>
          </a:p>
        </p:txBody>
      </p:sp>
      <p:sp>
        <p:nvSpPr>
          <p:cNvPr id="5" name="Espace réservé du numéro de diapositive 4"/>
          <p:cNvSpPr>
            <a:spLocks noGrp="1"/>
          </p:cNvSpPr>
          <p:nvPr>
            <p:ph type="sldNum" sz="quarter" idx="3"/>
          </p:nvPr>
        </p:nvSpPr>
        <p:spPr>
          <a:xfrm>
            <a:off x="3884613" y="9428163"/>
            <a:ext cx="2971800" cy="496887"/>
          </a:xfrm>
          <a:prstGeom prst="rect">
            <a:avLst/>
          </a:prstGeom>
        </p:spPr>
        <p:txBody>
          <a:bodyPr vert="horz" wrap="square" lIns="91440" tIns="45720" rIns="91440" bIns="45720" numCol="1" anchor="b" anchorCtr="0" compatLnSpc="1">
            <a:prstTxWarp prst="textNoShape">
              <a:avLst/>
            </a:prstTxWarp>
          </a:bodyPr>
          <a:lstStyle>
            <a:lvl1pPr algn="r">
              <a:defRPr sz="1200">
                <a:cs typeface="Arial" charset="0"/>
              </a:defRPr>
            </a:lvl1pPr>
          </a:lstStyle>
          <a:p>
            <a:pPr>
              <a:defRPr/>
            </a:pPr>
            <a:fld id="{884BE99A-EE33-F741-9725-D0C1D1BC4337}" type="slidenum">
              <a:rPr lang="fr-FR"/>
              <a:pPr>
                <a:defRPr/>
              </a:pPr>
              <a:t>‹#›</a:t>
            </a:fld>
            <a:endParaRPr lang="fr-FR"/>
          </a:p>
        </p:txBody>
      </p:sp>
    </p:spTree>
    <p:extLst>
      <p:ext uri="{BB962C8B-B14F-4D97-AF65-F5344CB8AC3E}">
        <p14:creationId xmlns:p14="http://schemas.microsoft.com/office/powerpoint/2010/main" val="78696242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96888"/>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fr-FR"/>
          </a:p>
        </p:txBody>
      </p:sp>
      <p:sp>
        <p:nvSpPr>
          <p:cNvPr id="3" name="Espace réservé de la date 2"/>
          <p:cNvSpPr>
            <a:spLocks noGrp="1"/>
          </p:cNvSpPr>
          <p:nvPr>
            <p:ph type="dt" idx="1"/>
          </p:nvPr>
        </p:nvSpPr>
        <p:spPr>
          <a:xfrm>
            <a:off x="3884613" y="0"/>
            <a:ext cx="2971800" cy="496888"/>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cs typeface="Arial" charset="0"/>
              </a:defRPr>
            </a:lvl1pPr>
          </a:lstStyle>
          <a:p>
            <a:pPr>
              <a:defRPr/>
            </a:pPr>
            <a:fld id="{B1290316-8318-EF4F-849F-BD58D98969AA}" type="datetimeFigureOut">
              <a:rPr lang="fr-FR"/>
              <a:pPr>
                <a:defRPr/>
              </a:pPr>
              <a:t>23/05/13</a:t>
            </a:fld>
            <a:endParaRPr lang="fr-FR"/>
          </a:p>
        </p:txBody>
      </p:sp>
      <p:sp>
        <p:nvSpPr>
          <p:cNvPr id="4" name="Espace réservé de l'image des diapositives 3"/>
          <p:cNvSpPr>
            <a:spLocks noGrp="1" noRot="1" noChangeAspect="1"/>
          </p:cNvSpPr>
          <p:nvPr>
            <p:ph type="sldImg" idx="2"/>
          </p:nvPr>
        </p:nvSpPr>
        <p:spPr>
          <a:xfrm>
            <a:off x="947738" y="744538"/>
            <a:ext cx="4962525" cy="3722687"/>
          </a:xfrm>
          <a:prstGeom prst="rect">
            <a:avLst/>
          </a:prstGeom>
          <a:noFill/>
          <a:ln w="12700">
            <a:solidFill>
              <a:prstClr val="black"/>
            </a:solidFill>
          </a:ln>
        </p:spPr>
        <p:txBody>
          <a:bodyPr vert="horz" lIns="91440" tIns="45720" rIns="91440" bIns="45720" rtlCol="0" anchor="ctr"/>
          <a:lstStyle/>
          <a:p>
            <a:pPr lvl="0"/>
            <a:endParaRPr lang="fr-FR" noProof="0" smtClean="0"/>
          </a:p>
        </p:txBody>
      </p:sp>
      <p:sp>
        <p:nvSpPr>
          <p:cNvPr id="5" name="Espace réservé des commentaires 4"/>
          <p:cNvSpPr>
            <a:spLocks noGrp="1"/>
          </p:cNvSpPr>
          <p:nvPr>
            <p:ph type="body" sz="quarter" idx="3"/>
          </p:nvPr>
        </p:nvSpPr>
        <p:spPr>
          <a:xfrm>
            <a:off x="685800" y="4714875"/>
            <a:ext cx="5486400" cy="4467225"/>
          </a:xfrm>
          <a:prstGeom prst="rect">
            <a:avLst/>
          </a:prstGeom>
        </p:spPr>
        <p:txBody>
          <a:bodyPr vert="horz" wrap="square" lIns="91440" tIns="45720" rIns="91440" bIns="45720" numCol="1" anchor="t" anchorCtr="0" compatLnSpc="1">
            <a:prstTxWarp prst="textNoShape">
              <a:avLst/>
            </a:prstTxWarp>
            <a:normAutofit/>
          </a:body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6" name="Espace réservé du pied de page 5"/>
          <p:cNvSpPr>
            <a:spLocks noGrp="1"/>
          </p:cNvSpPr>
          <p:nvPr>
            <p:ph type="ftr" sz="quarter" idx="4"/>
          </p:nvPr>
        </p:nvSpPr>
        <p:spPr>
          <a:xfrm>
            <a:off x="0" y="9428163"/>
            <a:ext cx="2971800" cy="496887"/>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fr-FR"/>
          </a:p>
        </p:txBody>
      </p:sp>
      <p:sp>
        <p:nvSpPr>
          <p:cNvPr id="7" name="Espace réservé du numéro de diapositive 6"/>
          <p:cNvSpPr>
            <a:spLocks noGrp="1"/>
          </p:cNvSpPr>
          <p:nvPr>
            <p:ph type="sldNum" sz="quarter" idx="5"/>
          </p:nvPr>
        </p:nvSpPr>
        <p:spPr>
          <a:xfrm>
            <a:off x="3884613" y="9428163"/>
            <a:ext cx="2971800" cy="496887"/>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cs typeface="Arial" charset="0"/>
              </a:defRPr>
            </a:lvl1pPr>
          </a:lstStyle>
          <a:p>
            <a:pPr>
              <a:defRPr/>
            </a:pPr>
            <a:fld id="{3BF37313-BA3F-9D42-902B-F343AF102C8A}" type="slidenum">
              <a:rPr lang="fr-FR"/>
              <a:pPr>
                <a:defRPr/>
              </a:pPr>
              <a:t>‹#›</a:t>
            </a:fld>
            <a:endParaRPr lang="fr-FR"/>
          </a:p>
        </p:txBody>
      </p:sp>
    </p:spTree>
    <p:extLst>
      <p:ext uri="{BB962C8B-B14F-4D97-AF65-F5344CB8AC3E}">
        <p14:creationId xmlns:p14="http://schemas.microsoft.com/office/powerpoint/2010/main" val="2322590201"/>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themeOverride" Target="../theme/themeOverride1.xml"/><Relationship Id="rId2"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themeOverride" Target="../theme/themeOverride2.xml"/><Relationship Id="rId2"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4" name="Rectangle 3"/>
          <p:cNvSpPr/>
          <p:nvPr/>
        </p:nvSpPr>
        <p:spPr>
          <a:xfrm>
            <a:off x="904875" y="3648075"/>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904875" y="3648075"/>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Titre 7"/>
          <p:cNvSpPr>
            <a:spLocks noGrp="1"/>
          </p:cNvSpPr>
          <p:nvPr>
            <p:ph type="ctrTitle"/>
          </p:nvPr>
        </p:nvSpPr>
        <p:spPr>
          <a:xfrm>
            <a:off x="1219200" y="3886200"/>
            <a:ext cx="6858000" cy="990600"/>
          </a:xfrm>
        </p:spPr>
        <p:txBody>
          <a:bodyPr anchor="t"/>
          <a:lstStyle>
            <a:lvl1pPr algn="r">
              <a:defRPr sz="3200">
                <a:solidFill>
                  <a:schemeClr val="tx1"/>
                </a:solidFill>
              </a:defRPr>
            </a:lvl1pPr>
          </a:lstStyle>
          <a:p>
            <a:r>
              <a:rPr lang="fr-FR" smtClean="0"/>
              <a:t>Cliquez pour modifier le style du titre</a:t>
            </a:r>
            <a:endParaRPr lang="en-US"/>
          </a:p>
        </p:txBody>
      </p:sp>
      <p:sp>
        <p:nvSpPr>
          <p:cNvPr id="9" name="Sous-titr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fr-FR" smtClean="0"/>
              <a:t>Cliquez pour modifier le style des sous-titres du masque</a:t>
            </a:r>
            <a:endParaRPr lang="en-US"/>
          </a:p>
        </p:txBody>
      </p:sp>
      <p:sp>
        <p:nvSpPr>
          <p:cNvPr id="10" name="Espace réservé de la date 27"/>
          <p:cNvSpPr>
            <a:spLocks noGrp="1"/>
          </p:cNvSpPr>
          <p:nvPr>
            <p:ph type="dt" sz="half" idx="10"/>
          </p:nvPr>
        </p:nvSpPr>
        <p:spPr>
          <a:xfrm>
            <a:off x="6400800" y="6354763"/>
            <a:ext cx="2286000" cy="366712"/>
          </a:xfrm>
        </p:spPr>
        <p:txBody>
          <a:bodyPr/>
          <a:lstStyle>
            <a:lvl1pPr>
              <a:defRPr sz="1400"/>
            </a:lvl1pPr>
          </a:lstStyle>
          <a:p>
            <a:pPr>
              <a:defRPr/>
            </a:pPr>
            <a:r>
              <a:rPr lang="fr-FR" smtClean="0"/>
              <a:t>23/05/2013</a:t>
            </a:r>
            <a:endParaRPr lang="fr-FR"/>
          </a:p>
        </p:txBody>
      </p:sp>
      <p:sp>
        <p:nvSpPr>
          <p:cNvPr id="11" name="Espace réservé du pied de page 16"/>
          <p:cNvSpPr>
            <a:spLocks noGrp="1"/>
          </p:cNvSpPr>
          <p:nvPr>
            <p:ph type="ftr" sz="quarter" idx="11"/>
          </p:nvPr>
        </p:nvSpPr>
        <p:spPr>
          <a:xfrm>
            <a:off x="2898775" y="6354763"/>
            <a:ext cx="3475038" cy="366712"/>
          </a:xfrm>
        </p:spPr>
        <p:txBody>
          <a:bodyPr/>
          <a:lstStyle>
            <a:lvl1pPr>
              <a:defRPr/>
            </a:lvl1pPr>
          </a:lstStyle>
          <a:p>
            <a:pPr>
              <a:defRPr/>
            </a:pPr>
            <a:r>
              <a:rPr lang="fr-FR"/>
              <a:t>Six &amp; Dix</a:t>
            </a:r>
          </a:p>
        </p:txBody>
      </p:sp>
      <p:sp>
        <p:nvSpPr>
          <p:cNvPr id="12" name="Espace réservé du numéro de diapositive 28"/>
          <p:cNvSpPr>
            <a:spLocks noGrp="1"/>
          </p:cNvSpPr>
          <p:nvPr>
            <p:ph type="sldNum" sz="quarter" idx="12"/>
          </p:nvPr>
        </p:nvSpPr>
        <p:spPr>
          <a:xfrm>
            <a:off x="1216025" y="6354763"/>
            <a:ext cx="1219200" cy="366712"/>
          </a:xfrm>
        </p:spPr>
        <p:txBody>
          <a:bodyPr/>
          <a:lstStyle>
            <a:lvl1pPr>
              <a:defRPr/>
            </a:lvl1pPr>
          </a:lstStyle>
          <a:p>
            <a:pPr>
              <a:defRPr/>
            </a:pPr>
            <a:fld id="{726E7FBD-0E79-E343-AF1A-F369FCE474A1}" type="slidenum">
              <a:rPr lang="fr-FR"/>
              <a:pPr>
                <a:defRPr/>
              </a:pPr>
              <a:t>‹#›</a:t>
            </a:fld>
            <a:endParaRPr lang="fr-FR"/>
          </a:p>
        </p:txBody>
      </p:sp>
    </p:spTree>
    <p:extLst>
      <p:ext uri="{BB962C8B-B14F-4D97-AF65-F5344CB8AC3E}">
        <p14:creationId xmlns:p14="http://schemas.microsoft.com/office/powerpoint/2010/main" val="40019499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13"/>
          <p:cNvSpPr>
            <a:spLocks noGrp="1"/>
          </p:cNvSpPr>
          <p:nvPr>
            <p:ph type="dt" sz="half" idx="10"/>
          </p:nvPr>
        </p:nvSpPr>
        <p:spPr/>
        <p:txBody>
          <a:bodyPr/>
          <a:lstStyle>
            <a:lvl1pPr>
              <a:defRPr/>
            </a:lvl1pPr>
          </a:lstStyle>
          <a:p>
            <a:pPr>
              <a:defRPr/>
            </a:pPr>
            <a:r>
              <a:rPr lang="fr-FR" smtClean="0"/>
              <a:t>23/05/2013</a:t>
            </a:r>
            <a:endParaRPr lang="fr-FR"/>
          </a:p>
        </p:txBody>
      </p:sp>
      <p:sp>
        <p:nvSpPr>
          <p:cNvPr id="5" name="Espace réservé du pied de page 2"/>
          <p:cNvSpPr>
            <a:spLocks noGrp="1"/>
          </p:cNvSpPr>
          <p:nvPr>
            <p:ph type="ftr" sz="quarter" idx="11"/>
          </p:nvPr>
        </p:nvSpPr>
        <p:spPr/>
        <p:txBody>
          <a:bodyPr/>
          <a:lstStyle>
            <a:lvl1pPr>
              <a:defRPr/>
            </a:lvl1pPr>
          </a:lstStyle>
          <a:p>
            <a:pPr>
              <a:defRPr/>
            </a:pPr>
            <a:r>
              <a:rPr lang="fr-FR"/>
              <a:t>Six &amp; Dix</a:t>
            </a:r>
          </a:p>
        </p:txBody>
      </p:sp>
      <p:sp>
        <p:nvSpPr>
          <p:cNvPr id="6" name="Espace réservé du numéro de diapositive 22"/>
          <p:cNvSpPr>
            <a:spLocks noGrp="1"/>
          </p:cNvSpPr>
          <p:nvPr>
            <p:ph type="sldNum" sz="quarter" idx="12"/>
          </p:nvPr>
        </p:nvSpPr>
        <p:spPr/>
        <p:txBody>
          <a:bodyPr/>
          <a:lstStyle>
            <a:lvl1pPr>
              <a:defRPr/>
            </a:lvl1pPr>
          </a:lstStyle>
          <a:p>
            <a:pPr>
              <a:defRPr/>
            </a:pPr>
            <a:fld id="{46DAD4D8-72C1-D14E-9C85-52E33B2DA488}" type="slidenum">
              <a:rPr lang="fr-FR"/>
              <a:pPr>
                <a:defRPr/>
              </a:pPr>
              <a:t>‹#›</a:t>
            </a:fld>
            <a:endParaRPr lang="fr-FR"/>
          </a:p>
        </p:txBody>
      </p:sp>
    </p:spTree>
    <p:extLst>
      <p:ext uri="{BB962C8B-B14F-4D97-AF65-F5344CB8AC3E}">
        <p14:creationId xmlns:p14="http://schemas.microsoft.com/office/powerpoint/2010/main" val="40606827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4" name="Connecteur droit 10"/>
          <p:cNvSpPr>
            <a:spLocks noChangeShapeType="1"/>
          </p:cNvSpPr>
          <p:nvPr/>
        </p:nvSpPr>
        <p:spPr bwMode="auto">
          <a:xfrm>
            <a:off x="457200" y="6353175"/>
            <a:ext cx="8229600" cy="0"/>
          </a:xfrm>
          <a:prstGeom prst="line">
            <a:avLst/>
          </a:prstGeom>
          <a:noFill/>
          <a:ln w="9525">
            <a:solidFill>
              <a:schemeClr val="accent2"/>
            </a:solidFill>
            <a:prstDash val="dash"/>
            <a:round/>
            <a:headEnd/>
            <a:tailEnd/>
          </a:ln>
          <a:extLst>
            <a:ext uri="{909E8E84-426E-40dd-AFC4-6F175D3DCCD1}">
              <a14:hiddenFill xmlns:a14="http://schemas.microsoft.com/office/drawing/2010/main">
                <a:noFill/>
              </a14:hiddenFill>
            </a:ext>
          </a:extLst>
        </p:spPr>
        <p:txBody>
          <a:bodyPr/>
          <a:lstStyle/>
          <a:p>
            <a:endParaRPr lang="fr-FR"/>
          </a:p>
        </p:txBody>
      </p:sp>
      <p:sp>
        <p:nvSpPr>
          <p:cNvPr id="5" name="Triangle isocèle 4"/>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Connecteur droit 12"/>
          <p:cNvSpPr>
            <a:spLocks noChangeShapeType="1"/>
          </p:cNvSpPr>
          <p:nvPr/>
        </p:nvSpPr>
        <p:spPr bwMode="auto">
          <a:xfrm rot="5400000">
            <a:off x="3630612" y="3201988"/>
            <a:ext cx="5851525" cy="0"/>
          </a:xfrm>
          <a:prstGeom prst="line">
            <a:avLst/>
          </a:prstGeom>
          <a:noFill/>
          <a:ln w="9525">
            <a:solidFill>
              <a:schemeClr val="accent2"/>
            </a:solidFill>
            <a:prstDash val="dash"/>
            <a:round/>
            <a:headEnd/>
            <a:tailEnd/>
          </a:ln>
          <a:extLst>
            <a:ext uri="{909E8E84-426E-40dd-AFC4-6F175D3DCCD1}">
              <a14:hiddenFill xmlns:a14="http://schemas.microsoft.com/office/drawing/2010/main">
                <a:noFill/>
              </a14:hiddenFill>
            </a:ext>
          </a:extLst>
        </p:spPr>
        <p:txBody>
          <a:bodyPr/>
          <a:lstStyle/>
          <a:p>
            <a:endParaRPr lang="fr-FR"/>
          </a:p>
        </p:txBody>
      </p:sp>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Espace réservé de la date 3"/>
          <p:cNvSpPr>
            <a:spLocks noGrp="1"/>
          </p:cNvSpPr>
          <p:nvPr>
            <p:ph type="dt" sz="half" idx="10"/>
          </p:nvPr>
        </p:nvSpPr>
        <p:spPr/>
        <p:txBody>
          <a:bodyPr/>
          <a:lstStyle>
            <a:lvl1pPr>
              <a:defRPr/>
            </a:lvl1pPr>
          </a:lstStyle>
          <a:p>
            <a:pPr>
              <a:defRPr/>
            </a:pPr>
            <a:r>
              <a:rPr lang="fr-FR" smtClean="0"/>
              <a:t>23/05/2013</a:t>
            </a:r>
            <a:endParaRPr lang="fr-FR"/>
          </a:p>
        </p:txBody>
      </p:sp>
      <p:sp>
        <p:nvSpPr>
          <p:cNvPr id="8" name="Espace réservé du pied de page 4"/>
          <p:cNvSpPr>
            <a:spLocks noGrp="1"/>
          </p:cNvSpPr>
          <p:nvPr>
            <p:ph type="ftr" sz="quarter" idx="11"/>
          </p:nvPr>
        </p:nvSpPr>
        <p:spPr/>
        <p:txBody>
          <a:bodyPr/>
          <a:lstStyle>
            <a:lvl1pPr>
              <a:defRPr/>
            </a:lvl1pPr>
          </a:lstStyle>
          <a:p>
            <a:pPr>
              <a:defRPr/>
            </a:pPr>
            <a:r>
              <a:rPr lang="fr-FR"/>
              <a:t>Six &amp; Dix</a:t>
            </a:r>
          </a:p>
        </p:txBody>
      </p:sp>
      <p:sp>
        <p:nvSpPr>
          <p:cNvPr id="9" name="Espace réservé du numéro de diapositive 5"/>
          <p:cNvSpPr>
            <a:spLocks noGrp="1"/>
          </p:cNvSpPr>
          <p:nvPr>
            <p:ph type="sldNum" sz="quarter" idx="12"/>
          </p:nvPr>
        </p:nvSpPr>
        <p:spPr/>
        <p:txBody>
          <a:bodyPr/>
          <a:lstStyle>
            <a:lvl1pPr>
              <a:defRPr/>
            </a:lvl1pPr>
          </a:lstStyle>
          <a:p>
            <a:pPr>
              <a:defRPr/>
            </a:pPr>
            <a:fld id="{7B353845-9250-A64A-A66F-3DA80D544C85}" type="slidenum">
              <a:rPr lang="fr-FR"/>
              <a:pPr>
                <a:defRPr/>
              </a:pPr>
              <a:t>‹#›</a:t>
            </a:fld>
            <a:endParaRPr lang="fr-FR"/>
          </a:p>
        </p:txBody>
      </p:sp>
    </p:spTree>
    <p:extLst>
      <p:ext uri="{BB962C8B-B14F-4D97-AF65-F5344CB8AC3E}">
        <p14:creationId xmlns:p14="http://schemas.microsoft.com/office/powerpoint/2010/main" val="34534924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8" name="Espace réservé du contenu 7"/>
          <p:cNvSpPr>
            <a:spLocks noGrp="1"/>
          </p:cNvSpPr>
          <p:nvPr>
            <p:ph sz="quarter" idx="1"/>
          </p:nvPr>
        </p:nvSpPr>
        <p:spPr>
          <a:xfrm>
            <a:off x="457200" y="1219200"/>
            <a:ext cx="8229600" cy="493776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13"/>
          <p:cNvSpPr>
            <a:spLocks noGrp="1"/>
          </p:cNvSpPr>
          <p:nvPr>
            <p:ph type="dt" sz="half" idx="10"/>
          </p:nvPr>
        </p:nvSpPr>
        <p:spPr/>
        <p:txBody>
          <a:bodyPr/>
          <a:lstStyle>
            <a:lvl1pPr>
              <a:defRPr/>
            </a:lvl1pPr>
          </a:lstStyle>
          <a:p>
            <a:pPr>
              <a:defRPr/>
            </a:pPr>
            <a:r>
              <a:rPr lang="fr-FR" smtClean="0"/>
              <a:t>23/05/2013</a:t>
            </a:r>
            <a:endParaRPr lang="fr-FR"/>
          </a:p>
        </p:txBody>
      </p:sp>
      <p:sp>
        <p:nvSpPr>
          <p:cNvPr id="5" name="Espace réservé du pied de page 2"/>
          <p:cNvSpPr>
            <a:spLocks noGrp="1"/>
          </p:cNvSpPr>
          <p:nvPr>
            <p:ph type="ftr" sz="quarter" idx="11"/>
          </p:nvPr>
        </p:nvSpPr>
        <p:spPr/>
        <p:txBody>
          <a:bodyPr/>
          <a:lstStyle>
            <a:lvl1pPr>
              <a:defRPr/>
            </a:lvl1pPr>
          </a:lstStyle>
          <a:p>
            <a:pPr>
              <a:defRPr/>
            </a:pPr>
            <a:r>
              <a:rPr lang="fr-FR"/>
              <a:t>Six &amp; Dix</a:t>
            </a:r>
          </a:p>
        </p:txBody>
      </p:sp>
      <p:sp>
        <p:nvSpPr>
          <p:cNvPr id="6" name="Espace réservé du numéro de diapositive 22"/>
          <p:cNvSpPr>
            <a:spLocks noGrp="1"/>
          </p:cNvSpPr>
          <p:nvPr>
            <p:ph type="sldNum" sz="quarter" idx="12"/>
          </p:nvPr>
        </p:nvSpPr>
        <p:spPr/>
        <p:txBody>
          <a:bodyPr/>
          <a:lstStyle>
            <a:lvl1pPr>
              <a:defRPr/>
            </a:lvl1pPr>
          </a:lstStyle>
          <a:p>
            <a:pPr>
              <a:defRPr/>
            </a:pPr>
            <a:fld id="{4B979815-352A-F34F-B23F-D2E1A66C7D5C}" type="slidenum">
              <a:rPr lang="fr-FR"/>
              <a:pPr>
                <a:defRPr/>
              </a:pPr>
              <a:t>‹#›</a:t>
            </a:fld>
            <a:endParaRPr lang="fr-FR"/>
          </a:p>
        </p:txBody>
      </p:sp>
    </p:spTree>
    <p:extLst>
      <p:ext uri="{BB962C8B-B14F-4D97-AF65-F5344CB8AC3E}">
        <p14:creationId xmlns:p14="http://schemas.microsoft.com/office/powerpoint/2010/main" val="2035727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4" name="Rectangle 3"/>
          <p:cNvSpPr/>
          <p:nvPr/>
        </p:nvSpPr>
        <p:spPr>
          <a:xfrm>
            <a:off x="914400" y="2819400"/>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a:xfrm>
            <a:off x="914400" y="2819400"/>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re 1"/>
          <p:cNvSpPr>
            <a:spLocks noGrp="1"/>
          </p:cNvSpPr>
          <p:nvPr>
            <p:ph type="title"/>
          </p:nvPr>
        </p:nvSpPr>
        <p:spPr>
          <a:xfrm>
            <a:off x="1219200" y="2971800"/>
            <a:ext cx="6858000" cy="1066800"/>
          </a:xfrm>
        </p:spPr>
        <p:txBody>
          <a:bodyPr anchor="t"/>
          <a:lstStyle>
            <a:lvl1pPr algn="r">
              <a:buNone/>
              <a:defRPr sz="3200" b="0" cap="none" baseline="0"/>
            </a:lvl1pPr>
          </a:lstStyle>
          <a:p>
            <a:r>
              <a:rPr lang="fr-FR" smtClean="0"/>
              <a:t>Cliquez pour modifier le style du titre</a:t>
            </a:r>
            <a:endParaRPr lang="en-US"/>
          </a:p>
        </p:txBody>
      </p:sp>
      <p:sp>
        <p:nvSpPr>
          <p:cNvPr id="3" name="Espace réservé du texte 2"/>
          <p:cNvSpPr>
            <a:spLocks noGrp="1"/>
          </p:cNvSpPr>
          <p:nvPr>
            <p:ph type="body" idx="1"/>
          </p:nvPr>
        </p:nvSpPr>
        <p:spPr>
          <a:xfrm>
            <a:off x="1295400" y="4267200"/>
            <a:ext cx="6781800"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fr-FR" smtClean="0"/>
              <a:t>Cliquez pour modifier les styles du texte du masque</a:t>
            </a:r>
          </a:p>
        </p:txBody>
      </p:sp>
      <p:sp>
        <p:nvSpPr>
          <p:cNvPr id="6" name="Espace réservé de la date 3"/>
          <p:cNvSpPr>
            <a:spLocks noGrp="1"/>
          </p:cNvSpPr>
          <p:nvPr>
            <p:ph type="dt" sz="half" idx="10"/>
          </p:nvPr>
        </p:nvSpPr>
        <p:spPr>
          <a:xfrm>
            <a:off x="6400800" y="6354763"/>
            <a:ext cx="2286000" cy="366712"/>
          </a:xfrm>
        </p:spPr>
        <p:txBody>
          <a:bodyPr/>
          <a:lstStyle>
            <a:lvl1pPr>
              <a:defRPr/>
            </a:lvl1pPr>
          </a:lstStyle>
          <a:p>
            <a:pPr>
              <a:defRPr/>
            </a:pPr>
            <a:r>
              <a:rPr lang="fr-FR" smtClean="0"/>
              <a:t>23/05/2013</a:t>
            </a:r>
            <a:endParaRPr lang="fr-FR"/>
          </a:p>
        </p:txBody>
      </p:sp>
      <p:sp>
        <p:nvSpPr>
          <p:cNvPr id="7" name="Espace réservé du pied de page 4"/>
          <p:cNvSpPr>
            <a:spLocks noGrp="1"/>
          </p:cNvSpPr>
          <p:nvPr>
            <p:ph type="ftr" sz="quarter" idx="11"/>
          </p:nvPr>
        </p:nvSpPr>
        <p:spPr>
          <a:xfrm>
            <a:off x="2898775" y="6354763"/>
            <a:ext cx="3475038" cy="366712"/>
          </a:xfrm>
        </p:spPr>
        <p:txBody>
          <a:bodyPr/>
          <a:lstStyle>
            <a:lvl1pPr>
              <a:defRPr/>
            </a:lvl1pPr>
          </a:lstStyle>
          <a:p>
            <a:pPr>
              <a:defRPr/>
            </a:pPr>
            <a:r>
              <a:rPr lang="fr-FR"/>
              <a:t>Six &amp; Dix</a:t>
            </a:r>
          </a:p>
        </p:txBody>
      </p:sp>
      <p:sp>
        <p:nvSpPr>
          <p:cNvPr id="8" name="Espace réservé du numéro de diapositive 5"/>
          <p:cNvSpPr>
            <a:spLocks noGrp="1"/>
          </p:cNvSpPr>
          <p:nvPr>
            <p:ph type="sldNum" sz="quarter" idx="12"/>
          </p:nvPr>
        </p:nvSpPr>
        <p:spPr>
          <a:xfrm>
            <a:off x="1069975" y="6354763"/>
            <a:ext cx="1520825" cy="366712"/>
          </a:xfrm>
        </p:spPr>
        <p:txBody>
          <a:bodyPr/>
          <a:lstStyle>
            <a:lvl1pPr>
              <a:defRPr/>
            </a:lvl1pPr>
          </a:lstStyle>
          <a:p>
            <a:pPr>
              <a:defRPr/>
            </a:pPr>
            <a:fld id="{95EEA516-6529-7A49-A2E4-4995FB25EBED}" type="slidenum">
              <a:rPr lang="fr-FR"/>
              <a:pPr>
                <a:defRPr/>
              </a:pPr>
              <a:t>‹#›</a:t>
            </a:fld>
            <a:endParaRPr lang="fr-FR"/>
          </a:p>
        </p:txBody>
      </p:sp>
    </p:spTree>
    <p:extLst>
      <p:ext uri="{BB962C8B-B14F-4D97-AF65-F5344CB8AC3E}">
        <p14:creationId xmlns:p14="http://schemas.microsoft.com/office/powerpoint/2010/main" val="289446261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228600"/>
            <a:ext cx="8229600" cy="914400"/>
          </a:xfrm>
        </p:spPr>
        <p:txBody>
          <a:bodyPr/>
          <a:lstStyle/>
          <a:p>
            <a:r>
              <a:rPr lang="fr-FR" smtClean="0"/>
              <a:t>Cliquez pour modifier le style du titre</a:t>
            </a:r>
            <a:endParaRPr lang="en-US"/>
          </a:p>
        </p:txBody>
      </p:sp>
      <p:sp>
        <p:nvSpPr>
          <p:cNvPr id="9" name="Espace réservé du contenu 8"/>
          <p:cNvSpPr>
            <a:spLocks noGrp="1"/>
          </p:cNvSpPr>
          <p:nvPr>
            <p:ph sz="quarter" idx="1"/>
          </p:nvPr>
        </p:nvSpPr>
        <p:spPr>
          <a:xfrm>
            <a:off x="457200" y="1219200"/>
            <a:ext cx="4041648" cy="493776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11" name="Espace réservé du contenu 10"/>
          <p:cNvSpPr>
            <a:spLocks noGrp="1"/>
          </p:cNvSpPr>
          <p:nvPr>
            <p:ph sz="quarter" idx="2"/>
          </p:nvPr>
        </p:nvSpPr>
        <p:spPr>
          <a:xfrm>
            <a:off x="4632198" y="1216152"/>
            <a:ext cx="4041648" cy="493776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13"/>
          <p:cNvSpPr>
            <a:spLocks noGrp="1"/>
          </p:cNvSpPr>
          <p:nvPr>
            <p:ph type="dt" sz="half" idx="10"/>
          </p:nvPr>
        </p:nvSpPr>
        <p:spPr/>
        <p:txBody>
          <a:bodyPr/>
          <a:lstStyle>
            <a:lvl1pPr>
              <a:defRPr/>
            </a:lvl1pPr>
          </a:lstStyle>
          <a:p>
            <a:pPr>
              <a:defRPr/>
            </a:pPr>
            <a:r>
              <a:rPr lang="fr-FR" smtClean="0"/>
              <a:t>23/05/2013</a:t>
            </a:r>
            <a:endParaRPr lang="fr-FR"/>
          </a:p>
        </p:txBody>
      </p:sp>
      <p:sp>
        <p:nvSpPr>
          <p:cNvPr id="6" name="Espace réservé du pied de page 2"/>
          <p:cNvSpPr>
            <a:spLocks noGrp="1"/>
          </p:cNvSpPr>
          <p:nvPr>
            <p:ph type="ftr" sz="quarter" idx="11"/>
          </p:nvPr>
        </p:nvSpPr>
        <p:spPr/>
        <p:txBody>
          <a:bodyPr/>
          <a:lstStyle>
            <a:lvl1pPr>
              <a:defRPr/>
            </a:lvl1pPr>
          </a:lstStyle>
          <a:p>
            <a:pPr>
              <a:defRPr/>
            </a:pPr>
            <a:r>
              <a:rPr lang="fr-FR"/>
              <a:t>Six &amp; Dix</a:t>
            </a:r>
          </a:p>
        </p:txBody>
      </p:sp>
      <p:sp>
        <p:nvSpPr>
          <p:cNvPr id="7" name="Espace réservé du numéro de diapositive 22"/>
          <p:cNvSpPr>
            <a:spLocks noGrp="1"/>
          </p:cNvSpPr>
          <p:nvPr>
            <p:ph type="sldNum" sz="quarter" idx="12"/>
          </p:nvPr>
        </p:nvSpPr>
        <p:spPr/>
        <p:txBody>
          <a:bodyPr/>
          <a:lstStyle>
            <a:lvl1pPr>
              <a:defRPr/>
            </a:lvl1pPr>
          </a:lstStyle>
          <a:p>
            <a:pPr>
              <a:defRPr/>
            </a:pPr>
            <a:fld id="{A09CCD32-5747-A34D-AE32-D5AFA9F12A14}" type="slidenum">
              <a:rPr lang="fr-FR"/>
              <a:pPr>
                <a:defRPr/>
              </a:pPr>
              <a:t>‹#›</a:t>
            </a:fld>
            <a:endParaRPr lang="fr-FR"/>
          </a:p>
        </p:txBody>
      </p:sp>
    </p:spTree>
    <p:extLst>
      <p:ext uri="{BB962C8B-B14F-4D97-AF65-F5344CB8AC3E}">
        <p14:creationId xmlns:p14="http://schemas.microsoft.com/office/powerpoint/2010/main" val="1713431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28600"/>
            <a:ext cx="8229600" cy="914400"/>
          </a:xfrm>
        </p:spPr>
        <p:txBody>
          <a:bodyPr anchor="ctr"/>
          <a:lstStyle>
            <a:lvl1pPr>
              <a:defRPr/>
            </a:lvl1pPr>
          </a:lstStyle>
          <a:p>
            <a:r>
              <a:rPr lang="fr-FR" smtClean="0"/>
              <a:t>Cliquez pour modifier le style du titre</a:t>
            </a:r>
            <a:endParaRPr lang="en-US"/>
          </a:p>
        </p:txBody>
      </p:sp>
      <p:sp>
        <p:nvSpPr>
          <p:cNvPr id="3" name="Espace réservé du texte 2"/>
          <p:cNvSpPr>
            <a:spLocks noGrp="1"/>
          </p:cNvSpPr>
          <p:nvPr>
            <p:ph type="body" idx="1"/>
          </p:nvPr>
        </p:nvSpPr>
        <p:spPr>
          <a:xfrm>
            <a:off x="457200" y="1285875"/>
            <a:ext cx="4040188" cy="685800"/>
          </a:xfrm>
          <a:noFill/>
          <a:ln>
            <a:noFill/>
          </a:ln>
        </p:spPr>
        <p:txBody>
          <a:bodyPr anchor="b">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fr-FR" smtClean="0"/>
              <a:t>Cliquez pour modifier les styles du texte du masque</a:t>
            </a:r>
          </a:p>
        </p:txBody>
      </p:sp>
      <p:sp>
        <p:nvSpPr>
          <p:cNvPr id="4" name="Espace réservé du texte 3"/>
          <p:cNvSpPr>
            <a:spLocks noGrp="1"/>
          </p:cNvSpPr>
          <p:nvPr>
            <p:ph type="body" sz="half" idx="3"/>
          </p:nvPr>
        </p:nvSpPr>
        <p:spPr>
          <a:xfrm>
            <a:off x="4648200" y="1295400"/>
            <a:ext cx="4041775" cy="685800"/>
          </a:xfrm>
          <a:noFill/>
          <a:ln>
            <a:noFill/>
          </a:ln>
        </p:spPr>
        <p:txBody>
          <a:bodyPr anchor="b"/>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fr-FR" smtClean="0"/>
              <a:t>Cliquez pour modifier les styles du texte du masque</a:t>
            </a:r>
          </a:p>
        </p:txBody>
      </p:sp>
      <p:sp>
        <p:nvSpPr>
          <p:cNvPr id="11" name="Espace réservé du contenu 10"/>
          <p:cNvSpPr>
            <a:spLocks noGrp="1"/>
          </p:cNvSpPr>
          <p:nvPr>
            <p:ph sz="quarter" idx="2"/>
          </p:nvPr>
        </p:nvSpPr>
        <p:spPr>
          <a:xfrm>
            <a:off x="457200" y="2133600"/>
            <a:ext cx="4038600" cy="40386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13" name="Espace réservé du contenu 12"/>
          <p:cNvSpPr>
            <a:spLocks noGrp="1"/>
          </p:cNvSpPr>
          <p:nvPr>
            <p:ph sz="quarter" idx="4"/>
          </p:nvPr>
        </p:nvSpPr>
        <p:spPr>
          <a:xfrm>
            <a:off x="4648200" y="2133600"/>
            <a:ext cx="4038600" cy="40386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Espace réservé de la date 13"/>
          <p:cNvSpPr>
            <a:spLocks noGrp="1"/>
          </p:cNvSpPr>
          <p:nvPr>
            <p:ph type="dt" sz="half" idx="10"/>
          </p:nvPr>
        </p:nvSpPr>
        <p:spPr/>
        <p:txBody>
          <a:bodyPr/>
          <a:lstStyle>
            <a:lvl1pPr>
              <a:defRPr/>
            </a:lvl1pPr>
          </a:lstStyle>
          <a:p>
            <a:pPr>
              <a:defRPr/>
            </a:pPr>
            <a:r>
              <a:rPr lang="fr-FR" smtClean="0"/>
              <a:t>23/05/2013</a:t>
            </a:r>
            <a:endParaRPr lang="fr-FR"/>
          </a:p>
        </p:txBody>
      </p:sp>
      <p:sp>
        <p:nvSpPr>
          <p:cNvPr id="8" name="Espace réservé du pied de page 2"/>
          <p:cNvSpPr>
            <a:spLocks noGrp="1"/>
          </p:cNvSpPr>
          <p:nvPr>
            <p:ph type="ftr" sz="quarter" idx="11"/>
          </p:nvPr>
        </p:nvSpPr>
        <p:spPr/>
        <p:txBody>
          <a:bodyPr/>
          <a:lstStyle>
            <a:lvl1pPr>
              <a:defRPr/>
            </a:lvl1pPr>
          </a:lstStyle>
          <a:p>
            <a:pPr>
              <a:defRPr/>
            </a:pPr>
            <a:r>
              <a:rPr lang="fr-FR"/>
              <a:t>Six &amp; Dix</a:t>
            </a:r>
          </a:p>
        </p:txBody>
      </p:sp>
      <p:sp>
        <p:nvSpPr>
          <p:cNvPr id="9" name="Espace réservé du numéro de diapositive 22"/>
          <p:cNvSpPr>
            <a:spLocks noGrp="1"/>
          </p:cNvSpPr>
          <p:nvPr>
            <p:ph type="sldNum" sz="quarter" idx="12"/>
          </p:nvPr>
        </p:nvSpPr>
        <p:spPr/>
        <p:txBody>
          <a:bodyPr/>
          <a:lstStyle>
            <a:lvl1pPr>
              <a:defRPr/>
            </a:lvl1pPr>
          </a:lstStyle>
          <a:p>
            <a:pPr>
              <a:defRPr/>
            </a:pPr>
            <a:fld id="{19FA972A-75F7-BE43-B063-25CC87F5D687}" type="slidenum">
              <a:rPr lang="fr-FR"/>
              <a:pPr>
                <a:defRPr/>
              </a:pPr>
              <a:t>‹#›</a:t>
            </a:fld>
            <a:endParaRPr lang="fr-FR"/>
          </a:p>
        </p:txBody>
      </p:sp>
    </p:spTree>
    <p:extLst>
      <p:ext uri="{BB962C8B-B14F-4D97-AF65-F5344CB8AC3E}">
        <p14:creationId xmlns:p14="http://schemas.microsoft.com/office/powerpoint/2010/main" val="38663845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3" name="Triangle isocèle 2"/>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re 1"/>
          <p:cNvSpPr>
            <a:spLocks noGrp="1"/>
          </p:cNvSpPr>
          <p:nvPr>
            <p:ph type="title"/>
          </p:nvPr>
        </p:nvSpPr>
        <p:spPr>
          <a:xfrm>
            <a:off x="457200" y="228600"/>
            <a:ext cx="8229600" cy="914400"/>
          </a:xfrm>
        </p:spPr>
        <p:txBody>
          <a:bodyPr/>
          <a:lstStyle/>
          <a:p>
            <a:r>
              <a:rPr lang="fr-FR" smtClean="0"/>
              <a:t>Cliquez pour modifier le style du titre</a:t>
            </a:r>
            <a:endParaRPr lang="en-US"/>
          </a:p>
        </p:txBody>
      </p:sp>
      <p:sp>
        <p:nvSpPr>
          <p:cNvPr id="4" name="Espace réservé de la date 2"/>
          <p:cNvSpPr>
            <a:spLocks noGrp="1"/>
          </p:cNvSpPr>
          <p:nvPr>
            <p:ph type="dt" sz="half" idx="10"/>
          </p:nvPr>
        </p:nvSpPr>
        <p:spPr/>
        <p:txBody>
          <a:bodyPr/>
          <a:lstStyle>
            <a:lvl1pPr>
              <a:defRPr/>
            </a:lvl1pPr>
          </a:lstStyle>
          <a:p>
            <a:pPr>
              <a:defRPr/>
            </a:pPr>
            <a:r>
              <a:rPr lang="fr-FR" smtClean="0"/>
              <a:t>23/05/2013</a:t>
            </a:r>
            <a:endParaRPr lang="fr-FR"/>
          </a:p>
        </p:txBody>
      </p:sp>
      <p:sp>
        <p:nvSpPr>
          <p:cNvPr id="5" name="Espace réservé du pied de page 3"/>
          <p:cNvSpPr>
            <a:spLocks noGrp="1"/>
          </p:cNvSpPr>
          <p:nvPr>
            <p:ph type="ftr" sz="quarter" idx="11"/>
          </p:nvPr>
        </p:nvSpPr>
        <p:spPr/>
        <p:txBody>
          <a:bodyPr/>
          <a:lstStyle>
            <a:lvl1pPr>
              <a:defRPr/>
            </a:lvl1pPr>
          </a:lstStyle>
          <a:p>
            <a:pPr>
              <a:defRPr/>
            </a:pPr>
            <a:r>
              <a:rPr lang="fr-FR"/>
              <a:t>Six &amp; Dix</a:t>
            </a:r>
          </a:p>
        </p:txBody>
      </p:sp>
      <p:sp>
        <p:nvSpPr>
          <p:cNvPr id="6" name="Espace réservé du numéro de diapositive 4"/>
          <p:cNvSpPr>
            <a:spLocks noGrp="1"/>
          </p:cNvSpPr>
          <p:nvPr>
            <p:ph type="sldNum" sz="quarter" idx="12"/>
          </p:nvPr>
        </p:nvSpPr>
        <p:spPr/>
        <p:txBody>
          <a:bodyPr/>
          <a:lstStyle>
            <a:lvl1pPr>
              <a:defRPr/>
            </a:lvl1pPr>
          </a:lstStyle>
          <a:p>
            <a:pPr>
              <a:defRPr/>
            </a:pPr>
            <a:fld id="{FE6C6B8D-BAB3-1940-B72B-D9191254E2EB}" type="slidenum">
              <a:rPr lang="fr-FR"/>
              <a:pPr>
                <a:defRPr/>
              </a:pPr>
              <a:t>‹#›</a:t>
            </a:fld>
            <a:endParaRPr lang="fr-FR"/>
          </a:p>
        </p:txBody>
      </p:sp>
    </p:spTree>
    <p:extLst>
      <p:ext uri="{BB962C8B-B14F-4D97-AF65-F5344CB8AC3E}">
        <p14:creationId xmlns:p14="http://schemas.microsoft.com/office/powerpoint/2010/main" val="14428063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Connecteur droit 10"/>
          <p:cNvSpPr>
            <a:spLocks noChangeShapeType="1"/>
          </p:cNvSpPr>
          <p:nvPr/>
        </p:nvSpPr>
        <p:spPr bwMode="auto">
          <a:xfrm>
            <a:off x="457200" y="6353175"/>
            <a:ext cx="8229600" cy="0"/>
          </a:xfrm>
          <a:prstGeom prst="line">
            <a:avLst/>
          </a:prstGeom>
          <a:noFill/>
          <a:ln w="9525">
            <a:solidFill>
              <a:schemeClr val="accent2"/>
            </a:solidFill>
            <a:prstDash val="dash"/>
            <a:round/>
            <a:headEnd/>
            <a:tailEnd/>
          </a:ln>
          <a:extLst>
            <a:ext uri="{909E8E84-426E-40dd-AFC4-6F175D3DCCD1}">
              <a14:hiddenFill xmlns:a14="http://schemas.microsoft.com/office/drawing/2010/main">
                <a:noFill/>
              </a14:hiddenFill>
            </a:ext>
          </a:extLst>
        </p:spPr>
        <p:txBody>
          <a:bodyPr/>
          <a:lstStyle/>
          <a:p>
            <a:endParaRPr lang="fr-FR"/>
          </a:p>
        </p:txBody>
      </p:sp>
      <p:sp>
        <p:nvSpPr>
          <p:cNvPr id="3" name="Triangle isocèle 2"/>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Espace réservé de la date 1"/>
          <p:cNvSpPr>
            <a:spLocks noGrp="1"/>
          </p:cNvSpPr>
          <p:nvPr>
            <p:ph type="dt" sz="half" idx="10"/>
          </p:nvPr>
        </p:nvSpPr>
        <p:spPr/>
        <p:txBody>
          <a:bodyPr/>
          <a:lstStyle>
            <a:lvl1pPr>
              <a:defRPr/>
            </a:lvl1pPr>
          </a:lstStyle>
          <a:p>
            <a:pPr>
              <a:defRPr/>
            </a:pPr>
            <a:r>
              <a:rPr lang="fr-FR" smtClean="0"/>
              <a:t>23/05/2013</a:t>
            </a:r>
            <a:endParaRPr lang="fr-FR"/>
          </a:p>
        </p:txBody>
      </p:sp>
      <p:sp>
        <p:nvSpPr>
          <p:cNvPr id="5" name="Espace réservé du pied de page 2"/>
          <p:cNvSpPr>
            <a:spLocks noGrp="1"/>
          </p:cNvSpPr>
          <p:nvPr>
            <p:ph type="ftr" sz="quarter" idx="11"/>
          </p:nvPr>
        </p:nvSpPr>
        <p:spPr/>
        <p:txBody>
          <a:bodyPr/>
          <a:lstStyle>
            <a:lvl1pPr>
              <a:defRPr/>
            </a:lvl1pPr>
          </a:lstStyle>
          <a:p>
            <a:pPr>
              <a:defRPr/>
            </a:pPr>
            <a:r>
              <a:rPr lang="fr-FR"/>
              <a:t>Six &amp; Dix</a:t>
            </a:r>
          </a:p>
        </p:txBody>
      </p:sp>
      <p:sp>
        <p:nvSpPr>
          <p:cNvPr id="6" name="Espace réservé du numéro de diapositive 3"/>
          <p:cNvSpPr>
            <a:spLocks noGrp="1"/>
          </p:cNvSpPr>
          <p:nvPr>
            <p:ph type="sldNum" sz="quarter" idx="12"/>
          </p:nvPr>
        </p:nvSpPr>
        <p:spPr/>
        <p:txBody>
          <a:bodyPr/>
          <a:lstStyle>
            <a:lvl1pPr>
              <a:defRPr/>
            </a:lvl1pPr>
          </a:lstStyle>
          <a:p>
            <a:pPr>
              <a:defRPr/>
            </a:pPr>
            <a:fld id="{9485770D-04D3-754C-B364-84F57D3B74AD}" type="slidenum">
              <a:rPr lang="fr-FR"/>
              <a:pPr>
                <a:defRPr/>
              </a:pPr>
              <a:t>‹#›</a:t>
            </a:fld>
            <a:endParaRPr lang="fr-FR"/>
          </a:p>
        </p:txBody>
      </p:sp>
    </p:spTree>
    <p:extLst>
      <p:ext uri="{BB962C8B-B14F-4D97-AF65-F5344CB8AC3E}">
        <p14:creationId xmlns:p14="http://schemas.microsoft.com/office/powerpoint/2010/main" val="37181123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5" name="Connecteur droit 10"/>
          <p:cNvSpPr>
            <a:spLocks noChangeShapeType="1"/>
          </p:cNvSpPr>
          <p:nvPr/>
        </p:nvSpPr>
        <p:spPr bwMode="auto">
          <a:xfrm>
            <a:off x="457200" y="6353175"/>
            <a:ext cx="8229600" cy="0"/>
          </a:xfrm>
          <a:prstGeom prst="line">
            <a:avLst/>
          </a:prstGeom>
          <a:noFill/>
          <a:ln w="9525">
            <a:solidFill>
              <a:schemeClr val="accent2"/>
            </a:solidFill>
            <a:prstDash val="dash"/>
            <a:round/>
            <a:headEnd/>
            <a:tailEnd/>
          </a:ln>
          <a:extLst>
            <a:ext uri="{909E8E84-426E-40dd-AFC4-6F175D3DCCD1}">
              <a14:hiddenFill xmlns:a14="http://schemas.microsoft.com/office/drawing/2010/main">
                <a:noFill/>
              </a14:hiddenFill>
            </a:ext>
          </a:extLst>
        </p:spPr>
        <p:txBody>
          <a:bodyPr/>
          <a:lstStyle/>
          <a:p>
            <a:endParaRPr lang="fr-FR"/>
          </a:p>
        </p:txBody>
      </p:sp>
      <p:sp>
        <p:nvSpPr>
          <p:cNvPr id="6" name="Connecteur droit 11"/>
          <p:cNvSpPr>
            <a:spLocks noChangeShapeType="1"/>
          </p:cNvSpPr>
          <p:nvPr/>
        </p:nvSpPr>
        <p:spPr bwMode="auto">
          <a:xfrm rot="5400000">
            <a:off x="3160712" y="3324226"/>
            <a:ext cx="6035675" cy="0"/>
          </a:xfrm>
          <a:prstGeom prst="line">
            <a:avLst/>
          </a:prstGeom>
          <a:noFill/>
          <a:ln w="9525">
            <a:solidFill>
              <a:schemeClr val="accent2"/>
            </a:solidFill>
            <a:prstDash val="dash"/>
            <a:round/>
            <a:headEnd/>
            <a:tailEnd/>
          </a:ln>
          <a:extLst>
            <a:ext uri="{909E8E84-426E-40dd-AFC4-6F175D3DCCD1}">
              <a14:hiddenFill xmlns:a14="http://schemas.microsoft.com/office/drawing/2010/main">
                <a:noFill/>
              </a14:hiddenFill>
            </a:ext>
          </a:extLst>
        </p:spPr>
        <p:txBody>
          <a:bodyPr/>
          <a:lstStyle/>
          <a:p>
            <a:endParaRPr lang="fr-FR"/>
          </a:p>
        </p:txBody>
      </p:sp>
      <p:sp>
        <p:nvSpPr>
          <p:cNvPr id="7" name="Triangle isocèle 6"/>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re 1"/>
          <p:cNvSpPr>
            <a:spLocks noGrp="1"/>
          </p:cNvSpPr>
          <p:nvPr>
            <p:ph type="title"/>
          </p:nvPr>
        </p:nvSpPr>
        <p:spPr>
          <a:xfrm>
            <a:off x="6324600" y="304800"/>
            <a:ext cx="2514600" cy="838200"/>
          </a:xfrm>
        </p:spPr>
        <p:txBody>
          <a:bodyPr>
            <a:noAutofit/>
          </a:bodyPr>
          <a:lstStyle>
            <a:lvl1pPr algn="l">
              <a:buNone/>
              <a:defRPr sz="2000" b="1">
                <a:solidFill>
                  <a:schemeClr val="tx2"/>
                </a:solidFill>
                <a:latin typeface="+mn-lt"/>
                <a:ea typeface="+mn-ea"/>
                <a:cs typeface="+mn-cs"/>
              </a:defRPr>
            </a:lvl1pPr>
          </a:lstStyle>
          <a:p>
            <a:r>
              <a:rPr lang="fr-FR" smtClean="0"/>
              <a:t>Cliquez pour modifier le style du titre</a:t>
            </a:r>
            <a:endParaRPr lang="en-US"/>
          </a:p>
        </p:txBody>
      </p:sp>
      <p:sp>
        <p:nvSpPr>
          <p:cNvPr id="3" name="Espace réservé du texte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fr-FR" smtClean="0"/>
              <a:t>Cliquez pour modifier les styles du texte du masque</a:t>
            </a:r>
          </a:p>
        </p:txBody>
      </p:sp>
      <p:sp>
        <p:nvSpPr>
          <p:cNvPr id="12" name="Espace réservé du contenu 11"/>
          <p:cNvSpPr>
            <a:spLocks noGrp="1"/>
          </p:cNvSpPr>
          <p:nvPr>
            <p:ph sz="quarter" idx="1"/>
          </p:nvPr>
        </p:nvSpPr>
        <p:spPr>
          <a:xfrm>
            <a:off x="304800" y="304800"/>
            <a:ext cx="5715000" cy="57150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8" name="Espace réservé de la date 4"/>
          <p:cNvSpPr>
            <a:spLocks noGrp="1"/>
          </p:cNvSpPr>
          <p:nvPr>
            <p:ph type="dt" sz="half" idx="10"/>
          </p:nvPr>
        </p:nvSpPr>
        <p:spPr/>
        <p:txBody>
          <a:bodyPr/>
          <a:lstStyle>
            <a:lvl1pPr>
              <a:defRPr/>
            </a:lvl1pPr>
          </a:lstStyle>
          <a:p>
            <a:pPr>
              <a:defRPr/>
            </a:pPr>
            <a:r>
              <a:rPr lang="fr-FR" smtClean="0"/>
              <a:t>23/05/2013</a:t>
            </a:r>
            <a:endParaRPr lang="fr-FR"/>
          </a:p>
        </p:txBody>
      </p:sp>
      <p:sp>
        <p:nvSpPr>
          <p:cNvPr id="9" name="Espace réservé du pied de page 5"/>
          <p:cNvSpPr>
            <a:spLocks noGrp="1"/>
          </p:cNvSpPr>
          <p:nvPr>
            <p:ph type="ftr" sz="quarter" idx="11"/>
          </p:nvPr>
        </p:nvSpPr>
        <p:spPr/>
        <p:txBody>
          <a:bodyPr/>
          <a:lstStyle>
            <a:lvl1pPr>
              <a:defRPr/>
            </a:lvl1pPr>
          </a:lstStyle>
          <a:p>
            <a:pPr>
              <a:defRPr/>
            </a:pPr>
            <a:r>
              <a:rPr lang="fr-FR"/>
              <a:t>Six &amp; Dix</a:t>
            </a:r>
          </a:p>
        </p:txBody>
      </p:sp>
      <p:sp>
        <p:nvSpPr>
          <p:cNvPr id="10" name="Espace réservé du numéro de diapositive 6"/>
          <p:cNvSpPr>
            <a:spLocks noGrp="1"/>
          </p:cNvSpPr>
          <p:nvPr>
            <p:ph type="sldNum" sz="quarter" idx="12"/>
          </p:nvPr>
        </p:nvSpPr>
        <p:spPr/>
        <p:txBody>
          <a:bodyPr/>
          <a:lstStyle>
            <a:lvl1pPr>
              <a:defRPr/>
            </a:lvl1pPr>
          </a:lstStyle>
          <a:p>
            <a:pPr>
              <a:defRPr/>
            </a:pPr>
            <a:fld id="{D4FE444B-2B5F-6947-A466-5139BB33D124}" type="slidenum">
              <a:rPr lang="fr-FR"/>
              <a:pPr>
                <a:defRPr/>
              </a:pPr>
              <a:t>‹#›</a:t>
            </a:fld>
            <a:endParaRPr lang="fr-FR"/>
          </a:p>
        </p:txBody>
      </p:sp>
    </p:spTree>
    <p:extLst>
      <p:ext uri="{BB962C8B-B14F-4D97-AF65-F5344CB8AC3E}">
        <p14:creationId xmlns:p14="http://schemas.microsoft.com/office/powerpoint/2010/main" val="2380308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1">
        <a:schemeClr val="bg2"/>
      </p:bgRef>
    </p:bg>
    <p:spTree>
      <p:nvGrpSpPr>
        <p:cNvPr id="1" name=""/>
        <p:cNvGrpSpPr/>
        <p:nvPr/>
      </p:nvGrpSpPr>
      <p:grpSpPr>
        <a:xfrm>
          <a:off x="0" y="0"/>
          <a:ext cx="0" cy="0"/>
          <a:chOff x="0" y="0"/>
          <a:chExt cx="0" cy="0"/>
        </a:xfrm>
      </p:grpSpPr>
      <p:sp>
        <p:nvSpPr>
          <p:cNvPr id="5" name="Connecteur droit 10"/>
          <p:cNvSpPr>
            <a:spLocks noChangeShapeType="1"/>
          </p:cNvSpPr>
          <p:nvPr/>
        </p:nvSpPr>
        <p:spPr bwMode="auto">
          <a:xfrm>
            <a:off x="457200" y="6353175"/>
            <a:ext cx="8229600" cy="0"/>
          </a:xfrm>
          <a:prstGeom prst="line">
            <a:avLst/>
          </a:prstGeom>
          <a:noFill/>
          <a:ln w="9525">
            <a:solidFill>
              <a:schemeClr val="accent2"/>
            </a:solidFill>
            <a:prstDash val="dash"/>
            <a:round/>
            <a:headEnd/>
            <a:tailEnd/>
          </a:ln>
          <a:extLst>
            <a:ext uri="{909E8E84-426E-40dd-AFC4-6F175D3DCCD1}">
              <a14:hiddenFill xmlns:a14="http://schemas.microsoft.com/office/drawing/2010/main">
                <a:noFill/>
              </a14:hiddenFill>
            </a:ext>
          </a:extLst>
        </p:spPr>
        <p:txBody>
          <a:bodyPr/>
          <a:lstStyle/>
          <a:p>
            <a:endParaRPr lang="fr-FR"/>
          </a:p>
        </p:txBody>
      </p:sp>
      <p:sp>
        <p:nvSpPr>
          <p:cNvPr id="6" name="Triangle isocèle 5"/>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a:xfrm>
            <a:off x="457200" y="500063"/>
            <a:ext cx="182563"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r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lang="fr-FR" smtClean="0"/>
              <a:t>Cliquez pour modifier le style du titre</a:t>
            </a:r>
            <a:endParaRPr lang="en-US"/>
          </a:p>
        </p:txBody>
      </p:sp>
      <p:sp>
        <p:nvSpPr>
          <p:cNvPr id="3" name="Espace réservé pour une image  2"/>
          <p:cNvSpPr>
            <a:spLocks noGrp="1"/>
          </p:cNvSpPr>
          <p:nvPr>
            <p:ph type="pic" idx="1"/>
          </p:nvPr>
        </p:nvSpPr>
        <p:spPr>
          <a:xfrm>
            <a:off x="457200" y="1905000"/>
            <a:ext cx="8229600" cy="4270248"/>
          </a:xfrm>
          <a:solidFill>
            <a:schemeClr val="tx1">
              <a:shade val="50000"/>
            </a:schemeClr>
          </a:solidFill>
          <a:ln>
            <a:noFill/>
          </a:ln>
          <a:effectLst/>
        </p:spPr>
        <p:txBody>
          <a:bodyPr>
            <a:normAutofit/>
          </a:bodyPr>
          <a:lstStyle>
            <a:lvl1pPr marL="0" indent="0">
              <a:spcBef>
                <a:spcPts val="600"/>
              </a:spcBef>
              <a:buNone/>
              <a:defRPr sz="3200"/>
            </a:lvl1pPr>
          </a:lstStyle>
          <a:p>
            <a:pPr lvl="0"/>
            <a:r>
              <a:rPr lang="fr-FR" noProof="0" smtClean="0"/>
              <a:t>Cliquez sur l'icône pour ajouter une image</a:t>
            </a:r>
            <a:endParaRPr lang="en-US" noProof="0" dirty="0"/>
          </a:p>
        </p:txBody>
      </p:sp>
      <p:sp>
        <p:nvSpPr>
          <p:cNvPr id="4" name="Espace réservé du texte 3"/>
          <p:cNvSpPr>
            <a:spLocks noGrp="1"/>
          </p:cNvSpPr>
          <p:nvPr>
            <p:ph type="body" sz="half" idx="2"/>
          </p:nvPr>
        </p:nvSpPr>
        <p:spPr>
          <a:xfrm>
            <a:off x="457200" y="1219200"/>
            <a:ext cx="8229600" cy="533400"/>
          </a:xfrm>
        </p:spPr>
        <p:txBody>
          <a:bodyPr anchor="ctr"/>
          <a:lstStyle>
            <a:lvl1pPr marL="0" indent="0" algn="l">
              <a:buFontTx/>
              <a:buNone/>
              <a:defRPr sz="1400"/>
            </a:lvl1pPr>
            <a:lvl2pPr>
              <a:defRPr sz="1200"/>
            </a:lvl2pPr>
            <a:lvl3pPr>
              <a:defRPr sz="1000"/>
            </a:lvl3pPr>
            <a:lvl4pPr>
              <a:defRPr sz="900"/>
            </a:lvl4pPr>
            <a:lvl5pPr>
              <a:defRPr sz="900"/>
            </a:lvl5pPr>
          </a:lstStyle>
          <a:p>
            <a:pPr lvl="0"/>
            <a:r>
              <a:rPr lang="fr-FR" smtClean="0"/>
              <a:t>Cliquez pour modifier les styles du texte du masque</a:t>
            </a:r>
          </a:p>
        </p:txBody>
      </p:sp>
      <p:sp>
        <p:nvSpPr>
          <p:cNvPr id="8" name="Espace réservé de la date 4"/>
          <p:cNvSpPr>
            <a:spLocks noGrp="1"/>
          </p:cNvSpPr>
          <p:nvPr>
            <p:ph type="dt" sz="half" idx="10"/>
          </p:nvPr>
        </p:nvSpPr>
        <p:spPr/>
        <p:txBody>
          <a:bodyPr/>
          <a:lstStyle>
            <a:lvl1pPr>
              <a:defRPr/>
            </a:lvl1pPr>
          </a:lstStyle>
          <a:p>
            <a:pPr>
              <a:defRPr/>
            </a:pPr>
            <a:r>
              <a:rPr lang="fr-FR" smtClean="0"/>
              <a:t>23/05/2013</a:t>
            </a:r>
            <a:endParaRPr lang="fr-FR"/>
          </a:p>
        </p:txBody>
      </p:sp>
      <p:sp>
        <p:nvSpPr>
          <p:cNvPr id="9" name="Espace réservé du pied de page 5"/>
          <p:cNvSpPr>
            <a:spLocks noGrp="1"/>
          </p:cNvSpPr>
          <p:nvPr>
            <p:ph type="ftr" sz="quarter" idx="11"/>
          </p:nvPr>
        </p:nvSpPr>
        <p:spPr/>
        <p:txBody>
          <a:bodyPr/>
          <a:lstStyle>
            <a:lvl1pPr>
              <a:defRPr/>
            </a:lvl1pPr>
          </a:lstStyle>
          <a:p>
            <a:pPr>
              <a:defRPr/>
            </a:pPr>
            <a:r>
              <a:rPr lang="fr-FR"/>
              <a:t>Six &amp; Dix</a:t>
            </a:r>
          </a:p>
        </p:txBody>
      </p:sp>
      <p:sp>
        <p:nvSpPr>
          <p:cNvPr id="10" name="Espace réservé du numéro de diapositive 6"/>
          <p:cNvSpPr>
            <a:spLocks noGrp="1"/>
          </p:cNvSpPr>
          <p:nvPr>
            <p:ph type="sldNum" sz="quarter" idx="12"/>
          </p:nvPr>
        </p:nvSpPr>
        <p:spPr/>
        <p:txBody>
          <a:bodyPr/>
          <a:lstStyle>
            <a:lvl1pPr>
              <a:defRPr/>
            </a:lvl1pPr>
          </a:lstStyle>
          <a:p>
            <a:pPr>
              <a:defRPr/>
            </a:pPr>
            <a:fld id="{AF4A3F1B-6354-0447-ABB8-9F2603EDA6EA}" type="slidenum">
              <a:rPr lang="fr-FR"/>
              <a:pPr>
                <a:defRPr/>
              </a:pPr>
              <a:t>‹#›</a:t>
            </a:fld>
            <a:endParaRPr lang="fr-FR"/>
          </a:p>
        </p:txBody>
      </p:sp>
    </p:spTree>
    <p:extLst>
      <p:ext uri="{BB962C8B-B14F-4D97-AF65-F5344CB8AC3E}">
        <p14:creationId xmlns:p14="http://schemas.microsoft.com/office/powerpoint/2010/main" val="1208264450"/>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Espace réservé du titre 21"/>
          <p:cNvSpPr>
            <a:spLocks noGrp="1"/>
          </p:cNvSpPr>
          <p:nvPr>
            <p:ph type="title"/>
          </p:nvPr>
        </p:nvSpPr>
        <p:spPr bwMode="auto">
          <a:xfrm>
            <a:off x="457200" y="152400"/>
            <a:ext cx="8229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p>
            <a:pPr lvl="0"/>
            <a:r>
              <a:rPr lang="fr-FR"/>
              <a:t>Cliquez pour modifier le style du titre</a:t>
            </a:r>
            <a:endParaRPr lang="en-US"/>
          </a:p>
        </p:txBody>
      </p:sp>
      <p:sp>
        <p:nvSpPr>
          <p:cNvPr id="1027" name="Espace réservé du texte 12"/>
          <p:cNvSpPr>
            <a:spLocks noGrp="1"/>
          </p:cNvSpPr>
          <p:nvPr>
            <p:ph type="body" idx="1"/>
          </p:nvPr>
        </p:nvSpPr>
        <p:spPr bwMode="auto">
          <a:xfrm>
            <a:off x="457200" y="1219200"/>
            <a:ext cx="8229600" cy="4910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14" name="Espace réservé de la date 13"/>
          <p:cNvSpPr>
            <a:spLocks noGrp="1"/>
          </p:cNvSpPr>
          <p:nvPr>
            <p:ph type="dt" sz="half" idx="2"/>
          </p:nvPr>
        </p:nvSpPr>
        <p:spPr>
          <a:xfrm>
            <a:off x="6400800" y="6356350"/>
            <a:ext cx="2289175" cy="365125"/>
          </a:xfrm>
          <a:prstGeom prst="rect">
            <a:avLst/>
          </a:prstGeom>
        </p:spPr>
        <p:txBody>
          <a:bodyPr vert="horz"/>
          <a:lstStyle>
            <a:lvl1pPr algn="l" eaLnBrk="1" fontAlgn="auto" latinLnBrk="0" hangingPunct="1">
              <a:spcBef>
                <a:spcPts val="0"/>
              </a:spcBef>
              <a:spcAft>
                <a:spcPts val="0"/>
              </a:spcAft>
              <a:defRPr kumimoji="0" sz="1400">
                <a:solidFill>
                  <a:schemeClr val="tx2"/>
                </a:solidFill>
                <a:latin typeface="+mn-lt"/>
                <a:ea typeface="+mn-ea"/>
                <a:cs typeface="+mn-cs"/>
              </a:defRPr>
            </a:lvl1pPr>
          </a:lstStyle>
          <a:p>
            <a:pPr>
              <a:defRPr/>
            </a:pPr>
            <a:r>
              <a:rPr lang="fr-FR" smtClean="0"/>
              <a:t>23/05/2013</a:t>
            </a:r>
            <a:endParaRPr lang="fr-FR"/>
          </a:p>
        </p:txBody>
      </p:sp>
      <p:sp>
        <p:nvSpPr>
          <p:cNvPr id="3" name="Espace réservé du pied de page 2"/>
          <p:cNvSpPr>
            <a:spLocks noGrp="1"/>
          </p:cNvSpPr>
          <p:nvPr>
            <p:ph type="ftr" sz="quarter" idx="3"/>
          </p:nvPr>
        </p:nvSpPr>
        <p:spPr>
          <a:xfrm>
            <a:off x="2898775" y="6356350"/>
            <a:ext cx="3505200" cy="365125"/>
          </a:xfrm>
          <a:prstGeom prst="rect">
            <a:avLst/>
          </a:prstGeom>
        </p:spPr>
        <p:txBody>
          <a:bodyPr vert="horz"/>
          <a:lstStyle>
            <a:lvl1pPr algn="r" eaLnBrk="1" fontAlgn="auto" latinLnBrk="0" hangingPunct="1">
              <a:spcBef>
                <a:spcPts val="0"/>
              </a:spcBef>
              <a:spcAft>
                <a:spcPts val="0"/>
              </a:spcAft>
              <a:defRPr kumimoji="0" sz="1400">
                <a:solidFill>
                  <a:schemeClr val="tx2"/>
                </a:solidFill>
                <a:latin typeface="+mn-lt"/>
                <a:ea typeface="+mn-ea"/>
                <a:cs typeface="+mn-cs"/>
              </a:defRPr>
            </a:lvl1pPr>
          </a:lstStyle>
          <a:p>
            <a:pPr>
              <a:defRPr/>
            </a:pPr>
            <a:r>
              <a:rPr lang="fr-FR"/>
              <a:t>Six &amp; Dix</a:t>
            </a:r>
          </a:p>
        </p:txBody>
      </p:sp>
      <p:sp>
        <p:nvSpPr>
          <p:cNvPr id="23" name="Espace réservé du numéro de diapositive 22"/>
          <p:cNvSpPr>
            <a:spLocks noGrp="1"/>
          </p:cNvSpPr>
          <p:nvPr>
            <p:ph type="sldNum" sz="quarter" idx="4"/>
          </p:nvPr>
        </p:nvSpPr>
        <p:spPr>
          <a:xfrm>
            <a:off x="612775" y="6356350"/>
            <a:ext cx="1981200" cy="365125"/>
          </a:xfrm>
          <a:prstGeom prst="rect">
            <a:avLst/>
          </a:prstGeom>
        </p:spPr>
        <p:txBody>
          <a:bodyPr vert="horz" wrap="square" lIns="91440" tIns="45720" rIns="91440" bIns="45720" numCol="1" anchor="t" anchorCtr="0" compatLnSpc="1">
            <a:prstTxWarp prst="textNoShape">
              <a:avLst/>
            </a:prstTxWarp>
          </a:bodyPr>
          <a:lstStyle>
            <a:lvl1pPr>
              <a:defRPr sz="1400">
                <a:solidFill>
                  <a:schemeClr val="tx2"/>
                </a:solidFill>
                <a:latin typeface="Gill Sans MT" charset="0"/>
                <a:cs typeface="Arial" charset="0"/>
              </a:defRPr>
            </a:lvl1pPr>
          </a:lstStyle>
          <a:p>
            <a:pPr>
              <a:defRPr/>
            </a:pPr>
            <a:fld id="{5767C5D9-E29A-B343-9C6B-9BF03D9260E6}" type="slidenum">
              <a:rPr lang="fr-FR"/>
              <a:pPr>
                <a:defRPr/>
              </a:pPr>
              <a:t>‹#›</a:t>
            </a:fld>
            <a:endParaRPr lang="fr-FR"/>
          </a:p>
        </p:txBody>
      </p:sp>
      <p:sp>
        <p:nvSpPr>
          <p:cNvPr id="1031" name="Connecteur droit 27"/>
          <p:cNvSpPr>
            <a:spLocks noChangeShapeType="1"/>
          </p:cNvSpPr>
          <p:nvPr/>
        </p:nvSpPr>
        <p:spPr bwMode="auto">
          <a:xfrm>
            <a:off x="457200" y="6353175"/>
            <a:ext cx="8229600" cy="0"/>
          </a:xfrm>
          <a:prstGeom prst="line">
            <a:avLst/>
          </a:prstGeom>
          <a:noFill/>
          <a:ln w="9525">
            <a:solidFill>
              <a:schemeClr val="accent2"/>
            </a:solidFill>
            <a:prstDash val="dash"/>
            <a:round/>
            <a:headEnd/>
            <a:tailEnd/>
          </a:ln>
          <a:extLst>
            <a:ext uri="{909E8E84-426E-40dd-AFC4-6F175D3DCCD1}">
              <a14:hiddenFill xmlns:a14="http://schemas.microsoft.com/office/drawing/2010/main">
                <a:noFill/>
              </a14:hiddenFill>
            </a:ext>
          </a:extLst>
        </p:spPr>
        <p:txBody>
          <a:bodyPr/>
          <a:lstStyle/>
          <a:p>
            <a:endParaRPr lang="fr-FR"/>
          </a:p>
        </p:txBody>
      </p:sp>
      <p:sp>
        <p:nvSpPr>
          <p:cNvPr id="1032" name="Connecteur droit 28"/>
          <p:cNvSpPr>
            <a:spLocks noChangeShapeType="1"/>
          </p:cNvSpPr>
          <p:nvPr/>
        </p:nvSpPr>
        <p:spPr bwMode="auto">
          <a:xfrm>
            <a:off x="457200" y="1143000"/>
            <a:ext cx="8229600" cy="0"/>
          </a:xfrm>
          <a:prstGeom prst="line">
            <a:avLst/>
          </a:prstGeom>
          <a:noFill/>
          <a:ln w="9525">
            <a:solidFill>
              <a:schemeClr val="accent2"/>
            </a:solidFill>
            <a:prstDash val="dash"/>
            <a:round/>
            <a:headEnd/>
            <a:tailEnd/>
          </a:ln>
          <a:extLst>
            <a:ext uri="{909E8E84-426E-40dd-AFC4-6F175D3DCCD1}">
              <a14:hiddenFill xmlns:a14="http://schemas.microsoft.com/office/drawing/2010/main">
                <a:noFill/>
              </a14:hiddenFill>
            </a:ext>
          </a:extLst>
        </p:spPr>
        <p:txBody>
          <a:bodyPr/>
          <a:lstStyle/>
          <a:p>
            <a:endParaRPr lang="fr-FR"/>
          </a:p>
        </p:txBody>
      </p:sp>
      <p:sp>
        <p:nvSpPr>
          <p:cNvPr id="10" name="Triangle isocèle 9"/>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Tree>
  </p:cSld>
  <p:clrMap bg1="lt1" tx1="dk1" bg2="lt2" tx2="dk2" accent1="accent1" accent2="accent2" accent3="accent3" accent4="accent4" accent5="accent5" accent6="accent6" hlink="hlink" folHlink="folHlink"/>
  <p:sldLayoutIdLst>
    <p:sldLayoutId id="2147483881" r:id="rId1"/>
    <p:sldLayoutId id="2147483877" r:id="rId2"/>
    <p:sldLayoutId id="2147483882" r:id="rId3"/>
    <p:sldLayoutId id="2147483878" r:id="rId4"/>
    <p:sldLayoutId id="2147483879" r:id="rId5"/>
    <p:sldLayoutId id="2147483883" r:id="rId6"/>
    <p:sldLayoutId id="2147483884" r:id="rId7"/>
    <p:sldLayoutId id="2147483885" r:id="rId8"/>
    <p:sldLayoutId id="2147483886" r:id="rId9"/>
    <p:sldLayoutId id="2147483880" r:id="rId10"/>
    <p:sldLayoutId id="2147483887" r:id="rId11"/>
  </p:sldLayoutIdLst>
  <p:hf hdr="0"/>
  <p:txStyles>
    <p:titleStyle>
      <a:lvl1pPr algn="l" rtl="0" eaLnBrk="0" fontAlgn="base" hangingPunct="0">
        <a:spcBef>
          <a:spcPct val="0"/>
        </a:spcBef>
        <a:spcAft>
          <a:spcPct val="0"/>
        </a:spcAft>
        <a:defRPr sz="3200" kern="1200">
          <a:solidFill>
            <a:schemeClr val="tx2"/>
          </a:solidFill>
          <a:latin typeface="+mj-lt"/>
          <a:ea typeface="ＭＳ Ｐゴシック" charset="0"/>
          <a:cs typeface="ＭＳ Ｐゴシック" charset="0"/>
        </a:defRPr>
      </a:lvl1pPr>
      <a:lvl2pPr algn="l" rtl="0" eaLnBrk="0" fontAlgn="base" hangingPunct="0">
        <a:spcBef>
          <a:spcPct val="0"/>
        </a:spcBef>
        <a:spcAft>
          <a:spcPct val="0"/>
        </a:spcAft>
        <a:defRPr sz="3200">
          <a:solidFill>
            <a:schemeClr val="tx2"/>
          </a:solidFill>
          <a:latin typeface="Bookman Old Style" pitchFamily="18" charset="0"/>
          <a:ea typeface="ＭＳ Ｐゴシック" charset="0"/>
          <a:cs typeface="ＭＳ Ｐゴシック" charset="0"/>
        </a:defRPr>
      </a:lvl2pPr>
      <a:lvl3pPr algn="l" rtl="0" eaLnBrk="0" fontAlgn="base" hangingPunct="0">
        <a:spcBef>
          <a:spcPct val="0"/>
        </a:spcBef>
        <a:spcAft>
          <a:spcPct val="0"/>
        </a:spcAft>
        <a:defRPr sz="3200">
          <a:solidFill>
            <a:schemeClr val="tx2"/>
          </a:solidFill>
          <a:latin typeface="Bookman Old Style" pitchFamily="18" charset="0"/>
          <a:ea typeface="ＭＳ Ｐゴシック" charset="0"/>
          <a:cs typeface="ＭＳ Ｐゴシック" charset="0"/>
        </a:defRPr>
      </a:lvl3pPr>
      <a:lvl4pPr algn="l" rtl="0" eaLnBrk="0" fontAlgn="base" hangingPunct="0">
        <a:spcBef>
          <a:spcPct val="0"/>
        </a:spcBef>
        <a:spcAft>
          <a:spcPct val="0"/>
        </a:spcAft>
        <a:defRPr sz="3200">
          <a:solidFill>
            <a:schemeClr val="tx2"/>
          </a:solidFill>
          <a:latin typeface="Bookman Old Style" pitchFamily="18" charset="0"/>
          <a:ea typeface="ＭＳ Ｐゴシック" charset="0"/>
          <a:cs typeface="ＭＳ Ｐゴシック" charset="0"/>
        </a:defRPr>
      </a:lvl4pPr>
      <a:lvl5pPr algn="l" rtl="0" eaLnBrk="0" fontAlgn="base" hangingPunct="0">
        <a:spcBef>
          <a:spcPct val="0"/>
        </a:spcBef>
        <a:spcAft>
          <a:spcPct val="0"/>
        </a:spcAft>
        <a:defRPr sz="3200">
          <a:solidFill>
            <a:schemeClr val="tx2"/>
          </a:solidFill>
          <a:latin typeface="Bookman Old Style" pitchFamily="18" charset="0"/>
          <a:ea typeface="ＭＳ Ｐゴシック" charset="0"/>
          <a:cs typeface="ＭＳ Ｐゴシック" charset="0"/>
        </a:defRPr>
      </a:lvl5pPr>
      <a:lvl6pPr marL="457200" algn="l" rtl="0" fontAlgn="base">
        <a:spcBef>
          <a:spcPct val="0"/>
        </a:spcBef>
        <a:spcAft>
          <a:spcPct val="0"/>
        </a:spcAft>
        <a:defRPr sz="3200">
          <a:solidFill>
            <a:schemeClr val="tx2"/>
          </a:solidFill>
          <a:latin typeface="Bookman Old Style" pitchFamily="18" charset="0"/>
        </a:defRPr>
      </a:lvl6pPr>
      <a:lvl7pPr marL="914400" algn="l" rtl="0" fontAlgn="base">
        <a:spcBef>
          <a:spcPct val="0"/>
        </a:spcBef>
        <a:spcAft>
          <a:spcPct val="0"/>
        </a:spcAft>
        <a:defRPr sz="3200">
          <a:solidFill>
            <a:schemeClr val="tx2"/>
          </a:solidFill>
          <a:latin typeface="Bookman Old Style" pitchFamily="18" charset="0"/>
        </a:defRPr>
      </a:lvl7pPr>
      <a:lvl8pPr marL="1371600" algn="l" rtl="0" fontAlgn="base">
        <a:spcBef>
          <a:spcPct val="0"/>
        </a:spcBef>
        <a:spcAft>
          <a:spcPct val="0"/>
        </a:spcAft>
        <a:defRPr sz="3200">
          <a:solidFill>
            <a:schemeClr val="tx2"/>
          </a:solidFill>
          <a:latin typeface="Bookman Old Style" pitchFamily="18" charset="0"/>
        </a:defRPr>
      </a:lvl8pPr>
      <a:lvl9pPr marL="1828800" algn="l" rtl="0" fontAlgn="base">
        <a:spcBef>
          <a:spcPct val="0"/>
        </a:spcBef>
        <a:spcAft>
          <a:spcPct val="0"/>
        </a:spcAft>
        <a:defRPr sz="3200">
          <a:solidFill>
            <a:schemeClr val="tx2"/>
          </a:solidFill>
          <a:latin typeface="Bookman Old Style" pitchFamily="18" charset="0"/>
        </a:defRPr>
      </a:lvl9pPr>
    </p:titleStyle>
    <p:bodyStyle>
      <a:lvl1pPr marL="273050" indent="-273050" algn="l" rtl="0" eaLnBrk="0" fontAlgn="base" hangingPunct="0">
        <a:spcBef>
          <a:spcPts val="600"/>
        </a:spcBef>
        <a:spcAft>
          <a:spcPct val="0"/>
        </a:spcAft>
        <a:buClr>
          <a:schemeClr val="accent1"/>
        </a:buClr>
        <a:buSzPct val="76000"/>
        <a:buFont typeface="Wingdings 3" charset="0"/>
        <a:buChar char=""/>
        <a:defRPr sz="2600" kern="1200">
          <a:solidFill>
            <a:schemeClr val="tx1"/>
          </a:solidFill>
          <a:latin typeface="+mn-lt"/>
          <a:ea typeface="ＭＳ Ｐゴシック" charset="0"/>
          <a:cs typeface="ＭＳ Ｐゴシック" charset="0"/>
        </a:defRPr>
      </a:lvl1pPr>
      <a:lvl2pPr marL="547688" indent="-273050" algn="l" rtl="0" eaLnBrk="0" fontAlgn="base" hangingPunct="0">
        <a:spcBef>
          <a:spcPts val="500"/>
        </a:spcBef>
        <a:spcAft>
          <a:spcPct val="0"/>
        </a:spcAft>
        <a:buClr>
          <a:schemeClr val="accent2"/>
        </a:buClr>
        <a:buSzPct val="76000"/>
        <a:buFont typeface="Wingdings 3" charset="0"/>
        <a:buChar char=""/>
        <a:defRPr sz="2300" kern="1200">
          <a:solidFill>
            <a:schemeClr val="tx2"/>
          </a:solidFill>
          <a:latin typeface="+mn-lt"/>
          <a:ea typeface="ＭＳ Ｐゴシック" charset="0"/>
          <a:cs typeface="+mn-cs"/>
        </a:defRPr>
      </a:lvl2pPr>
      <a:lvl3pPr marL="822325" indent="-228600" algn="l" rtl="0" eaLnBrk="0" fontAlgn="base" hangingPunct="0">
        <a:spcBef>
          <a:spcPts val="500"/>
        </a:spcBef>
        <a:spcAft>
          <a:spcPct val="0"/>
        </a:spcAft>
        <a:buClr>
          <a:srgbClr val="BCBCBC"/>
        </a:buClr>
        <a:buSzPct val="76000"/>
        <a:buFont typeface="Wingdings 3" charset="0"/>
        <a:buChar char=""/>
        <a:defRPr sz="2000" kern="1200">
          <a:solidFill>
            <a:schemeClr val="tx1"/>
          </a:solidFill>
          <a:latin typeface="+mn-lt"/>
          <a:ea typeface="ＭＳ Ｐゴシック" charset="0"/>
          <a:cs typeface="+mn-cs"/>
        </a:defRPr>
      </a:lvl3pPr>
      <a:lvl4pPr marL="1096963" indent="-228600" algn="l" rtl="0" eaLnBrk="0" fontAlgn="base" hangingPunct="0">
        <a:spcBef>
          <a:spcPts val="400"/>
        </a:spcBef>
        <a:spcAft>
          <a:spcPct val="0"/>
        </a:spcAft>
        <a:buClr>
          <a:srgbClr val="8BA2B4"/>
        </a:buClr>
        <a:buSzPct val="70000"/>
        <a:buFont typeface="Wingdings" charset="0"/>
        <a:buChar char=""/>
        <a:defRPr kern="1200">
          <a:solidFill>
            <a:schemeClr val="tx1"/>
          </a:solidFill>
          <a:latin typeface="+mn-lt"/>
          <a:ea typeface="ＭＳ Ｐゴシック" charset="0"/>
          <a:cs typeface="+mn-cs"/>
        </a:defRPr>
      </a:lvl4pPr>
      <a:lvl5pPr marL="1371600" indent="-228600" algn="l" rtl="0" eaLnBrk="0" fontAlgn="base" hangingPunct="0">
        <a:spcBef>
          <a:spcPts val="300"/>
        </a:spcBef>
        <a:spcAft>
          <a:spcPct val="0"/>
        </a:spcAft>
        <a:buClr>
          <a:schemeClr val="accent2"/>
        </a:buClr>
        <a:buSzPct val="70000"/>
        <a:buFont typeface="Wingdings" charset="0"/>
        <a:buChar char=""/>
        <a:defRPr sz="1600" kern="1200">
          <a:solidFill>
            <a:schemeClr val="tx1"/>
          </a:solidFill>
          <a:latin typeface="+mn-lt"/>
          <a:ea typeface="ＭＳ Ｐゴシック" charset="0"/>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3" Type="http://schemas.openxmlformats.org/officeDocument/2006/relationships/hyperlink" Target="http://www.enssib.fr/bibliotheque-numerique/document-1806" TargetMode="External"/><Relationship Id="rId4" Type="http://schemas.openxmlformats.org/officeDocument/2006/relationships/hyperlink" Target="http://www.enssib.fr/bibliotheque-numerique/document-48213" TargetMode="External"/><Relationship Id="rId5" Type="http://schemas.openxmlformats.org/officeDocument/2006/relationships/hyperlink" Target="http://www.univ-toulouse.fr/sites/default/files/Etude%20lecture_%20V%2021%20d%C3%A9cembre%202012.pdf" TargetMode="External"/><Relationship Id="rId6" Type="http://schemas.openxmlformats.org/officeDocument/2006/relationships/hyperlink" Target="http://adbu.fr/activites_opinions/indicateurs-de-list-groupe-de-travail-eprist/" TargetMode="External"/><Relationship Id="rId7" Type="http://schemas.openxmlformats.org/officeDocument/2006/relationships/hyperlink" Target="http://www.degruyter.com/view/supplement/9783598220432_Contents.pdf" TargetMode="External"/><Relationship Id="rId8" Type="http://schemas.openxmlformats.org/officeDocument/2006/relationships/hyperlink" Target="http://www.umultirank.org" TargetMode="External"/><Relationship Id="rId1" Type="http://schemas.openxmlformats.org/officeDocument/2006/relationships/slideLayout" Target="../slideLayouts/slideLayout2.xml"/><Relationship Id="rId2" Type="http://schemas.openxmlformats.org/officeDocument/2006/relationships/hyperlink" Target="http://www.performance-publique.budget.gouv.fr/farandole/2013/pap/pdf/PAP2013_BG_Recherche_enseignement_superieur.pdf"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re 1"/>
          <p:cNvSpPr>
            <a:spLocks noGrp="1"/>
          </p:cNvSpPr>
          <p:nvPr>
            <p:ph type="ctrTitle"/>
          </p:nvPr>
        </p:nvSpPr>
        <p:spPr/>
        <p:txBody>
          <a:bodyPr/>
          <a:lstStyle/>
          <a:p>
            <a:pPr eaLnBrk="1" hangingPunct="1"/>
            <a:r>
              <a:rPr lang="fr-FR" sz="2800">
                <a:latin typeface="Bookman Old Style" charset="0"/>
              </a:rPr>
              <a:t>Etude sur les hypothèses d</a:t>
            </a:r>
            <a:r>
              <a:rPr lang="ja-JP" altLang="fr-FR" sz="2800">
                <a:latin typeface="Bookman Old Style" charset="0"/>
              </a:rPr>
              <a:t>’</a:t>
            </a:r>
            <a:r>
              <a:rPr lang="fr-FR" altLang="ja-JP" sz="2800">
                <a:latin typeface="Bookman Old Style" charset="0"/>
              </a:rPr>
              <a:t>évolution</a:t>
            </a:r>
            <a:br>
              <a:rPr lang="fr-FR" altLang="ja-JP" sz="2800">
                <a:latin typeface="Bookman Old Style" charset="0"/>
              </a:rPr>
            </a:br>
            <a:r>
              <a:rPr lang="fr-FR" altLang="ja-JP" sz="2800">
                <a:latin typeface="Bookman Old Style" charset="0"/>
              </a:rPr>
              <a:t> des indicateurs nationaux de l</a:t>
            </a:r>
            <a:r>
              <a:rPr lang="ja-JP" altLang="fr-FR" sz="2800">
                <a:latin typeface="Bookman Old Style" charset="0"/>
              </a:rPr>
              <a:t>’</a:t>
            </a:r>
            <a:r>
              <a:rPr lang="fr-FR" altLang="ja-JP" sz="2800">
                <a:latin typeface="Bookman Old Style" charset="0"/>
              </a:rPr>
              <a:t>IST</a:t>
            </a:r>
            <a:endParaRPr lang="fr-FR" sz="2800">
              <a:latin typeface="Bookman Old Style" charset="0"/>
            </a:endParaRPr>
          </a:p>
        </p:txBody>
      </p:sp>
      <p:sp>
        <p:nvSpPr>
          <p:cNvPr id="3" name="Sous-titre 2"/>
          <p:cNvSpPr>
            <a:spLocks noGrp="1"/>
          </p:cNvSpPr>
          <p:nvPr>
            <p:ph type="subTitle" idx="1"/>
          </p:nvPr>
        </p:nvSpPr>
        <p:spPr/>
        <p:txBody>
          <a:bodyPr>
            <a:normAutofit/>
          </a:bodyPr>
          <a:lstStyle/>
          <a:p>
            <a:pPr eaLnBrk="1" hangingPunct="1">
              <a:lnSpc>
                <a:spcPct val="80000"/>
              </a:lnSpc>
              <a:defRPr/>
            </a:pPr>
            <a:r>
              <a:rPr lang="fr-FR" dirty="0" smtClean="0"/>
              <a:t>Synthèse de l’étude</a:t>
            </a:r>
            <a:endParaRPr lang="fr-FR" dirty="0"/>
          </a:p>
        </p:txBody>
      </p:sp>
      <p:sp>
        <p:nvSpPr>
          <p:cNvPr id="9220" name="Espace réservé de la date 3"/>
          <p:cNvSpPr>
            <a:spLocks noGrp="1"/>
          </p:cNvSpPr>
          <p:nvPr>
            <p:ph type="dt" sz="quarter" idx="10"/>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r>
              <a:rPr lang="fr-FR" smtClean="0"/>
              <a:t>23/05/2013</a:t>
            </a:r>
            <a:endParaRPr lang="fr-FR" dirty="0"/>
          </a:p>
        </p:txBody>
      </p:sp>
      <p:sp>
        <p:nvSpPr>
          <p:cNvPr id="15364" name="Espace réservé du numéro de diapositive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8C52CC1A-061D-6A41-BBDB-68ECCD76C9CD}" type="slidenum">
              <a:rPr lang="fr-FR" sz="1400">
                <a:solidFill>
                  <a:schemeClr val="tx2"/>
                </a:solidFill>
                <a:latin typeface="Gill Sans MT" charset="0"/>
              </a:rPr>
              <a:pPr eaLnBrk="1" hangingPunct="1"/>
              <a:t>1</a:t>
            </a:fld>
            <a:endParaRPr lang="fr-FR" sz="1400">
              <a:solidFill>
                <a:schemeClr val="tx2"/>
              </a:solidFill>
              <a:latin typeface="Gill Sans MT" charset="0"/>
            </a:endParaRPr>
          </a:p>
        </p:txBody>
      </p:sp>
      <p:sp>
        <p:nvSpPr>
          <p:cNvPr id="9222" name="Espace réservé du pied de page 5"/>
          <p:cNvSpPr>
            <a:spLocks noGrp="1"/>
          </p:cNvSpPr>
          <p:nvPr>
            <p:ph type="ftr" sz="quarter" idx="11"/>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r>
              <a:rPr lang="fr-FR" smtClean="0"/>
              <a:t>Six &amp; Dix</a:t>
            </a:r>
          </a:p>
        </p:txBody>
      </p:sp>
      <p:pic>
        <p:nvPicPr>
          <p:cNvPr id="5" name="Image 4"/>
          <p:cNvPicPr>
            <a:picLocks noChangeAspect="1"/>
          </p:cNvPicPr>
          <p:nvPr/>
        </p:nvPicPr>
        <p:blipFill>
          <a:blip r:embed="rId2" cstate="print"/>
          <a:stretch>
            <a:fillRect/>
          </a:stretch>
        </p:blipFill>
        <p:spPr>
          <a:xfrm>
            <a:off x="1913431" y="935050"/>
            <a:ext cx="5312329" cy="2073473"/>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re 1"/>
          <p:cNvSpPr>
            <a:spLocks noGrp="1"/>
          </p:cNvSpPr>
          <p:nvPr>
            <p:ph type="title"/>
          </p:nvPr>
        </p:nvSpPr>
        <p:spPr/>
        <p:txBody>
          <a:bodyPr/>
          <a:lstStyle/>
          <a:p>
            <a:r>
              <a:rPr lang="fr-FR" dirty="0" smtClean="0">
                <a:latin typeface="Bookman Old Style" charset="0"/>
              </a:rPr>
              <a:t>Quelques concepts utiles (1/2)</a:t>
            </a:r>
            <a:endParaRPr lang="fr-FR" dirty="0">
              <a:latin typeface="Bookman Old Style" charset="0"/>
            </a:endParaRPr>
          </a:p>
        </p:txBody>
      </p:sp>
      <p:sp>
        <p:nvSpPr>
          <p:cNvPr id="22530" name="Espace réservé du contenu 2"/>
          <p:cNvSpPr>
            <a:spLocks noGrp="1"/>
          </p:cNvSpPr>
          <p:nvPr>
            <p:ph sz="quarter" idx="1"/>
          </p:nvPr>
        </p:nvSpPr>
        <p:spPr>
          <a:xfrm>
            <a:off x="457200" y="1219200"/>
            <a:ext cx="8229600" cy="4937125"/>
          </a:xfrm>
        </p:spPr>
        <p:txBody>
          <a:bodyPr/>
          <a:lstStyle/>
          <a:p>
            <a:r>
              <a:rPr lang="fr-FR" sz="2400" dirty="0"/>
              <a:t>Dans </a:t>
            </a:r>
            <a:r>
              <a:rPr lang="fr-FR" sz="2400" dirty="0" smtClean="0"/>
              <a:t>l’étude on distinguera bien </a:t>
            </a:r>
            <a:r>
              <a:rPr lang="fr-FR" sz="2400" dirty="0"/>
              <a:t>les </a:t>
            </a:r>
            <a:r>
              <a:rPr lang="fr-FR" sz="2400" b="1" dirty="0"/>
              <a:t>indicateurs</a:t>
            </a:r>
            <a:r>
              <a:rPr lang="fr-FR" sz="2400" dirty="0"/>
              <a:t> (utiles au pilotage) des </a:t>
            </a:r>
            <a:r>
              <a:rPr lang="fr-FR" sz="2400" b="1" dirty="0"/>
              <a:t>données</a:t>
            </a:r>
            <a:r>
              <a:rPr lang="fr-FR" sz="2400" dirty="0"/>
              <a:t> (utiles à la constitution des indicateurs)</a:t>
            </a:r>
          </a:p>
          <a:p>
            <a:pPr lvl="1"/>
            <a:r>
              <a:rPr lang="fr-FR" sz="2000" dirty="0"/>
              <a:t>Ex. L’ESGBU est essentiellement un outil de collecte de </a:t>
            </a:r>
            <a:r>
              <a:rPr lang="fr-FR" sz="2000" i="1" dirty="0"/>
              <a:t>données</a:t>
            </a:r>
            <a:r>
              <a:rPr lang="fr-FR" sz="2000" dirty="0"/>
              <a:t> qui permet de construire des </a:t>
            </a:r>
            <a:r>
              <a:rPr lang="fr-FR" sz="2000" i="1" dirty="0"/>
              <a:t>indicateurs</a:t>
            </a:r>
            <a:r>
              <a:rPr lang="fr-FR" sz="2000" dirty="0"/>
              <a:t> consultables dans ASIBU</a:t>
            </a:r>
          </a:p>
          <a:p>
            <a:pPr lvl="1"/>
            <a:r>
              <a:rPr lang="fr-FR" sz="2000" dirty="0"/>
              <a:t>Mais certaines données ont parfois valeur d’indicateurs (ex. </a:t>
            </a:r>
            <a:r>
              <a:rPr lang="fr-FR" sz="2000" dirty="0" smtClean="0"/>
              <a:t>nombre de prêts)</a:t>
            </a:r>
            <a:endParaRPr lang="fr-FR" sz="2000" dirty="0"/>
          </a:p>
          <a:p>
            <a:r>
              <a:rPr lang="fr-FR" sz="2400" dirty="0" smtClean="0"/>
              <a:t>On distinguera également bie</a:t>
            </a:r>
            <a:r>
              <a:rPr lang="fr-FR" sz="2400" dirty="0"/>
              <a:t>n</a:t>
            </a:r>
            <a:r>
              <a:rPr lang="fr-FR" sz="2400" dirty="0" smtClean="0"/>
              <a:t> </a:t>
            </a:r>
            <a:r>
              <a:rPr lang="fr-FR" sz="2400" dirty="0"/>
              <a:t>deux types d’indicateurs :</a:t>
            </a:r>
          </a:p>
          <a:p>
            <a:pPr lvl="1"/>
            <a:r>
              <a:rPr lang="fr-FR" sz="2000" dirty="0"/>
              <a:t>Les indicateurs </a:t>
            </a:r>
            <a:r>
              <a:rPr lang="fr-FR" sz="2000" b="1" dirty="0"/>
              <a:t>standard</a:t>
            </a:r>
            <a:r>
              <a:rPr lang="fr-FR" sz="2000" dirty="0"/>
              <a:t> : l’utilisateur consulte des indicateurs partagés par presque tous, produits et diffusés de manière automatique, donc en nombre </a:t>
            </a:r>
            <a:r>
              <a:rPr lang="fr-FR" sz="2000" dirty="0" smtClean="0"/>
              <a:t>réduit </a:t>
            </a:r>
            <a:r>
              <a:rPr lang="fr-FR" sz="2000" dirty="0" smtClean="0"/>
              <a:t>(la vingtaine d’indicateurs </a:t>
            </a:r>
            <a:r>
              <a:rPr lang="fr-FR" sz="2000" dirty="0" smtClean="0"/>
              <a:t>qui </a:t>
            </a:r>
            <a:r>
              <a:rPr lang="fr-FR" sz="2000" dirty="0" smtClean="0"/>
              <a:t>sera </a:t>
            </a:r>
            <a:r>
              <a:rPr lang="fr-FR" sz="2000" dirty="0" smtClean="0"/>
              <a:t>in fine </a:t>
            </a:r>
            <a:r>
              <a:rPr lang="fr-FR" sz="2000" dirty="0" smtClean="0"/>
              <a:t>proposée)</a:t>
            </a:r>
            <a:endParaRPr lang="fr-FR" sz="2000" dirty="0"/>
          </a:p>
          <a:p>
            <a:pPr lvl="1"/>
            <a:r>
              <a:rPr lang="fr-FR" sz="2000" dirty="0"/>
              <a:t>Les indicateurs </a:t>
            </a:r>
            <a:r>
              <a:rPr lang="fr-FR" sz="2000" b="1" dirty="0"/>
              <a:t>à la demande </a:t>
            </a:r>
            <a:r>
              <a:rPr lang="fr-FR" sz="2000" dirty="0"/>
              <a:t>: l’utilisateur croise les données de son choix et bâtit </a:t>
            </a:r>
            <a:r>
              <a:rPr lang="fr-FR" sz="2000" dirty="0" smtClean="0"/>
              <a:t>ses </a:t>
            </a:r>
            <a:r>
              <a:rPr lang="fr-FR" sz="2000" dirty="0"/>
              <a:t>propres indicateurs, sur un large socle de </a:t>
            </a:r>
            <a:r>
              <a:rPr lang="fr-FR" sz="2000" dirty="0" smtClean="0"/>
              <a:t>données (les 150 à 200 données qui seront in fine proposées)</a:t>
            </a:r>
            <a:endParaRPr lang="fr-FR" sz="2000" dirty="0"/>
          </a:p>
          <a:p>
            <a:pPr marL="0" indent="0">
              <a:buNone/>
            </a:pPr>
            <a:endParaRPr lang="fr-FR" sz="2400" dirty="0"/>
          </a:p>
        </p:txBody>
      </p:sp>
      <p:sp>
        <p:nvSpPr>
          <p:cNvPr id="4" name="Espace réservé de la date 3"/>
          <p:cNvSpPr>
            <a:spLocks noGrp="1"/>
          </p:cNvSpPr>
          <p:nvPr>
            <p:ph type="dt" sz="quarter" idx="10"/>
          </p:nvPr>
        </p:nvSpPr>
        <p:spPr/>
        <p:txBody>
          <a:bodyPr/>
          <a:lstStyle/>
          <a:p>
            <a:pPr>
              <a:defRPr/>
            </a:pPr>
            <a:r>
              <a:rPr lang="fr-FR" smtClean="0"/>
              <a:t>23/05/2013</a:t>
            </a:r>
            <a:endParaRPr lang="fr-FR"/>
          </a:p>
        </p:txBody>
      </p:sp>
      <p:sp>
        <p:nvSpPr>
          <p:cNvPr id="5" name="Espace réservé du pied de page 4"/>
          <p:cNvSpPr>
            <a:spLocks noGrp="1"/>
          </p:cNvSpPr>
          <p:nvPr>
            <p:ph type="ftr" sz="quarter" idx="11"/>
          </p:nvPr>
        </p:nvSpPr>
        <p:spPr/>
        <p:txBody>
          <a:bodyPr/>
          <a:lstStyle/>
          <a:p>
            <a:pPr>
              <a:defRPr/>
            </a:pPr>
            <a:r>
              <a:rPr lang="fr-FR" smtClean="0"/>
              <a:t>Six &amp; Dix</a:t>
            </a:r>
            <a:endParaRPr lang="fr-FR"/>
          </a:p>
        </p:txBody>
      </p:sp>
      <p:sp>
        <p:nvSpPr>
          <p:cNvPr id="22533" name="Espace réservé du numéro de diapositive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B17D39D7-F273-384C-AAAE-69111AEC30A2}" type="slidenum">
              <a:rPr lang="fr-FR" sz="1400">
                <a:solidFill>
                  <a:schemeClr val="tx2"/>
                </a:solidFill>
                <a:latin typeface="Gill Sans MT" charset="0"/>
              </a:rPr>
              <a:pPr eaLnBrk="1" hangingPunct="1"/>
              <a:t>10</a:t>
            </a:fld>
            <a:endParaRPr lang="fr-FR" sz="1400">
              <a:solidFill>
                <a:schemeClr val="tx2"/>
              </a:solidFill>
              <a:latin typeface="Gill Sans MT" charset="0"/>
            </a:endParaRPr>
          </a:p>
        </p:txBody>
      </p:sp>
    </p:spTree>
    <p:extLst>
      <p:ext uri="{BB962C8B-B14F-4D97-AF65-F5344CB8AC3E}">
        <p14:creationId xmlns:p14="http://schemas.microsoft.com/office/powerpoint/2010/main" val="1872986242"/>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re 1"/>
          <p:cNvSpPr>
            <a:spLocks noGrp="1"/>
          </p:cNvSpPr>
          <p:nvPr>
            <p:ph type="title"/>
          </p:nvPr>
        </p:nvSpPr>
        <p:spPr/>
        <p:txBody>
          <a:bodyPr/>
          <a:lstStyle/>
          <a:p>
            <a:r>
              <a:rPr lang="fr-FR" dirty="0" smtClean="0">
                <a:latin typeface="Bookman Old Style" charset="0"/>
              </a:rPr>
              <a:t>Quelques concepts utiles (2/2)</a:t>
            </a:r>
            <a:endParaRPr lang="fr-FR" dirty="0">
              <a:latin typeface="Bookman Old Style" charset="0"/>
            </a:endParaRPr>
          </a:p>
        </p:txBody>
      </p:sp>
      <p:sp>
        <p:nvSpPr>
          <p:cNvPr id="34818" name="Espace réservé du contenu 2"/>
          <p:cNvSpPr>
            <a:spLocks noGrp="1"/>
          </p:cNvSpPr>
          <p:nvPr>
            <p:ph sz="quarter" idx="1"/>
          </p:nvPr>
        </p:nvSpPr>
        <p:spPr>
          <a:xfrm>
            <a:off x="457200" y="1219200"/>
            <a:ext cx="8229600" cy="4937125"/>
          </a:xfrm>
        </p:spPr>
        <p:txBody>
          <a:bodyPr/>
          <a:lstStyle/>
          <a:p>
            <a:r>
              <a:rPr lang="fr-FR" dirty="0" smtClean="0"/>
              <a:t>On cherchera à caractériser </a:t>
            </a:r>
            <a:r>
              <a:rPr lang="fr-FR" dirty="0"/>
              <a:t>les données si possible par :</a:t>
            </a:r>
          </a:p>
          <a:p>
            <a:pPr lvl="1"/>
            <a:r>
              <a:rPr lang="fr-FR" dirty="0"/>
              <a:t>Le temps </a:t>
            </a:r>
            <a:r>
              <a:rPr lang="fr-FR" dirty="0" smtClean="0"/>
              <a:t>(jour, mois, année universitaire / civile</a:t>
            </a:r>
            <a:r>
              <a:rPr lang="fr-FR" dirty="0"/>
              <a:t>)</a:t>
            </a:r>
          </a:p>
          <a:p>
            <a:pPr lvl="1"/>
            <a:r>
              <a:rPr lang="fr-FR" dirty="0" smtClean="0"/>
              <a:t>L’institution, avec différents niveaux de consolidation (unité, ensemble, sur ensemble ; ex. bibliothèque / service commun / établissement tutelle / sur ensemble de type PRES)</a:t>
            </a:r>
          </a:p>
          <a:p>
            <a:pPr lvl="1"/>
            <a:r>
              <a:rPr lang="fr-FR" dirty="0" smtClean="0"/>
              <a:t>Le </a:t>
            </a:r>
            <a:r>
              <a:rPr lang="fr-FR" dirty="0"/>
              <a:t>lieu, avec différents niveaux de consolidation (bâtiment, campus, </a:t>
            </a:r>
            <a:r>
              <a:rPr lang="fr-FR" dirty="0" smtClean="0"/>
              <a:t>ville</a:t>
            </a:r>
            <a:r>
              <a:rPr lang="fr-FR" dirty="0"/>
              <a:t>, « site », </a:t>
            </a:r>
            <a:r>
              <a:rPr lang="fr-FR" dirty="0" smtClean="0"/>
              <a:t>région</a:t>
            </a:r>
            <a:r>
              <a:rPr lang="fr-FR" dirty="0"/>
              <a:t>)</a:t>
            </a:r>
          </a:p>
          <a:p>
            <a:pPr lvl="1"/>
            <a:r>
              <a:rPr lang="fr-FR" dirty="0"/>
              <a:t>Le domaine disciplinaire</a:t>
            </a:r>
          </a:p>
          <a:p>
            <a:pPr lvl="1"/>
            <a:r>
              <a:rPr lang="fr-FR" dirty="0" smtClean="0"/>
              <a:t>Les </a:t>
            </a:r>
            <a:r>
              <a:rPr lang="fr-FR" dirty="0"/>
              <a:t>types / catégories / </a:t>
            </a:r>
            <a:r>
              <a:rPr lang="fr-FR" dirty="0" smtClean="0"/>
              <a:t>nature </a:t>
            </a:r>
            <a:r>
              <a:rPr lang="fr-FR" dirty="0"/>
              <a:t>et </a:t>
            </a:r>
            <a:r>
              <a:rPr lang="fr-FR" dirty="0" smtClean="0"/>
              <a:t>tous </a:t>
            </a:r>
            <a:r>
              <a:rPr lang="fr-FR" dirty="0"/>
              <a:t>cas de figure</a:t>
            </a:r>
          </a:p>
          <a:p>
            <a:r>
              <a:rPr lang="fr-FR" dirty="0" smtClean="0"/>
              <a:t>On identifiera la </a:t>
            </a:r>
            <a:r>
              <a:rPr lang="fr-FR" dirty="0"/>
              <a:t>granularité de mesure la plus fine des données, et les différents niveaux permettant </a:t>
            </a:r>
            <a:r>
              <a:rPr lang="fr-FR" dirty="0" smtClean="0"/>
              <a:t>ensuite la </a:t>
            </a:r>
            <a:r>
              <a:rPr lang="fr-FR" dirty="0"/>
              <a:t>consolidation sur les indicateurs</a:t>
            </a:r>
          </a:p>
        </p:txBody>
      </p:sp>
      <p:sp>
        <p:nvSpPr>
          <p:cNvPr id="4" name="Espace réservé de la date 3"/>
          <p:cNvSpPr>
            <a:spLocks noGrp="1"/>
          </p:cNvSpPr>
          <p:nvPr>
            <p:ph type="dt" sz="quarter" idx="10"/>
          </p:nvPr>
        </p:nvSpPr>
        <p:spPr/>
        <p:txBody>
          <a:bodyPr/>
          <a:lstStyle/>
          <a:p>
            <a:pPr>
              <a:defRPr/>
            </a:pPr>
            <a:r>
              <a:rPr lang="fr-FR" smtClean="0"/>
              <a:t>23/05/2013</a:t>
            </a:r>
            <a:endParaRPr lang="fr-FR" dirty="0"/>
          </a:p>
        </p:txBody>
      </p:sp>
      <p:sp>
        <p:nvSpPr>
          <p:cNvPr id="5" name="Espace réservé du pied de page 4"/>
          <p:cNvSpPr>
            <a:spLocks noGrp="1"/>
          </p:cNvSpPr>
          <p:nvPr>
            <p:ph type="ftr" sz="quarter" idx="11"/>
          </p:nvPr>
        </p:nvSpPr>
        <p:spPr/>
        <p:txBody>
          <a:bodyPr/>
          <a:lstStyle/>
          <a:p>
            <a:pPr>
              <a:defRPr/>
            </a:pPr>
            <a:r>
              <a:rPr lang="fr-FR" smtClean="0"/>
              <a:t>Six &amp; Dix</a:t>
            </a:r>
            <a:endParaRPr lang="fr-FR"/>
          </a:p>
        </p:txBody>
      </p:sp>
      <p:sp>
        <p:nvSpPr>
          <p:cNvPr id="34821" name="Espace réservé du numéro de diapositive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E86E7B11-F503-2547-8F6A-54FABF08303C}" type="slidenum">
              <a:rPr lang="fr-FR" sz="1400">
                <a:solidFill>
                  <a:schemeClr val="tx2"/>
                </a:solidFill>
                <a:latin typeface="Gill Sans MT" charset="0"/>
                <a:cs typeface="Arial" charset="0"/>
              </a:rPr>
              <a:pPr eaLnBrk="1" hangingPunct="1"/>
              <a:t>11</a:t>
            </a:fld>
            <a:endParaRPr lang="fr-FR" sz="1400">
              <a:solidFill>
                <a:schemeClr val="tx2"/>
              </a:solidFill>
              <a:latin typeface="Gill Sans MT" charset="0"/>
              <a:cs typeface="Arial" charset="0"/>
            </a:endParaRPr>
          </a:p>
        </p:txBody>
      </p:sp>
    </p:spTree>
    <p:extLst>
      <p:ext uri="{BB962C8B-B14F-4D97-AF65-F5344CB8AC3E}">
        <p14:creationId xmlns:p14="http://schemas.microsoft.com/office/powerpoint/2010/main" val="3929770361"/>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à coins arrondis 22"/>
          <p:cNvSpPr/>
          <p:nvPr/>
        </p:nvSpPr>
        <p:spPr>
          <a:xfrm>
            <a:off x="225778" y="1552222"/>
            <a:ext cx="8297335" cy="4811889"/>
          </a:xfrm>
          <a:prstGeom prst="roundRect">
            <a:avLst/>
          </a:prstGeom>
          <a:solidFill>
            <a:schemeClr val="accent2">
              <a:lumMod val="20000"/>
              <a:lumOff val="80000"/>
            </a:schemeClr>
          </a:solidFill>
          <a:ln>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9" name="Rectangle à coins arrondis 38"/>
          <p:cNvSpPr/>
          <p:nvPr/>
        </p:nvSpPr>
        <p:spPr>
          <a:xfrm>
            <a:off x="2257778" y="2723444"/>
            <a:ext cx="4233334" cy="2032000"/>
          </a:xfrm>
          <a:prstGeom prst="roundRect">
            <a:avLst/>
          </a:prstGeom>
          <a:solidFill>
            <a:schemeClr val="accent2">
              <a:lumMod val="75000"/>
            </a:schemeClr>
          </a:solidFill>
          <a:ln>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dirty="0"/>
          </a:p>
        </p:txBody>
      </p:sp>
      <p:cxnSp>
        <p:nvCxnSpPr>
          <p:cNvPr id="29" name="Connecteur droit avec flèche 28"/>
          <p:cNvCxnSpPr/>
          <p:nvPr/>
        </p:nvCxnSpPr>
        <p:spPr>
          <a:xfrm flipH="1">
            <a:off x="546629" y="4021667"/>
            <a:ext cx="3037593" cy="97766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6" name="Connecteur droit avec flèche 25"/>
          <p:cNvCxnSpPr/>
          <p:nvPr/>
        </p:nvCxnSpPr>
        <p:spPr>
          <a:xfrm flipH="1" flipV="1">
            <a:off x="498396" y="1543201"/>
            <a:ext cx="3099937" cy="194224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2" name="Connecteur droit avec flèche 21"/>
          <p:cNvCxnSpPr/>
          <p:nvPr/>
        </p:nvCxnSpPr>
        <p:spPr>
          <a:xfrm>
            <a:off x="5164667" y="4021667"/>
            <a:ext cx="3484952" cy="236011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1" name="Connecteur droit avec flèche 20"/>
          <p:cNvCxnSpPr/>
          <p:nvPr/>
        </p:nvCxnSpPr>
        <p:spPr>
          <a:xfrm flipV="1">
            <a:off x="5150556" y="1478901"/>
            <a:ext cx="2711273" cy="199243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 name="Titre 1"/>
          <p:cNvSpPr>
            <a:spLocks noGrp="1"/>
          </p:cNvSpPr>
          <p:nvPr>
            <p:ph type="title"/>
          </p:nvPr>
        </p:nvSpPr>
        <p:spPr/>
        <p:txBody>
          <a:bodyPr/>
          <a:lstStyle/>
          <a:p>
            <a:r>
              <a:rPr lang="fr-FR" dirty="0" smtClean="0"/>
              <a:t>Un exemple de modélisation des données « en étoile »</a:t>
            </a:r>
            <a:endParaRPr lang="fr-FR" dirty="0"/>
          </a:p>
        </p:txBody>
      </p:sp>
      <p:sp>
        <p:nvSpPr>
          <p:cNvPr id="4" name="Espace réservé de la date 3"/>
          <p:cNvSpPr>
            <a:spLocks noGrp="1"/>
          </p:cNvSpPr>
          <p:nvPr>
            <p:ph type="dt" sz="half" idx="10"/>
          </p:nvPr>
        </p:nvSpPr>
        <p:spPr/>
        <p:txBody>
          <a:bodyPr/>
          <a:lstStyle/>
          <a:p>
            <a:pPr>
              <a:defRPr/>
            </a:pPr>
            <a:r>
              <a:rPr lang="fr-FR" smtClean="0"/>
              <a:t>23/05/2013</a:t>
            </a:r>
            <a:endParaRPr lang="fr-FR"/>
          </a:p>
        </p:txBody>
      </p:sp>
      <p:sp>
        <p:nvSpPr>
          <p:cNvPr id="5" name="Espace réservé du pied de page 4"/>
          <p:cNvSpPr>
            <a:spLocks noGrp="1"/>
          </p:cNvSpPr>
          <p:nvPr>
            <p:ph type="ftr" sz="quarter" idx="11"/>
          </p:nvPr>
        </p:nvSpPr>
        <p:spPr/>
        <p:txBody>
          <a:bodyPr/>
          <a:lstStyle/>
          <a:p>
            <a:pPr>
              <a:defRPr/>
            </a:pPr>
            <a:r>
              <a:rPr lang="fr-FR" smtClean="0"/>
              <a:t>Six &amp; Dix</a:t>
            </a:r>
            <a:endParaRPr lang="fr-FR"/>
          </a:p>
        </p:txBody>
      </p:sp>
      <p:sp>
        <p:nvSpPr>
          <p:cNvPr id="6" name="Espace réservé du numéro de diapositive 5"/>
          <p:cNvSpPr>
            <a:spLocks noGrp="1"/>
          </p:cNvSpPr>
          <p:nvPr>
            <p:ph type="sldNum" sz="quarter" idx="12"/>
          </p:nvPr>
        </p:nvSpPr>
        <p:spPr/>
        <p:txBody>
          <a:bodyPr/>
          <a:lstStyle/>
          <a:p>
            <a:pPr>
              <a:defRPr/>
            </a:pPr>
            <a:fld id="{4B979815-352A-F34F-B23F-D2E1A66C7D5C}" type="slidenum">
              <a:rPr lang="fr-FR" smtClean="0"/>
              <a:pPr>
                <a:defRPr/>
              </a:pPr>
              <a:t>12</a:t>
            </a:fld>
            <a:endParaRPr lang="fr-FR"/>
          </a:p>
        </p:txBody>
      </p:sp>
      <p:sp>
        <p:nvSpPr>
          <p:cNvPr id="7" name="Autre processus 6"/>
          <p:cNvSpPr/>
          <p:nvPr/>
        </p:nvSpPr>
        <p:spPr>
          <a:xfrm>
            <a:off x="3538423" y="3423977"/>
            <a:ext cx="1672045" cy="626926"/>
          </a:xfrm>
          <a:prstGeom prst="flowChartAlternateProcess">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fr-FR" dirty="0" smtClean="0"/>
              <a:t>Donnée</a:t>
            </a:r>
          </a:p>
        </p:txBody>
      </p:sp>
      <p:sp>
        <p:nvSpPr>
          <p:cNvPr id="8" name="Autre processus 7"/>
          <p:cNvSpPr/>
          <p:nvPr/>
        </p:nvSpPr>
        <p:spPr>
          <a:xfrm>
            <a:off x="5160171" y="2861350"/>
            <a:ext cx="973015" cy="345301"/>
          </a:xfrm>
          <a:prstGeom prst="flowChartAlternateProcess">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fr-FR" dirty="0" smtClean="0"/>
              <a:t>Jour</a:t>
            </a:r>
            <a:endParaRPr lang="fr-FR" dirty="0"/>
          </a:p>
        </p:txBody>
      </p:sp>
      <p:sp>
        <p:nvSpPr>
          <p:cNvPr id="9" name="Autre processus 8"/>
          <p:cNvSpPr/>
          <p:nvPr/>
        </p:nvSpPr>
        <p:spPr>
          <a:xfrm>
            <a:off x="5907441" y="2290375"/>
            <a:ext cx="973015" cy="345301"/>
          </a:xfrm>
          <a:prstGeom prst="flowChartAlternateProcess">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fr-FR" dirty="0" smtClean="0"/>
              <a:t>Mois</a:t>
            </a:r>
            <a:endParaRPr lang="fr-FR" dirty="0"/>
          </a:p>
        </p:txBody>
      </p:sp>
      <p:sp>
        <p:nvSpPr>
          <p:cNvPr id="10" name="Autre processus 9"/>
          <p:cNvSpPr/>
          <p:nvPr/>
        </p:nvSpPr>
        <p:spPr>
          <a:xfrm>
            <a:off x="6695239" y="1719400"/>
            <a:ext cx="973015" cy="345301"/>
          </a:xfrm>
          <a:prstGeom prst="flowChartAlternateProcess">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fr-FR" dirty="0" smtClean="0"/>
              <a:t>Année</a:t>
            </a:r>
            <a:endParaRPr lang="fr-FR" dirty="0"/>
          </a:p>
        </p:txBody>
      </p:sp>
      <p:sp>
        <p:nvSpPr>
          <p:cNvPr id="11" name="Autre processus 10"/>
          <p:cNvSpPr/>
          <p:nvPr/>
        </p:nvSpPr>
        <p:spPr>
          <a:xfrm>
            <a:off x="5160171" y="4251526"/>
            <a:ext cx="973015" cy="345301"/>
          </a:xfrm>
          <a:prstGeom prst="flowChartAlternateProcess">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lang="fr-FR" dirty="0" smtClean="0"/>
              <a:t>Bâtiment</a:t>
            </a:r>
            <a:endParaRPr lang="fr-FR" dirty="0"/>
          </a:p>
        </p:txBody>
      </p:sp>
      <p:sp>
        <p:nvSpPr>
          <p:cNvPr id="12" name="Autre processus 11"/>
          <p:cNvSpPr/>
          <p:nvPr/>
        </p:nvSpPr>
        <p:spPr>
          <a:xfrm>
            <a:off x="5907441" y="4789726"/>
            <a:ext cx="973015" cy="345301"/>
          </a:xfrm>
          <a:prstGeom prst="flowChartAlternateProcess">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fr-FR" dirty="0" smtClean="0"/>
              <a:t>Campus</a:t>
            </a:r>
            <a:endParaRPr lang="fr-FR" dirty="0"/>
          </a:p>
        </p:txBody>
      </p:sp>
      <p:sp>
        <p:nvSpPr>
          <p:cNvPr id="13" name="Autre processus 12"/>
          <p:cNvSpPr/>
          <p:nvPr/>
        </p:nvSpPr>
        <p:spPr>
          <a:xfrm>
            <a:off x="6695239" y="5295777"/>
            <a:ext cx="973015" cy="345301"/>
          </a:xfrm>
          <a:prstGeom prst="flowChartAlternateProcess">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lang="fr-FR" dirty="0" smtClean="0"/>
              <a:t>Ville</a:t>
            </a:r>
            <a:endParaRPr lang="fr-FR" dirty="0"/>
          </a:p>
        </p:txBody>
      </p:sp>
      <p:sp>
        <p:nvSpPr>
          <p:cNvPr id="14" name="Autre processus 13"/>
          <p:cNvSpPr/>
          <p:nvPr/>
        </p:nvSpPr>
        <p:spPr>
          <a:xfrm>
            <a:off x="7498439" y="5850052"/>
            <a:ext cx="973015" cy="345301"/>
          </a:xfrm>
          <a:prstGeom prst="flowChartAlternateProcess">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lang="fr-FR" dirty="0" smtClean="0"/>
              <a:t>Région</a:t>
            </a:r>
            <a:endParaRPr lang="fr-FR" dirty="0"/>
          </a:p>
        </p:txBody>
      </p:sp>
      <p:sp>
        <p:nvSpPr>
          <p:cNvPr id="15" name="Autre processus 14"/>
          <p:cNvSpPr/>
          <p:nvPr/>
        </p:nvSpPr>
        <p:spPr>
          <a:xfrm>
            <a:off x="2486658" y="3998254"/>
            <a:ext cx="973015" cy="345301"/>
          </a:xfrm>
          <a:prstGeom prst="flowChartAlternateProcess">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lang="fr-FR" dirty="0" smtClean="0"/>
              <a:t>Sous-domaine</a:t>
            </a:r>
            <a:endParaRPr lang="fr-FR" dirty="0"/>
          </a:p>
        </p:txBody>
      </p:sp>
      <p:sp>
        <p:nvSpPr>
          <p:cNvPr id="16" name="Autre processus 15"/>
          <p:cNvSpPr/>
          <p:nvPr/>
        </p:nvSpPr>
        <p:spPr>
          <a:xfrm>
            <a:off x="899009" y="4564676"/>
            <a:ext cx="973015" cy="345301"/>
          </a:xfrm>
          <a:prstGeom prst="flowChartAlternateProcess">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lang="fr-FR" dirty="0"/>
              <a:t>D</a:t>
            </a:r>
            <a:r>
              <a:rPr lang="fr-FR" dirty="0" smtClean="0"/>
              <a:t>omaine</a:t>
            </a:r>
            <a:endParaRPr lang="fr-FR" dirty="0"/>
          </a:p>
        </p:txBody>
      </p:sp>
      <p:sp>
        <p:nvSpPr>
          <p:cNvPr id="17" name="Autre processus 16"/>
          <p:cNvSpPr/>
          <p:nvPr/>
        </p:nvSpPr>
        <p:spPr>
          <a:xfrm flipH="1">
            <a:off x="2626378" y="2836925"/>
            <a:ext cx="973015" cy="345301"/>
          </a:xfrm>
          <a:prstGeom prst="flowChartAlternateProcess">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fr-FR" dirty="0" smtClean="0"/>
              <a:t>Unité</a:t>
            </a:r>
            <a:endParaRPr lang="fr-FR" dirty="0"/>
          </a:p>
        </p:txBody>
      </p:sp>
      <p:sp>
        <p:nvSpPr>
          <p:cNvPr id="18" name="Autre processus 17"/>
          <p:cNvSpPr/>
          <p:nvPr/>
        </p:nvSpPr>
        <p:spPr>
          <a:xfrm flipH="1">
            <a:off x="1461716" y="2265950"/>
            <a:ext cx="973015" cy="345301"/>
          </a:xfrm>
          <a:prstGeom prst="flowChartAlternateProcess">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lang="fr-FR" dirty="0" smtClean="0"/>
              <a:t>Ensemble</a:t>
            </a:r>
            <a:endParaRPr lang="fr-FR" dirty="0"/>
          </a:p>
        </p:txBody>
      </p:sp>
      <p:sp>
        <p:nvSpPr>
          <p:cNvPr id="19" name="Autre processus 18"/>
          <p:cNvSpPr/>
          <p:nvPr/>
        </p:nvSpPr>
        <p:spPr>
          <a:xfrm flipH="1">
            <a:off x="625699" y="1694975"/>
            <a:ext cx="973015" cy="345301"/>
          </a:xfrm>
          <a:prstGeom prst="flowChartAlternateProcess">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lang="fr-FR" dirty="0" smtClean="0"/>
              <a:t>Etablissement</a:t>
            </a:r>
            <a:endParaRPr lang="fr-FR" dirty="0"/>
          </a:p>
        </p:txBody>
      </p:sp>
      <p:cxnSp>
        <p:nvCxnSpPr>
          <p:cNvPr id="33" name="Connecteur droit avec flèche 32"/>
          <p:cNvCxnSpPr>
            <a:stCxn id="7" idx="2"/>
          </p:cNvCxnSpPr>
          <p:nvPr/>
        </p:nvCxnSpPr>
        <p:spPr>
          <a:xfrm flipH="1">
            <a:off x="2170443" y="4050903"/>
            <a:ext cx="2204003" cy="204152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2" name="ZoneTexte 41"/>
          <p:cNvSpPr txBox="1"/>
          <p:nvPr/>
        </p:nvSpPr>
        <p:spPr>
          <a:xfrm>
            <a:off x="7410745" y="1100826"/>
            <a:ext cx="864540" cy="369332"/>
          </a:xfrm>
          <a:prstGeom prst="rect">
            <a:avLst/>
          </a:prstGeom>
          <a:noFill/>
        </p:spPr>
        <p:txBody>
          <a:bodyPr wrap="none" rtlCol="0">
            <a:spAutoFit/>
          </a:bodyPr>
          <a:lstStyle/>
          <a:p>
            <a:r>
              <a:rPr lang="fr-FR" dirty="0" smtClean="0">
                <a:solidFill>
                  <a:schemeClr val="accent1"/>
                </a:solidFill>
              </a:rPr>
              <a:t>Temps</a:t>
            </a:r>
            <a:endParaRPr lang="fr-FR" dirty="0">
              <a:solidFill>
                <a:schemeClr val="accent1"/>
              </a:solidFill>
            </a:endParaRPr>
          </a:p>
        </p:txBody>
      </p:sp>
      <p:sp>
        <p:nvSpPr>
          <p:cNvPr id="43" name="ZoneTexte 42"/>
          <p:cNvSpPr txBox="1"/>
          <p:nvPr/>
        </p:nvSpPr>
        <p:spPr>
          <a:xfrm>
            <a:off x="8350926" y="6316853"/>
            <a:ext cx="736500" cy="369332"/>
          </a:xfrm>
          <a:prstGeom prst="rect">
            <a:avLst/>
          </a:prstGeom>
          <a:noFill/>
        </p:spPr>
        <p:txBody>
          <a:bodyPr wrap="none" rtlCol="0">
            <a:spAutoFit/>
          </a:bodyPr>
          <a:lstStyle/>
          <a:p>
            <a:r>
              <a:rPr lang="fr-FR" dirty="0" smtClean="0">
                <a:solidFill>
                  <a:schemeClr val="accent1"/>
                </a:solidFill>
              </a:rPr>
              <a:t>Lieux</a:t>
            </a:r>
            <a:endParaRPr lang="fr-FR" dirty="0">
              <a:solidFill>
                <a:schemeClr val="accent1"/>
              </a:solidFill>
            </a:endParaRPr>
          </a:p>
        </p:txBody>
      </p:sp>
      <p:sp>
        <p:nvSpPr>
          <p:cNvPr id="44" name="ZoneTexte 43"/>
          <p:cNvSpPr txBox="1"/>
          <p:nvPr/>
        </p:nvSpPr>
        <p:spPr>
          <a:xfrm>
            <a:off x="-48231" y="1164501"/>
            <a:ext cx="1172692" cy="369332"/>
          </a:xfrm>
          <a:prstGeom prst="rect">
            <a:avLst/>
          </a:prstGeom>
          <a:noFill/>
        </p:spPr>
        <p:txBody>
          <a:bodyPr wrap="none" rtlCol="0">
            <a:spAutoFit/>
          </a:bodyPr>
          <a:lstStyle/>
          <a:p>
            <a:r>
              <a:rPr lang="fr-FR" dirty="0" smtClean="0">
                <a:solidFill>
                  <a:schemeClr val="accent1"/>
                </a:solidFill>
              </a:rPr>
              <a:t>Institution</a:t>
            </a:r>
            <a:endParaRPr lang="fr-FR" dirty="0">
              <a:solidFill>
                <a:schemeClr val="accent1"/>
              </a:solidFill>
            </a:endParaRPr>
          </a:p>
        </p:txBody>
      </p:sp>
      <p:sp>
        <p:nvSpPr>
          <p:cNvPr id="45" name="ZoneTexte 44"/>
          <p:cNvSpPr txBox="1"/>
          <p:nvPr/>
        </p:nvSpPr>
        <p:spPr>
          <a:xfrm>
            <a:off x="-16077" y="4965927"/>
            <a:ext cx="710802" cy="369332"/>
          </a:xfrm>
          <a:prstGeom prst="rect">
            <a:avLst/>
          </a:prstGeom>
          <a:noFill/>
        </p:spPr>
        <p:txBody>
          <a:bodyPr wrap="none" rtlCol="0">
            <a:spAutoFit/>
          </a:bodyPr>
          <a:lstStyle/>
          <a:p>
            <a:r>
              <a:rPr lang="fr-FR" dirty="0" smtClean="0">
                <a:solidFill>
                  <a:schemeClr val="accent1"/>
                </a:solidFill>
              </a:rPr>
              <a:t>Sujet</a:t>
            </a:r>
            <a:endParaRPr lang="fr-FR" dirty="0">
              <a:solidFill>
                <a:schemeClr val="accent1"/>
              </a:solidFill>
            </a:endParaRPr>
          </a:p>
        </p:txBody>
      </p:sp>
      <p:sp>
        <p:nvSpPr>
          <p:cNvPr id="46" name="ZoneTexte 45"/>
          <p:cNvSpPr txBox="1"/>
          <p:nvPr/>
        </p:nvSpPr>
        <p:spPr>
          <a:xfrm>
            <a:off x="1613127" y="6302711"/>
            <a:ext cx="1288221" cy="369332"/>
          </a:xfrm>
          <a:prstGeom prst="rect">
            <a:avLst/>
          </a:prstGeom>
          <a:noFill/>
        </p:spPr>
        <p:txBody>
          <a:bodyPr wrap="none" rtlCol="0">
            <a:spAutoFit/>
          </a:bodyPr>
          <a:lstStyle/>
          <a:p>
            <a:r>
              <a:rPr lang="fr-FR" dirty="0" smtClean="0">
                <a:solidFill>
                  <a:schemeClr val="accent1"/>
                </a:solidFill>
              </a:rPr>
              <a:t>Typologies</a:t>
            </a:r>
            <a:endParaRPr lang="fr-FR" dirty="0">
              <a:solidFill>
                <a:schemeClr val="accent1"/>
              </a:solidFill>
            </a:endParaRPr>
          </a:p>
        </p:txBody>
      </p:sp>
      <p:cxnSp>
        <p:nvCxnSpPr>
          <p:cNvPr id="47" name="Connecteur droit avec flèche 46"/>
          <p:cNvCxnSpPr>
            <a:stCxn id="7" idx="2"/>
          </p:cNvCxnSpPr>
          <p:nvPr/>
        </p:nvCxnSpPr>
        <p:spPr>
          <a:xfrm flipH="1">
            <a:off x="2379452" y="4050903"/>
            <a:ext cx="1994994" cy="21219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51" name="Connecteur droit avec flèche 50"/>
          <p:cNvCxnSpPr>
            <a:stCxn id="7" idx="2"/>
          </p:cNvCxnSpPr>
          <p:nvPr/>
        </p:nvCxnSpPr>
        <p:spPr>
          <a:xfrm flipH="1">
            <a:off x="2572378" y="4050903"/>
            <a:ext cx="1802068" cy="21862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4" name="Autre processus 33"/>
          <p:cNvSpPr/>
          <p:nvPr/>
        </p:nvSpPr>
        <p:spPr>
          <a:xfrm>
            <a:off x="3487454" y="4251526"/>
            <a:ext cx="973015" cy="345301"/>
          </a:xfrm>
          <a:prstGeom prst="flowChartAlternateProcess">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lang="fr-FR" dirty="0" smtClean="0"/>
              <a:t>Sous-types</a:t>
            </a:r>
            <a:endParaRPr lang="fr-FR" dirty="0"/>
          </a:p>
        </p:txBody>
      </p:sp>
      <p:sp>
        <p:nvSpPr>
          <p:cNvPr id="35" name="Autre processus 34"/>
          <p:cNvSpPr/>
          <p:nvPr/>
        </p:nvSpPr>
        <p:spPr>
          <a:xfrm>
            <a:off x="2594821" y="4990351"/>
            <a:ext cx="973015" cy="345301"/>
          </a:xfrm>
          <a:prstGeom prst="flowChartAlternateProcess">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r>
              <a:rPr lang="fr-FR" dirty="0" smtClean="0"/>
              <a:t>Types</a:t>
            </a:r>
            <a:endParaRPr lang="fr-FR" dirty="0"/>
          </a:p>
        </p:txBody>
      </p:sp>
      <p:sp>
        <p:nvSpPr>
          <p:cNvPr id="24" name="ZoneTexte 23"/>
          <p:cNvSpPr txBox="1"/>
          <p:nvPr/>
        </p:nvSpPr>
        <p:spPr>
          <a:xfrm>
            <a:off x="3556001" y="2765777"/>
            <a:ext cx="1636889" cy="461665"/>
          </a:xfrm>
          <a:prstGeom prst="rect">
            <a:avLst/>
          </a:prstGeom>
          <a:noFill/>
        </p:spPr>
        <p:txBody>
          <a:bodyPr wrap="square" rtlCol="0">
            <a:spAutoFit/>
          </a:bodyPr>
          <a:lstStyle/>
          <a:p>
            <a:pPr algn="ctr"/>
            <a:r>
              <a:rPr lang="fr-FR" sz="1200" b="1" dirty="0" smtClean="0"/>
              <a:t>Niveau de mesure des données</a:t>
            </a:r>
            <a:endParaRPr lang="fr-FR" sz="1200" b="1" dirty="0"/>
          </a:p>
        </p:txBody>
      </p:sp>
      <p:sp>
        <p:nvSpPr>
          <p:cNvPr id="48" name="ZoneTexte 47"/>
          <p:cNvSpPr txBox="1"/>
          <p:nvPr/>
        </p:nvSpPr>
        <p:spPr>
          <a:xfrm>
            <a:off x="3245556" y="1662288"/>
            <a:ext cx="2257778" cy="461665"/>
          </a:xfrm>
          <a:prstGeom prst="rect">
            <a:avLst/>
          </a:prstGeom>
          <a:noFill/>
        </p:spPr>
        <p:txBody>
          <a:bodyPr wrap="square" rtlCol="0">
            <a:spAutoFit/>
          </a:bodyPr>
          <a:lstStyle/>
          <a:p>
            <a:pPr algn="ctr"/>
            <a:r>
              <a:rPr lang="fr-FR" sz="1200" b="1" dirty="0" smtClean="0"/>
              <a:t>Niveaux de consolidation des indicateurs</a:t>
            </a:r>
            <a:endParaRPr lang="fr-FR" sz="1200" b="1" dirty="0"/>
          </a:p>
        </p:txBody>
      </p:sp>
    </p:spTree>
    <p:extLst>
      <p:ext uri="{BB962C8B-B14F-4D97-AF65-F5344CB8AC3E}">
        <p14:creationId xmlns:p14="http://schemas.microsoft.com/office/powerpoint/2010/main" val="2583500276"/>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Etat des lieux : cadre national, européen et international</a:t>
            </a:r>
            <a:endParaRPr lang="fr-FR" dirty="0"/>
          </a:p>
        </p:txBody>
      </p:sp>
      <p:sp>
        <p:nvSpPr>
          <p:cNvPr id="3" name="Espace réservé du texte 2"/>
          <p:cNvSpPr>
            <a:spLocks noGrp="1"/>
          </p:cNvSpPr>
          <p:nvPr>
            <p:ph type="body" idx="1"/>
          </p:nvPr>
        </p:nvSpPr>
        <p:spPr/>
        <p:txBody>
          <a:bodyPr/>
          <a:lstStyle/>
          <a:p>
            <a:endParaRPr lang="fr-FR"/>
          </a:p>
        </p:txBody>
      </p:sp>
      <p:sp>
        <p:nvSpPr>
          <p:cNvPr id="4" name="Espace réservé de la date 3"/>
          <p:cNvSpPr>
            <a:spLocks noGrp="1"/>
          </p:cNvSpPr>
          <p:nvPr>
            <p:ph type="dt" sz="half" idx="10"/>
          </p:nvPr>
        </p:nvSpPr>
        <p:spPr/>
        <p:txBody>
          <a:bodyPr/>
          <a:lstStyle/>
          <a:p>
            <a:pPr>
              <a:defRPr/>
            </a:pPr>
            <a:r>
              <a:rPr lang="fr-FR" smtClean="0"/>
              <a:t>23/05/2013</a:t>
            </a:r>
            <a:endParaRPr lang="fr-FR"/>
          </a:p>
        </p:txBody>
      </p:sp>
      <p:sp>
        <p:nvSpPr>
          <p:cNvPr id="5" name="Espace réservé du pied de page 4"/>
          <p:cNvSpPr>
            <a:spLocks noGrp="1"/>
          </p:cNvSpPr>
          <p:nvPr>
            <p:ph type="ftr" sz="quarter" idx="11"/>
          </p:nvPr>
        </p:nvSpPr>
        <p:spPr/>
        <p:txBody>
          <a:bodyPr/>
          <a:lstStyle/>
          <a:p>
            <a:pPr>
              <a:defRPr/>
            </a:pPr>
            <a:r>
              <a:rPr lang="fr-FR" smtClean="0"/>
              <a:t>Six &amp; Dix</a:t>
            </a:r>
            <a:endParaRPr lang="fr-FR"/>
          </a:p>
        </p:txBody>
      </p:sp>
      <p:sp>
        <p:nvSpPr>
          <p:cNvPr id="6" name="Espace réservé du numéro de diapositive 5"/>
          <p:cNvSpPr>
            <a:spLocks noGrp="1"/>
          </p:cNvSpPr>
          <p:nvPr>
            <p:ph type="sldNum" sz="quarter" idx="12"/>
          </p:nvPr>
        </p:nvSpPr>
        <p:spPr/>
        <p:txBody>
          <a:bodyPr/>
          <a:lstStyle/>
          <a:p>
            <a:pPr>
              <a:defRPr/>
            </a:pPr>
            <a:fld id="{95EEA516-6529-7A49-A2E4-4995FB25EBED}" type="slidenum">
              <a:rPr lang="fr-FR" smtClean="0"/>
              <a:pPr>
                <a:defRPr/>
              </a:pPr>
              <a:t>13</a:t>
            </a:fld>
            <a:endParaRPr lang="fr-FR"/>
          </a:p>
        </p:txBody>
      </p:sp>
    </p:spTree>
    <p:extLst>
      <p:ext uri="{BB962C8B-B14F-4D97-AF65-F5344CB8AC3E}">
        <p14:creationId xmlns:p14="http://schemas.microsoft.com/office/powerpoint/2010/main" val="427356641"/>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La cadre national : le MESR</a:t>
            </a:r>
            <a:endParaRPr lang="fr-FR" dirty="0"/>
          </a:p>
        </p:txBody>
      </p:sp>
      <p:sp>
        <p:nvSpPr>
          <p:cNvPr id="3" name="Espace réservé du contenu 2"/>
          <p:cNvSpPr>
            <a:spLocks noGrp="1"/>
          </p:cNvSpPr>
          <p:nvPr>
            <p:ph sz="quarter" idx="1"/>
          </p:nvPr>
        </p:nvSpPr>
        <p:spPr/>
        <p:txBody>
          <a:bodyPr/>
          <a:lstStyle/>
          <a:p>
            <a:r>
              <a:rPr lang="fr-FR" sz="2400" dirty="0" smtClean="0"/>
              <a:t>Projet </a:t>
            </a:r>
            <a:r>
              <a:rPr lang="fr-FR" sz="2400" dirty="0"/>
              <a:t>de loi de Finances 2013 / Mission </a:t>
            </a:r>
            <a:r>
              <a:rPr lang="fr-FR" sz="2400" dirty="0" smtClean="0"/>
              <a:t>recherche </a:t>
            </a:r>
            <a:r>
              <a:rPr lang="fr-FR" sz="2400" dirty="0"/>
              <a:t>et enseignement supérieur</a:t>
            </a:r>
          </a:p>
          <a:p>
            <a:pPr lvl="1"/>
            <a:r>
              <a:rPr lang="fr-FR" sz="2000" dirty="0" smtClean="0"/>
              <a:t>Un </a:t>
            </a:r>
            <a:r>
              <a:rPr lang="fr-FR" sz="2000" dirty="0"/>
              <a:t>seul indicateur concerne en 2013 les bibliothèques, </a:t>
            </a:r>
            <a:r>
              <a:rPr lang="fr-FR" sz="2000" dirty="0" smtClean="0"/>
              <a:t> l’indicateur </a:t>
            </a:r>
            <a:r>
              <a:rPr lang="fr-FR" sz="2000" dirty="0"/>
              <a:t>6.2 : </a:t>
            </a:r>
            <a:r>
              <a:rPr lang="fr-FR" sz="2000" dirty="0" smtClean="0"/>
              <a:t>disponibilité </a:t>
            </a:r>
            <a:r>
              <a:rPr lang="fr-FR" sz="2000" dirty="0"/>
              <a:t>hebdomadaire théorique des places de bibliothèque par usager</a:t>
            </a:r>
          </a:p>
          <a:p>
            <a:pPr lvl="1"/>
            <a:r>
              <a:rPr lang="fr-FR" sz="2000" dirty="0" smtClean="0"/>
              <a:t>Equation </a:t>
            </a:r>
            <a:r>
              <a:rPr lang="fr-FR" sz="2000" dirty="0"/>
              <a:t>: Nombre de places de travail x durée hebdomadaire d’ouverture </a:t>
            </a:r>
            <a:r>
              <a:rPr lang="fr-FR" sz="2000" dirty="0" smtClean="0"/>
              <a:t>rapportés </a:t>
            </a:r>
            <a:r>
              <a:rPr lang="fr-FR" sz="2000" dirty="0"/>
              <a:t>au nombre d’étudiants et d’enseignants-chercheurs à desservir</a:t>
            </a:r>
          </a:p>
          <a:p>
            <a:pPr lvl="1"/>
            <a:r>
              <a:rPr lang="fr-FR" sz="2000" dirty="0" smtClean="0"/>
              <a:t>NB </a:t>
            </a:r>
            <a:r>
              <a:rPr lang="fr-FR" sz="2000" dirty="0"/>
              <a:t>: en 2012 figurait également le nombre d’entrées par lecteur inscrit</a:t>
            </a:r>
          </a:p>
          <a:p>
            <a:r>
              <a:rPr lang="fr-FR" sz="2400" dirty="0"/>
              <a:t>Contrats quinquennaux :</a:t>
            </a:r>
          </a:p>
          <a:p>
            <a:pPr lvl="1"/>
            <a:r>
              <a:rPr lang="fr-FR" sz="2000" dirty="0"/>
              <a:t>Dans les indicateurs communs (vague B 2012-</a:t>
            </a:r>
            <a:r>
              <a:rPr lang="fr-FR" sz="2000" dirty="0" smtClean="0"/>
              <a:t>2017</a:t>
            </a:r>
            <a:r>
              <a:rPr lang="fr-FR" sz="2000" dirty="0"/>
              <a:t>) : seulement la variation des horaires d’ouverture du SCD ou du SICD</a:t>
            </a:r>
          </a:p>
        </p:txBody>
      </p:sp>
      <p:sp>
        <p:nvSpPr>
          <p:cNvPr id="4" name="Espace réservé de la date 3"/>
          <p:cNvSpPr>
            <a:spLocks noGrp="1"/>
          </p:cNvSpPr>
          <p:nvPr>
            <p:ph type="dt" sz="half" idx="10"/>
          </p:nvPr>
        </p:nvSpPr>
        <p:spPr/>
        <p:txBody>
          <a:bodyPr/>
          <a:lstStyle/>
          <a:p>
            <a:pPr>
              <a:defRPr/>
            </a:pPr>
            <a:r>
              <a:rPr lang="fr-FR" smtClean="0"/>
              <a:t>23/05/2013</a:t>
            </a:r>
            <a:endParaRPr lang="fr-FR"/>
          </a:p>
        </p:txBody>
      </p:sp>
      <p:sp>
        <p:nvSpPr>
          <p:cNvPr id="5" name="Espace réservé du pied de page 4"/>
          <p:cNvSpPr>
            <a:spLocks noGrp="1"/>
          </p:cNvSpPr>
          <p:nvPr>
            <p:ph type="ftr" sz="quarter" idx="11"/>
          </p:nvPr>
        </p:nvSpPr>
        <p:spPr/>
        <p:txBody>
          <a:bodyPr/>
          <a:lstStyle/>
          <a:p>
            <a:pPr>
              <a:defRPr/>
            </a:pPr>
            <a:r>
              <a:rPr lang="fr-FR" smtClean="0"/>
              <a:t>Six &amp; Dix</a:t>
            </a:r>
            <a:endParaRPr lang="fr-FR"/>
          </a:p>
        </p:txBody>
      </p:sp>
      <p:sp>
        <p:nvSpPr>
          <p:cNvPr id="6" name="Espace réservé du numéro de diapositive 5"/>
          <p:cNvSpPr>
            <a:spLocks noGrp="1"/>
          </p:cNvSpPr>
          <p:nvPr>
            <p:ph type="sldNum" sz="quarter" idx="12"/>
          </p:nvPr>
        </p:nvSpPr>
        <p:spPr/>
        <p:txBody>
          <a:bodyPr/>
          <a:lstStyle/>
          <a:p>
            <a:pPr>
              <a:defRPr/>
            </a:pPr>
            <a:fld id="{4B979815-352A-F34F-B23F-D2E1A66C7D5C}" type="slidenum">
              <a:rPr lang="fr-FR" smtClean="0"/>
              <a:pPr>
                <a:defRPr/>
              </a:pPr>
              <a:t>14</a:t>
            </a:fld>
            <a:endParaRPr lang="fr-FR"/>
          </a:p>
        </p:txBody>
      </p:sp>
    </p:spTree>
    <p:extLst>
      <p:ext uri="{BB962C8B-B14F-4D97-AF65-F5344CB8AC3E}">
        <p14:creationId xmlns:p14="http://schemas.microsoft.com/office/powerpoint/2010/main" val="3536784045"/>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re 1"/>
          <p:cNvSpPr>
            <a:spLocks noGrp="1"/>
          </p:cNvSpPr>
          <p:nvPr>
            <p:ph type="title"/>
          </p:nvPr>
        </p:nvSpPr>
        <p:spPr>
          <a:xfrm>
            <a:off x="457200" y="166688"/>
            <a:ext cx="8229600" cy="990600"/>
          </a:xfrm>
        </p:spPr>
        <p:txBody>
          <a:bodyPr/>
          <a:lstStyle/>
          <a:p>
            <a:r>
              <a:rPr lang="fr-FR" dirty="0">
                <a:latin typeface="Bookman Old Style" charset="0"/>
              </a:rPr>
              <a:t>Le cadre </a:t>
            </a:r>
            <a:r>
              <a:rPr lang="fr-FR" dirty="0" smtClean="0">
                <a:latin typeface="Bookman Old Style" charset="0"/>
              </a:rPr>
              <a:t>national : la MISTRD (ESGBU et ASIBU)</a:t>
            </a:r>
            <a:endParaRPr lang="fr-FR" dirty="0">
              <a:latin typeface="Bookman Old Style" charset="0"/>
            </a:endParaRPr>
          </a:p>
        </p:txBody>
      </p:sp>
      <p:sp>
        <p:nvSpPr>
          <p:cNvPr id="19458" name="Espace réservé du contenu 2"/>
          <p:cNvSpPr>
            <a:spLocks noGrp="1"/>
          </p:cNvSpPr>
          <p:nvPr>
            <p:ph sz="quarter" idx="1"/>
          </p:nvPr>
        </p:nvSpPr>
        <p:spPr>
          <a:xfrm>
            <a:off x="457200" y="1270134"/>
            <a:ext cx="8334022" cy="5314129"/>
          </a:xfrm>
        </p:spPr>
        <p:txBody>
          <a:bodyPr/>
          <a:lstStyle/>
          <a:p>
            <a:r>
              <a:rPr lang="fr-FR" sz="2000" dirty="0"/>
              <a:t>Depuis 2008 : enrichissement progressif de l’ESGBU (prise en compte de la LOLF, de la LRU, de demande Unesco H/F, des EPST...)</a:t>
            </a:r>
          </a:p>
          <a:p>
            <a:r>
              <a:rPr lang="fr-FR" sz="2000" dirty="0"/>
              <a:t>Aujourd’hui, un SCD qui veut remplir entièrement l’ESGBU doit fournir :</a:t>
            </a:r>
          </a:p>
          <a:p>
            <a:pPr lvl="1"/>
            <a:r>
              <a:rPr lang="fr-FR" sz="1800" dirty="0"/>
              <a:t>Avec </a:t>
            </a:r>
            <a:r>
              <a:rPr lang="fr-FR" sz="1800" dirty="0" smtClean="0"/>
              <a:t>1 </a:t>
            </a:r>
            <a:r>
              <a:rPr lang="fr-FR" sz="1800" dirty="0"/>
              <a:t>unité et 1 bibliothèque associée : 286 données</a:t>
            </a:r>
          </a:p>
          <a:p>
            <a:pPr lvl="1"/>
            <a:r>
              <a:rPr lang="fr-FR" sz="1800" dirty="0"/>
              <a:t>Avec 4 </a:t>
            </a:r>
            <a:r>
              <a:rPr lang="fr-FR" sz="1800" dirty="0" smtClean="0"/>
              <a:t>unités </a:t>
            </a:r>
            <a:r>
              <a:rPr lang="fr-FR" sz="1800" dirty="0"/>
              <a:t>et 5 </a:t>
            </a:r>
            <a:r>
              <a:rPr lang="fr-FR" sz="1800" dirty="0" smtClean="0"/>
              <a:t>bibliothèques associées </a:t>
            </a:r>
            <a:r>
              <a:rPr lang="fr-FR" sz="1800" dirty="0"/>
              <a:t>: 923 données</a:t>
            </a:r>
          </a:p>
          <a:p>
            <a:r>
              <a:rPr lang="fr-FR" sz="2000" dirty="0"/>
              <a:t>Des spécificités de l’ESGBU pour les CADIST</a:t>
            </a:r>
          </a:p>
          <a:p>
            <a:r>
              <a:rPr lang="fr-FR" sz="2000" dirty="0"/>
              <a:t>En parallèle, l’ERE (Enquête sur les ressources électroniques)</a:t>
            </a:r>
          </a:p>
          <a:p>
            <a:r>
              <a:rPr lang="fr-FR" sz="2000" dirty="0"/>
              <a:t>Les attentes </a:t>
            </a:r>
            <a:r>
              <a:rPr lang="fr-FR" sz="2000" dirty="0" smtClean="0"/>
              <a:t>de la MISTRD :</a:t>
            </a:r>
            <a:endParaRPr lang="fr-FR" sz="2000" dirty="0"/>
          </a:p>
          <a:p>
            <a:pPr lvl="1"/>
            <a:r>
              <a:rPr lang="fr-FR" sz="1800" dirty="0"/>
              <a:t>Faciliter la production d’indicateurs grâce à l’intégration des données de la </a:t>
            </a:r>
            <a:r>
              <a:rPr lang="fr-FR" sz="1800" dirty="0" smtClean="0"/>
              <a:t>documentation </a:t>
            </a:r>
            <a:r>
              <a:rPr lang="fr-FR" sz="1800" dirty="0"/>
              <a:t>(ESGBU) dans celles de </a:t>
            </a:r>
            <a:r>
              <a:rPr lang="fr-FR" sz="1800" dirty="0" smtClean="0"/>
              <a:t>l’établissement </a:t>
            </a:r>
            <a:r>
              <a:rPr lang="fr-FR" sz="1800" dirty="0"/>
              <a:t>(PAPESR) : réalisation 2013</a:t>
            </a:r>
          </a:p>
          <a:p>
            <a:pPr lvl="1"/>
            <a:r>
              <a:rPr lang="fr-FR" sz="1800" dirty="0"/>
              <a:t>Moderniser et alléger l’ESGBU : spécifications en 2013 </a:t>
            </a:r>
            <a:r>
              <a:rPr lang="fr-FR" sz="1800" dirty="0" smtClean="0"/>
              <a:t>et </a:t>
            </a:r>
            <a:r>
              <a:rPr lang="fr-FR" sz="1800" dirty="0"/>
              <a:t>réalisation achevée pour mars 2014</a:t>
            </a:r>
          </a:p>
          <a:p>
            <a:pPr lvl="1"/>
            <a:r>
              <a:rPr lang="fr-FR" sz="1800" dirty="0"/>
              <a:t>Intégrer les données des bibliothèques des </a:t>
            </a:r>
            <a:r>
              <a:rPr lang="fr-FR" sz="1800" dirty="0" smtClean="0"/>
              <a:t>établissements </a:t>
            </a:r>
            <a:r>
              <a:rPr lang="fr-FR" sz="1800" dirty="0"/>
              <a:t>de </a:t>
            </a:r>
            <a:r>
              <a:rPr lang="fr-FR" sz="1800" dirty="0" smtClean="0"/>
              <a:t>recherche</a:t>
            </a:r>
            <a:endParaRPr lang="fr-FR" sz="1800" dirty="0"/>
          </a:p>
        </p:txBody>
      </p:sp>
      <p:sp>
        <p:nvSpPr>
          <p:cNvPr id="4" name="Espace réservé de la date 3"/>
          <p:cNvSpPr>
            <a:spLocks noGrp="1"/>
          </p:cNvSpPr>
          <p:nvPr>
            <p:ph type="dt" sz="quarter" idx="10"/>
          </p:nvPr>
        </p:nvSpPr>
        <p:spPr/>
        <p:txBody>
          <a:bodyPr/>
          <a:lstStyle/>
          <a:p>
            <a:pPr>
              <a:defRPr/>
            </a:pPr>
            <a:r>
              <a:rPr lang="fr-FR" smtClean="0"/>
              <a:t>23/05/2013</a:t>
            </a:r>
            <a:endParaRPr lang="fr-FR"/>
          </a:p>
        </p:txBody>
      </p:sp>
      <p:sp>
        <p:nvSpPr>
          <p:cNvPr id="5" name="Espace réservé du pied de page 4"/>
          <p:cNvSpPr>
            <a:spLocks noGrp="1"/>
          </p:cNvSpPr>
          <p:nvPr>
            <p:ph type="ftr" sz="quarter" idx="11"/>
          </p:nvPr>
        </p:nvSpPr>
        <p:spPr/>
        <p:txBody>
          <a:bodyPr/>
          <a:lstStyle/>
          <a:p>
            <a:pPr>
              <a:defRPr/>
            </a:pPr>
            <a:r>
              <a:rPr lang="fr-FR" smtClean="0"/>
              <a:t>Six &amp; Dix</a:t>
            </a:r>
            <a:endParaRPr lang="fr-FR"/>
          </a:p>
        </p:txBody>
      </p:sp>
      <p:sp>
        <p:nvSpPr>
          <p:cNvPr id="19461" name="Espace réservé du numéro de diapositive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CCA5EE3A-C38D-AD4F-BD35-3CFC9AB42B7E}" type="slidenum">
              <a:rPr lang="fr-FR" sz="1400">
                <a:solidFill>
                  <a:schemeClr val="tx2"/>
                </a:solidFill>
                <a:latin typeface="Gill Sans MT" charset="0"/>
              </a:rPr>
              <a:pPr eaLnBrk="1" hangingPunct="1"/>
              <a:t>15</a:t>
            </a:fld>
            <a:endParaRPr lang="fr-FR" sz="1400">
              <a:solidFill>
                <a:schemeClr val="tx2"/>
              </a:solidFill>
              <a:latin typeface="Gill Sans MT" charset="0"/>
            </a:endParaRPr>
          </a:p>
        </p:txBody>
      </p:sp>
    </p:spTree>
    <p:extLst>
      <p:ext uri="{BB962C8B-B14F-4D97-AF65-F5344CB8AC3E}">
        <p14:creationId xmlns:p14="http://schemas.microsoft.com/office/powerpoint/2010/main" val="3586651968"/>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re 1"/>
          <p:cNvSpPr>
            <a:spLocks noGrp="1"/>
          </p:cNvSpPr>
          <p:nvPr>
            <p:ph type="title"/>
          </p:nvPr>
        </p:nvSpPr>
        <p:spPr>
          <a:xfrm>
            <a:off x="457200" y="166688"/>
            <a:ext cx="8229600" cy="990600"/>
          </a:xfrm>
        </p:spPr>
        <p:txBody>
          <a:bodyPr/>
          <a:lstStyle/>
          <a:p>
            <a:r>
              <a:rPr lang="fr-FR" dirty="0">
                <a:latin typeface="Bookman Old Style" charset="0"/>
              </a:rPr>
              <a:t>Le cadre </a:t>
            </a:r>
            <a:r>
              <a:rPr lang="fr-FR" dirty="0" smtClean="0">
                <a:latin typeface="Bookman Old Style" charset="0"/>
              </a:rPr>
              <a:t>national : l’IGB</a:t>
            </a:r>
            <a:endParaRPr lang="fr-FR" dirty="0">
              <a:latin typeface="Bookman Old Style" charset="0"/>
            </a:endParaRPr>
          </a:p>
        </p:txBody>
      </p:sp>
      <p:sp>
        <p:nvSpPr>
          <p:cNvPr id="19458" name="Espace réservé du contenu 2"/>
          <p:cNvSpPr>
            <a:spLocks noGrp="1"/>
          </p:cNvSpPr>
          <p:nvPr>
            <p:ph sz="quarter" idx="1"/>
          </p:nvPr>
        </p:nvSpPr>
        <p:spPr>
          <a:xfrm>
            <a:off x="457200" y="1144717"/>
            <a:ext cx="8334022" cy="5219394"/>
          </a:xfrm>
        </p:spPr>
        <p:txBody>
          <a:bodyPr/>
          <a:lstStyle/>
          <a:p>
            <a:r>
              <a:rPr lang="fr-FR" dirty="0"/>
              <a:t>Suite aux études menées en en 2008 et </a:t>
            </a:r>
            <a:r>
              <a:rPr lang="fr-FR" dirty="0" smtClean="0"/>
              <a:t>2010, production courant 2013 :</a:t>
            </a:r>
            <a:endParaRPr lang="fr-FR" dirty="0"/>
          </a:p>
          <a:p>
            <a:pPr lvl="1"/>
            <a:r>
              <a:rPr lang="fr-FR" dirty="0" smtClean="0"/>
              <a:t>Du </a:t>
            </a:r>
            <a:r>
              <a:rPr lang="fr-FR" dirty="0"/>
              <a:t>rapport « quels indicateurs pour évaluer l’activité documentaire des établissements, des sites universitaires et des organismes de recherche ? » (commande du MESR)</a:t>
            </a:r>
          </a:p>
          <a:p>
            <a:pPr lvl="1"/>
            <a:r>
              <a:rPr lang="fr-FR" dirty="0" smtClean="0"/>
              <a:t>Du rapport mis à jour sur </a:t>
            </a:r>
            <a:r>
              <a:rPr lang="fr-FR" dirty="0"/>
              <a:t>la comparaison internationale des </a:t>
            </a:r>
            <a:r>
              <a:rPr lang="fr-FR" dirty="0" smtClean="0"/>
              <a:t>bibliothèques </a:t>
            </a:r>
            <a:r>
              <a:rPr lang="fr-FR" dirty="0"/>
              <a:t>universitaires</a:t>
            </a:r>
          </a:p>
        </p:txBody>
      </p:sp>
      <p:sp>
        <p:nvSpPr>
          <p:cNvPr id="4" name="Espace réservé de la date 3"/>
          <p:cNvSpPr>
            <a:spLocks noGrp="1"/>
          </p:cNvSpPr>
          <p:nvPr>
            <p:ph type="dt" sz="quarter" idx="10"/>
          </p:nvPr>
        </p:nvSpPr>
        <p:spPr/>
        <p:txBody>
          <a:bodyPr/>
          <a:lstStyle/>
          <a:p>
            <a:pPr>
              <a:defRPr/>
            </a:pPr>
            <a:r>
              <a:rPr lang="fr-FR" smtClean="0"/>
              <a:t>23/05/2013</a:t>
            </a:r>
            <a:endParaRPr lang="fr-FR"/>
          </a:p>
        </p:txBody>
      </p:sp>
      <p:sp>
        <p:nvSpPr>
          <p:cNvPr id="5" name="Espace réservé du pied de page 4"/>
          <p:cNvSpPr>
            <a:spLocks noGrp="1"/>
          </p:cNvSpPr>
          <p:nvPr>
            <p:ph type="ftr" sz="quarter" idx="11"/>
          </p:nvPr>
        </p:nvSpPr>
        <p:spPr/>
        <p:txBody>
          <a:bodyPr/>
          <a:lstStyle/>
          <a:p>
            <a:pPr>
              <a:defRPr/>
            </a:pPr>
            <a:r>
              <a:rPr lang="fr-FR" smtClean="0"/>
              <a:t>Six &amp; Dix</a:t>
            </a:r>
            <a:endParaRPr lang="fr-FR"/>
          </a:p>
        </p:txBody>
      </p:sp>
      <p:sp>
        <p:nvSpPr>
          <p:cNvPr id="19461" name="Espace réservé du numéro de diapositive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CCA5EE3A-C38D-AD4F-BD35-3CFC9AB42B7E}" type="slidenum">
              <a:rPr lang="fr-FR" sz="1400">
                <a:solidFill>
                  <a:schemeClr val="tx2"/>
                </a:solidFill>
                <a:latin typeface="Gill Sans MT" charset="0"/>
              </a:rPr>
              <a:pPr eaLnBrk="1" hangingPunct="1"/>
              <a:t>16</a:t>
            </a:fld>
            <a:endParaRPr lang="fr-FR" sz="1400">
              <a:solidFill>
                <a:schemeClr val="tx2"/>
              </a:solidFill>
              <a:latin typeface="Gill Sans MT" charset="0"/>
            </a:endParaRPr>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cadre national : organismes de recherche et grandes écoles</a:t>
            </a:r>
            <a:endParaRPr lang="fr-FR" dirty="0"/>
          </a:p>
        </p:txBody>
      </p:sp>
      <p:sp>
        <p:nvSpPr>
          <p:cNvPr id="3" name="Espace réservé du contenu 2"/>
          <p:cNvSpPr>
            <a:spLocks noGrp="1"/>
          </p:cNvSpPr>
          <p:nvPr>
            <p:ph sz="quarter" idx="1"/>
          </p:nvPr>
        </p:nvSpPr>
        <p:spPr/>
        <p:txBody>
          <a:bodyPr/>
          <a:lstStyle/>
          <a:p>
            <a:r>
              <a:rPr lang="fr-FR" dirty="0" smtClean="0"/>
              <a:t>Une convergence des indicateurs IST à rechercher, notamment pour consolider les données de documentation à l’échelle d’un PRES :</a:t>
            </a:r>
          </a:p>
          <a:p>
            <a:pPr lvl="1"/>
            <a:r>
              <a:rPr lang="fr-FR" dirty="0" smtClean="0"/>
              <a:t>Avec les organismes de recherche</a:t>
            </a:r>
          </a:p>
          <a:p>
            <a:pPr lvl="2"/>
            <a:r>
              <a:rPr lang="fr-FR" dirty="0" smtClean="0"/>
              <a:t>Près de 50 </a:t>
            </a:r>
            <a:r>
              <a:rPr lang="fr-FR" dirty="0" smtClean="0"/>
              <a:t>indicateurs </a:t>
            </a:r>
            <a:r>
              <a:rPr lang="fr-FR" dirty="0" smtClean="0"/>
              <a:t>IST pour les organismes de recherche (EPST, Fondations) ont été formalisés de 2010 à 2012 par le Groupe de travail EPRIST (</a:t>
            </a:r>
            <a:r>
              <a:rPr lang="fr-FR" i="1" dirty="0" err="1"/>
              <a:t>Ademe</a:t>
            </a:r>
            <a:r>
              <a:rPr lang="fr-FR" i="1" dirty="0"/>
              <a:t>, BRGM, CEA, </a:t>
            </a:r>
            <a:r>
              <a:rPr lang="fr-FR" i="1" dirty="0" err="1"/>
              <a:t>Cemagref</a:t>
            </a:r>
            <a:r>
              <a:rPr lang="fr-FR" i="1" dirty="0"/>
              <a:t>, </a:t>
            </a:r>
            <a:r>
              <a:rPr lang="fr-FR" i="1" dirty="0" err="1"/>
              <a:t>Cirad</a:t>
            </a:r>
            <a:r>
              <a:rPr lang="fr-FR" i="1" dirty="0"/>
              <a:t>, CNRS, </a:t>
            </a:r>
            <a:r>
              <a:rPr lang="fr-FR" i="1" dirty="0" err="1"/>
              <a:t>Ifpen</a:t>
            </a:r>
            <a:r>
              <a:rPr lang="fr-FR" i="1" dirty="0"/>
              <a:t>, Ifremer, </a:t>
            </a:r>
            <a:r>
              <a:rPr lang="fr-FR" i="1" dirty="0" err="1"/>
              <a:t>Ifsttar</a:t>
            </a:r>
            <a:r>
              <a:rPr lang="fr-FR" i="1" dirty="0"/>
              <a:t>, </a:t>
            </a:r>
            <a:r>
              <a:rPr lang="fr-FR" i="1" dirty="0" err="1"/>
              <a:t>Ineris</a:t>
            </a:r>
            <a:r>
              <a:rPr lang="fr-FR" i="1" dirty="0"/>
              <a:t>, Inra, </a:t>
            </a:r>
            <a:r>
              <a:rPr lang="fr-FR" i="1" dirty="0" err="1"/>
              <a:t>Inria</a:t>
            </a:r>
            <a:r>
              <a:rPr lang="fr-FR" i="1" dirty="0"/>
              <a:t>, Inserm, Institut Pasteur, IRD, IRSN, </a:t>
            </a:r>
            <a:r>
              <a:rPr lang="fr-FR" i="1" dirty="0" err="1"/>
              <a:t>Onera</a:t>
            </a:r>
            <a:r>
              <a:rPr lang="fr-FR" i="1" dirty="0" smtClean="0"/>
              <a:t>)</a:t>
            </a:r>
            <a:endParaRPr lang="fr-FR" dirty="0" smtClean="0"/>
          </a:p>
          <a:p>
            <a:pPr lvl="1"/>
            <a:r>
              <a:rPr lang="fr-FR" dirty="0" smtClean="0"/>
              <a:t>Avec les grandes écoles</a:t>
            </a:r>
            <a:endParaRPr lang="fr-FR" dirty="0"/>
          </a:p>
          <a:p>
            <a:pPr lvl="2"/>
            <a:r>
              <a:rPr lang="fr-FR" dirty="0" smtClean="0"/>
              <a:t>Près de 40 d’indicateurs ont été identifiés, </a:t>
            </a:r>
            <a:r>
              <a:rPr lang="fr-FR" dirty="0"/>
              <a:t>qui font appel à des données possédées par tous les types </a:t>
            </a:r>
            <a:r>
              <a:rPr lang="fr-FR" dirty="0" smtClean="0"/>
              <a:t>d'établissements.</a:t>
            </a:r>
          </a:p>
        </p:txBody>
      </p:sp>
      <p:sp>
        <p:nvSpPr>
          <p:cNvPr id="4" name="Espace réservé de la date 3"/>
          <p:cNvSpPr>
            <a:spLocks noGrp="1"/>
          </p:cNvSpPr>
          <p:nvPr>
            <p:ph type="dt" sz="half" idx="10"/>
          </p:nvPr>
        </p:nvSpPr>
        <p:spPr/>
        <p:txBody>
          <a:bodyPr/>
          <a:lstStyle/>
          <a:p>
            <a:pPr>
              <a:defRPr/>
            </a:pPr>
            <a:r>
              <a:rPr lang="fr-FR" smtClean="0"/>
              <a:t>23/05/2013</a:t>
            </a:r>
            <a:endParaRPr lang="fr-FR"/>
          </a:p>
        </p:txBody>
      </p:sp>
      <p:sp>
        <p:nvSpPr>
          <p:cNvPr id="5" name="Espace réservé du pied de page 4"/>
          <p:cNvSpPr>
            <a:spLocks noGrp="1"/>
          </p:cNvSpPr>
          <p:nvPr>
            <p:ph type="ftr" sz="quarter" idx="11"/>
          </p:nvPr>
        </p:nvSpPr>
        <p:spPr/>
        <p:txBody>
          <a:bodyPr/>
          <a:lstStyle/>
          <a:p>
            <a:pPr>
              <a:defRPr/>
            </a:pPr>
            <a:r>
              <a:rPr lang="fr-FR" smtClean="0"/>
              <a:t>Six &amp; Dix</a:t>
            </a:r>
            <a:endParaRPr lang="fr-FR"/>
          </a:p>
        </p:txBody>
      </p:sp>
      <p:sp>
        <p:nvSpPr>
          <p:cNvPr id="6" name="Espace réservé du numéro de diapositive 5"/>
          <p:cNvSpPr>
            <a:spLocks noGrp="1"/>
          </p:cNvSpPr>
          <p:nvPr>
            <p:ph type="sldNum" sz="quarter" idx="12"/>
          </p:nvPr>
        </p:nvSpPr>
        <p:spPr/>
        <p:txBody>
          <a:bodyPr/>
          <a:lstStyle/>
          <a:p>
            <a:pPr>
              <a:defRPr/>
            </a:pPr>
            <a:fld id="{4B979815-352A-F34F-B23F-D2E1A66C7D5C}" type="slidenum">
              <a:rPr lang="fr-FR" smtClean="0"/>
              <a:pPr>
                <a:defRPr/>
              </a:pPr>
              <a:t>17</a:t>
            </a:fld>
            <a:endParaRPr lang="fr-FR"/>
          </a:p>
        </p:txBody>
      </p:sp>
    </p:spTree>
    <p:extLst>
      <p:ext uri="{BB962C8B-B14F-4D97-AF65-F5344CB8AC3E}">
        <p14:creationId xmlns:p14="http://schemas.microsoft.com/office/powerpoint/2010/main" val="16057088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re 1"/>
          <p:cNvSpPr>
            <a:spLocks noGrp="1"/>
          </p:cNvSpPr>
          <p:nvPr>
            <p:ph type="title"/>
          </p:nvPr>
        </p:nvSpPr>
        <p:spPr/>
        <p:txBody>
          <a:bodyPr/>
          <a:lstStyle/>
          <a:p>
            <a:r>
              <a:rPr lang="fr-FR">
                <a:latin typeface="Bookman Old Style" charset="0"/>
              </a:rPr>
              <a:t>Le cadre européen</a:t>
            </a:r>
          </a:p>
        </p:txBody>
      </p:sp>
      <p:sp>
        <p:nvSpPr>
          <p:cNvPr id="20482" name="Espace réservé du contenu 2"/>
          <p:cNvSpPr>
            <a:spLocks noGrp="1"/>
          </p:cNvSpPr>
          <p:nvPr>
            <p:ph sz="quarter" idx="1"/>
          </p:nvPr>
        </p:nvSpPr>
        <p:spPr>
          <a:xfrm>
            <a:off x="457200" y="1138825"/>
            <a:ext cx="8229600" cy="4937125"/>
          </a:xfrm>
        </p:spPr>
        <p:txBody>
          <a:bodyPr/>
          <a:lstStyle/>
          <a:p>
            <a:r>
              <a:rPr lang="fr-FR" sz="2000" dirty="0"/>
              <a:t>UMultirank (Commission Européenne avec le </a:t>
            </a:r>
            <a:r>
              <a:rPr lang="fr-FR" sz="2000" dirty="0" smtClean="0"/>
              <a:t>Consortium CHERPA)</a:t>
            </a:r>
            <a:endParaRPr lang="fr-FR" sz="2000" dirty="0"/>
          </a:p>
          <a:p>
            <a:pPr lvl="1"/>
            <a:r>
              <a:rPr lang="fr-FR" sz="1800" dirty="0"/>
              <a:t>2011 : après étude, décision de mettre en œuvre un </a:t>
            </a:r>
            <a:r>
              <a:rPr lang="fr-FR" sz="1800" dirty="0" smtClean="0"/>
              <a:t>portail web </a:t>
            </a:r>
            <a:r>
              <a:rPr lang="fr-FR" sz="1800" dirty="0"/>
              <a:t>permettant aux étudiants européens de choisir leur université sur la base de classements</a:t>
            </a:r>
          </a:p>
          <a:p>
            <a:pPr lvl="1"/>
            <a:r>
              <a:rPr lang="fr-FR" sz="1800" dirty="0"/>
              <a:t>5 </a:t>
            </a:r>
            <a:r>
              <a:rPr lang="fr-FR" sz="1800" dirty="0" smtClean="0"/>
              <a:t>axes de classement </a:t>
            </a:r>
            <a:r>
              <a:rPr lang="fr-FR" sz="1800" dirty="0"/>
              <a:t>: </a:t>
            </a:r>
            <a:r>
              <a:rPr lang="fr-FR" sz="1800" dirty="0" err="1"/>
              <a:t>Teaching</a:t>
            </a:r>
            <a:r>
              <a:rPr lang="fr-FR" sz="1800" dirty="0"/>
              <a:t> &amp; </a:t>
            </a:r>
            <a:r>
              <a:rPr lang="fr-FR" sz="1800" dirty="0" err="1"/>
              <a:t>learning</a:t>
            </a:r>
            <a:r>
              <a:rPr lang="fr-FR" sz="1800" dirty="0"/>
              <a:t>, </a:t>
            </a:r>
            <a:r>
              <a:rPr lang="fr-FR" sz="1800" dirty="0" err="1"/>
              <a:t>Research</a:t>
            </a:r>
            <a:r>
              <a:rPr lang="fr-FR" sz="1800" dirty="0"/>
              <a:t>, </a:t>
            </a:r>
            <a:r>
              <a:rPr lang="fr-FR" sz="1800" dirty="0" err="1"/>
              <a:t>Knowledge</a:t>
            </a:r>
            <a:r>
              <a:rPr lang="fr-FR" sz="1800" dirty="0"/>
              <a:t> </a:t>
            </a:r>
            <a:r>
              <a:rPr lang="fr-FR" sz="1800" dirty="0" err="1"/>
              <a:t>transfer</a:t>
            </a:r>
            <a:r>
              <a:rPr lang="fr-FR" sz="1800" dirty="0"/>
              <a:t>, International orientation, </a:t>
            </a:r>
            <a:r>
              <a:rPr lang="fr-FR" sz="1800" dirty="0" err="1"/>
              <a:t>Regional</a:t>
            </a:r>
            <a:r>
              <a:rPr lang="fr-FR" sz="1800" dirty="0"/>
              <a:t> engagement</a:t>
            </a:r>
          </a:p>
          <a:p>
            <a:pPr lvl="1"/>
            <a:endParaRPr lang="fr-FR" sz="1800" dirty="0"/>
          </a:p>
          <a:p>
            <a:pPr lvl="1"/>
            <a:endParaRPr lang="fr-FR" sz="1800" dirty="0"/>
          </a:p>
          <a:p>
            <a:pPr lvl="1"/>
            <a:endParaRPr lang="fr-FR" sz="1800" dirty="0"/>
          </a:p>
          <a:p>
            <a:pPr lvl="1"/>
            <a:endParaRPr lang="fr-FR" sz="1800" dirty="0"/>
          </a:p>
          <a:p>
            <a:pPr lvl="1"/>
            <a:endParaRPr lang="fr-FR" sz="1800" dirty="0"/>
          </a:p>
          <a:p>
            <a:pPr lvl="1"/>
            <a:endParaRPr lang="fr-FR" sz="1800" dirty="0"/>
          </a:p>
          <a:p>
            <a:pPr lvl="1"/>
            <a:r>
              <a:rPr lang="fr-FR" sz="1800" dirty="0">
                <a:solidFill>
                  <a:srgbClr val="000000"/>
                </a:solidFill>
              </a:rPr>
              <a:t>Un (seul) indicateur </a:t>
            </a:r>
            <a:r>
              <a:rPr lang="fr-FR" sz="1800" dirty="0" smtClean="0">
                <a:solidFill>
                  <a:srgbClr val="000000"/>
                </a:solidFill>
              </a:rPr>
              <a:t>sur </a:t>
            </a:r>
            <a:r>
              <a:rPr lang="fr-FR" sz="1800" dirty="0">
                <a:solidFill>
                  <a:srgbClr val="000000"/>
                </a:solidFill>
              </a:rPr>
              <a:t>les bibliothèques : </a:t>
            </a:r>
            <a:r>
              <a:rPr lang="fr-FR" sz="1800" dirty="0" smtClean="0">
                <a:solidFill>
                  <a:srgbClr val="000000"/>
                </a:solidFill>
              </a:rPr>
              <a:t>satisfaction </a:t>
            </a:r>
            <a:r>
              <a:rPr lang="fr-FR" sz="1800" dirty="0">
                <a:solidFill>
                  <a:srgbClr val="000000"/>
                </a:solidFill>
              </a:rPr>
              <a:t>des étudiants </a:t>
            </a:r>
          </a:p>
          <a:p>
            <a:pPr lvl="1"/>
            <a:r>
              <a:rPr lang="fr-FR" sz="1800" dirty="0" smtClean="0"/>
              <a:t>LIBER : volonté d’identifier plusieurs indicateurs synthétiques concernant les bibliothèques pour enrichir UMultirank</a:t>
            </a:r>
          </a:p>
          <a:p>
            <a:pPr lvl="1"/>
            <a:r>
              <a:rPr lang="fr-FR" sz="1800" dirty="0" smtClean="0"/>
              <a:t>Février 2013 : des propositions du Comité de Pilotage LIBER</a:t>
            </a:r>
            <a:endParaRPr lang="fr-FR" sz="1800" dirty="0"/>
          </a:p>
        </p:txBody>
      </p:sp>
      <p:sp>
        <p:nvSpPr>
          <p:cNvPr id="4" name="Espace réservé de la date 3"/>
          <p:cNvSpPr>
            <a:spLocks noGrp="1"/>
          </p:cNvSpPr>
          <p:nvPr>
            <p:ph type="dt" sz="quarter" idx="10"/>
          </p:nvPr>
        </p:nvSpPr>
        <p:spPr/>
        <p:txBody>
          <a:bodyPr/>
          <a:lstStyle/>
          <a:p>
            <a:pPr>
              <a:defRPr/>
            </a:pPr>
            <a:r>
              <a:rPr lang="fr-FR" smtClean="0"/>
              <a:t>23/05/2013</a:t>
            </a:r>
            <a:endParaRPr lang="fr-FR"/>
          </a:p>
        </p:txBody>
      </p:sp>
      <p:sp>
        <p:nvSpPr>
          <p:cNvPr id="5" name="Espace réservé du pied de page 4"/>
          <p:cNvSpPr>
            <a:spLocks noGrp="1"/>
          </p:cNvSpPr>
          <p:nvPr>
            <p:ph type="ftr" sz="quarter" idx="11"/>
          </p:nvPr>
        </p:nvSpPr>
        <p:spPr/>
        <p:txBody>
          <a:bodyPr/>
          <a:lstStyle/>
          <a:p>
            <a:pPr>
              <a:defRPr/>
            </a:pPr>
            <a:r>
              <a:rPr lang="fr-FR" smtClean="0"/>
              <a:t>Six &amp; Dix</a:t>
            </a:r>
            <a:endParaRPr lang="fr-FR"/>
          </a:p>
        </p:txBody>
      </p:sp>
      <p:sp>
        <p:nvSpPr>
          <p:cNvPr id="20485" name="Espace réservé du numéro de diapositive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C314CFBE-D22C-8A4A-93F7-11D1CBFA9FAE}" type="slidenum">
              <a:rPr lang="fr-FR" sz="1400">
                <a:solidFill>
                  <a:schemeClr val="tx2"/>
                </a:solidFill>
                <a:latin typeface="Gill Sans MT" charset="0"/>
              </a:rPr>
              <a:pPr eaLnBrk="1" hangingPunct="1"/>
              <a:t>18</a:t>
            </a:fld>
            <a:endParaRPr lang="fr-FR" sz="1400">
              <a:solidFill>
                <a:schemeClr val="tx2"/>
              </a:solidFill>
              <a:latin typeface="Gill Sans MT" charset="0"/>
            </a:endParaRPr>
          </a:p>
        </p:txBody>
      </p:sp>
      <p:pic>
        <p:nvPicPr>
          <p:cNvPr id="20486" name="Image 6"/>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01725" y="2790664"/>
            <a:ext cx="6326188" cy="196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re 1"/>
          <p:cNvSpPr>
            <a:spLocks noGrp="1"/>
          </p:cNvSpPr>
          <p:nvPr>
            <p:ph type="title"/>
          </p:nvPr>
        </p:nvSpPr>
        <p:spPr/>
        <p:txBody>
          <a:bodyPr/>
          <a:lstStyle/>
          <a:p>
            <a:r>
              <a:rPr lang="fr-FR">
                <a:latin typeface="Bookman Old Style" charset="0"/>
              </a:rPr>
              <a:t>Le cadre international</a:t>
            </a:r>
          </a:p>
        </p:txBody>
      </p:sp>
      <p:sp>
        <p:nvSpPr>
          <p:cNvPr id="21506" name="Espace réservé du contenu 2"/>
          <p:cNvSpPr>
            <a:spLocks noGrp="1"/>
          </p:cNvSpPr>
          <p:nvPr>
            <p:ph sz="quarter" idx="1"/>
          </p:nvPr>
        </p:nvSpPr>
        <p:spPr>
          <a:xfrm>
            <a:off x="457200" y="1235275"/>
            <a:ext cx="8229600" cy="5103813"/>
          </a:xfrm>
        </p:spPr>
        <p:txBody>
          <a:bodyPr/>
          <a:lstStyle/>
          <a:p>
            <a:r>
              <a:rPr lang="fr-FR" dirty="0"/>
              <a:t>Normalisation (AFNOR / ISO)</a:t>
            </a:r>
          </a:p>
          <a:p>
            <a:pPr lvl="1"/>
            <a:r>
              <a:rPr lang="fr-FR" dirty="0" smtClean="0"/>
              <a:t>Publication et </a:t>
            </a:r>
            <a:r>
              <a:rPr lang="fr-FR" dirty="0"/>
              <a:t>traduction par l’AFNOR de l’évolution </a:t>
            </a:r>
          </a:p>
          <a:p>
            <a:pPr lvl="2"/>
            <a:r>
              <a:rPr lang="fr-FR" dirty="0"/>
              <a:t>de la norme ISO 2789 (statistiques de </a:t>
            </a:r>
            <a:r>
              <a:rPr lang="fr-FR" dirty="0" smtClean="0"/>
              <a:t>bibliothèques) : premier semestre 2013</a:t>
            </a:r>
            <a:endParaRPr lang="fr-FR" dirty="0"/>
          </a:p>
          <a:p>
            <a:pPr lvl="2"/>
            <a:r>
              <a:rPr lang="fr-FR" dirty="0"/>
              <a:t>de l’évolution de la norme ISO 11620 (indicateurs de performance) : </a:t>
            </a:r>
            <a:r>
              <a:rPr lang="fr-FR" dirty="0" smtClean="0"/>
              <a:t>second semestre 2013</a:t>
            </a:r>
            <a:endParaRPr lang="fr-FR" dirty="0"/>
          </a:p>
          <a:p>
            <a:pPr lvl="2"/>
            <a:r>
              <a:rPr lang="fr-FR" dirty="0"/>
              <a:t>de la nouvelle norme ISO 16439 (impact des bibliothèques) : premier semestre </a:t>
            </a:r>
            <a:r>
              <a:rPr lang="fr-FR" dirty="0" smtClean="0"/>
              <a:t>2014</a:t>
            </a:r>
          </a:p>
          <a:p>
            <a:r>
              <a:rPr lang="fr-FR" dirty="0" smtClean="0"/>
              <a:t>IFLA</a:t>
            </a:r>
          </a:p>
          <a:p>
            <a:pPr lvl="1"/>
            <a:r>
              <a:rPr lang="fr-FR" dirty="0" smtClean="0"/>
              <a:t>Travaux de la section 22 (statistiques et évaluation)</a:t>
            </a:r>
          </a:p>
          <a:p>
            <a:pPr lvl="1"/>
            <a:r>
              <a:rPr lang="fr-FR" dirty="0" smtClean="0"/>
              <a:t>Publication « </a:t>
            </a:r>
            <a:r>
              <a:rPr lang="fr-FR" dirty="0"/>
              <a:t>Library </a:t>
            </a:r>
            <a:r>
              <a:rPr lang="fr-FR" dirty="0" err="1"/>
              <a:t>Statistics</a:t>
            </a:r>
            <a:r>
              <a:rPr lang="fr-FR" dirty="0"/>
              <a:t> for the 21st Century </a:t>
            </a:r>
            <a:r>
              <a:rPr lang="fr-FR" dirty="0" smtClean="0"/>
              <a:t>World » (</a:t>
            </a:r>
            <a:r>
              <a:rPr lang="fr-FR" dirty="0"/>
              <a:t>2009</a:t>
            </a:r>
            <a:r>
              <a:rPr lang="fr-FR" dirty="0" smtClean="0"/>
              <a:t>)</a:t>
            </a:r>
            <a:endParaRPr lang="fr-FR" dirty="0"/>
          </a:p>
        </p:txBody>
      </p:sp>
      <p:sp>
        <p:nvSpPr>
          <p:cNvPr id="4" name="Espace réservé de la date 3"/>
          <p:cNvSpPr>
            <a:spLocks noGrp="1"/>
          </p:cNvSpPr>
          <p:nvPr>
            <p:ph type="dt" sz="quarter" idx="10"/>
          </p:nvPr>
        </p:nvSpPr>
        <p:spPr/>
        <p:txBody>
          <a:bodyPr/>
          <a:lstStyle/>
          <a:p>
            <a:pPr>
              <a:defRPr/>
            </a:pPr>
            <a:r>
              <a:rPr lang="fr-FR" smtClean="0"/>
              <a:t>23/05/2013</a:t>
            </a:r>
            <a:endParaRPr lang="fr-FR"/>
          </a:p>
        </p:txBody>
      </p:sp>
      <p:sp>
        <p:nvSpPr>
          <p:cNvPr id="5" name="Espace réservé du pied de page 4"/>
          <p:cNvSpPr>
            <a:spLocks noGrp="1"/>
          </p:cNvSpPr>
          <p:nvPr>
            <p:ph type="ftr" sz="quarter" idx="11"/>
          </p:nvPr>
        </p:nvSpPr>
        <p:spPr/>
        <p:txBody>
          <a:bodyPr/>
          <a:lstStyle/>
          <a:p>
            <a:pPr>
              <a:defRPr/>
            </a:pPr>
            <a:r>
              <a:rPr lang="fr-FR" smtClean="0"/>
              <a:t>Six &amp; Dix</a:t>
            </a:r>
            <a:endParaRPr lang="fr-FR"/>
          </a:p>
        </p:txBody>
      </p:sp>
      <p:sp>
        <p:nvSpPr>
          <p:cNvPr id="21509" name="Espace réservé du numéro de diapositive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0B53EBD5-3C06-1646-93E7-AD8B2F660882}" type="slidenum">
              <a:rPr lang="fr-FR" sz="1400">
                <a:solidFill>
                  <a:schemeClr val="tx2"/>
                </a:solidFill>
                <a:latin typeface="Gill Sans MT" charset="0"/>
              </a:rPr>
              <a:pPr eaLnBrk="1" hangingPunct="1"/>
              <a:t>19</a:t>
            </a:fld>
            <a:endParaRPr lang="fr-FR" sz="1400">
              <a:solidFill>
                <a:schemeClr val="tx2"/>
              </a:solidFill>
              <a:latin typeface="Gill Sans MT" charset="0"/>
            </a:endParaRP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Sommaire</a:t>
            </a:r>
            <a:endParaRPr lang="fr-FR" dirty="0"/>
          </a:p>
        </p:txBody>
      </p:sp>
      <p:sp>
        <p:nvSpPr>
          <p:cNvPr id="3" name="Espace réservé du contenu 2"/>
          <p:cNvSpPr>
            <a:spLocks noGrp="1"/>
          </p:cNvSpPr>
          <p:nvPr>
            <p:ph sz="quarter" idx="1"/>
          </p:nvPr>
        </p:nvSpPr>
        <p:spPr/>
        <p:txBody>
          <a:bodyPr/>
          <a:lstStyle/>
          <a:p>
            <a:r>
              <a:rPr lang="fr-FR" dirty="0" smtClean="0"/>
              <a:t>Introduction : rappel du contexte, des objectifs, des acteurs et des référentiels de l’étude</a:t>
            </a:r>
          </a:p>
          <a:p>
            <a:r>
              <a:rPr lang="fr-FR" dirty="0" smtClean="0"/>
              <a:t>Quelques concepts utiles</a:t>
            </a:r>
          </a:p>
          <a:p>
            <a:r>
              <a:rPr lang="fr-FR" dirty="0"/>
              <a:t>Etat des lieux : cadre national, européen et </a:t>
            </a:r>
            <a:r>
              <a:rPr lang="fr-FR" dirty="0" smtClean="0"/>
              <a:t>international</a:t>
            </a:r>
          </a:p>
          <a:p>
            <a:r>
              <a:rPr lang="fr-FR" dirty="0" smtClean="0"/>
              <a:t>Diagnostic </a:t>
            </a:r>
            <a:r>
              <a:rPr lang="fr-FR" dirty="0"/>
              <a:t>et besoins d’évolution exprimés par les </a:t>
            </a:r>
            <a:r>
              <a:rPr lang="fr-FR" dirty="0" smtClean="0"/>
              <a:t>bibliothèques</a:t>
            </a:r>
          </a:p>
          <a:p>
            <a:r>
              <a:rPr lang="fr-FR" dirty="0"/>
              <a:t>Une proposition pour les indicateurs nationaux de </a:t>
            </a:r>
            <a:r>
              <a:rPr lang="fr-FR" dirty="0" smtClean="0"/>
              <a:t>l’IST : les indicateurs clés et les données associées</a:t>
            </a:r>
          </a:p>
          <a:p>
            <a:r>
              <a:rPr lang="fr-FR" dirty="0"/>
              <a:t>Une proposition pour la simplification de </a:t>
            </a:r>
            <a:r>
              <a:rPr lang="fr-FR" dirty="0" smtClean="0"/>
              <a:t>l’ESGBU</a:t>
            </a:r>
          </a:p>
          <a:p>
            <a:r>
              <a:rPr lang="fr-FR" dirty="0" smtClean="0"/>
              <a:t>Sources d’information</a:t>
            </a:r>
          </a:p>
          <a:p>
            <a:endParaRPr lang="fr-FR" dirty="0" smtClean="0"/>
          </a:p>
          <a:p>
            <a:endParaRPr lang="fr-FR" dirty="0"/>
          </a:p>
        </p:txBody>
      </p:sp>
      <p:sp>
        <p:nvSpPr>
          <p:cNvPr id="4" name="Espace réservé de la date 3"/>
          <p:cNvSpPr>
            <a:spLocks noGrp="1"/>
          </p:cNvSpPr>
          <p:nvPr>
            <p:ph type="dt" sz="half" idx="10"/>
          </p:nvPr>
        </p:nvSpPr>
        <p:spPr/>
        <p:txBody>
          <a:bodyPr/>
          <a:lstStyle/>
          <a:p>
            <a:pPr>
              <a:defRPr/>
            </a:pPr>
            <a:r>
              <a:rPr lang="fr-FR" smtClean="0"/>
              <a:t>23/05/2013</a:t>
            </a:r>
            <a:endParaRPr lang="fr-FR"/>
          </a:p>
        </p:txBody>
      </p:sp>
      <p:sp>
        <p:nvSpPr>
          <p:cNvPr id="5" name="Espace réservé du pied de page 4"/>
          <p:cNvSpPr>
            <a:spLocks noGrp="1"/>
          </p:cNvSpPr>
          <p:nvPr>
            <p:ph type="ftr" sz="quarter" idx="11"/>
          </p:nvPr>
        </p:nvSpPr>
        <p:spPr/>
        <p:txBody>
          <a:bodyPr/>
          <a:lstStyle/>
          <a:p>
            <a:pPr>
              <a:defRPr/>
            </a:pPr>
            <a:r>
              <a:rPr lang="fr-FR" smtClean="0"/>
              <a:t>Six &amp; Dix</a:t>
            </a:r>
            <a:endParaRPr lang="fr-FR"/>
          </a:p>
        </p:txBody>
      </p:sp>
      <p:sp>
        <p:nvSpPr>
          <p:cNvPr id="6" name="Espace réservé du numéro de diapositive 5"/>
          <p:cNvSpPr>
            <a:spLocks noGrp="1"/>
          </p:cNvSpPr>
          <p:nvPr>
            <p:ph type="sldNum" sz="quarter" idx="12"/>
          </p:nvPr>
        </p:nvSpPr>
        <p:spPr/>
        <p:txBody>
          <a:bodyPr/>
          <a:lstStyle/>
          <a:p>
            <a:pPr>
              <a:defRPr/>
            </a:pPr>
            <a:fld id="{4B979815-352A-F34F-B23F-D2E1A66C7D5C}" type="slidenum">
              <a:rPr lang="fr-FR" smtClean="0"/>
              <a:pPr>
                <a:defRPr/>
              </a:pPr>
              <a:t>2</a:t>
            </a:fld>
            <a:endParaRPr lang="fr-FR"/>
          </a:p>
        </p:txBody>
      </p:sp>
    </p:spTree>
    <p:extLst>
      <p:ext uri="{BB962C8B-B14F-4D97-AF65-F5344CB8AC3E}">
        <p14:creationId xmlns:p14="http://schemas.microsoft.com/office/powerpoint/2010/main" val="3751174484"/>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Diagnostic et besoins d’évolution exprimés par les Bibliothèques</a:t>
            </a:r>
            <a:endParaRPr lang="fr-FR" dirty="0"/>
          </a:p>
        </p:txBody>
      </p:sp>
      <p:sp>
        <p:nvSpPr>
          <p:cNvPr id="3" name="Espace réservé du texte 2"/>
          <p:cNvSpPr>
            <a:spLocks noGrp="1"/>
          </p:cNvSpPr>
          <p:nvPr>
            <p:ph type="body" idx="1"/>
          </p:nvPr>
        </p:nvSpPr>
        <p:spPr/>
        <p:txBody>
          <a:bodyPr/>
          <a:lstStyle/>
          <a:p>
            <a:endParaRPr lang="fr-FR"/>
          </a:p>
        </p:txBody>
      </p:sp>
      <p:sp>
        <p:nvSpPr>
          <p:cNvPr id="4" name="Espace réservé de la date 3"/>
          <p:cNvSpPr>
            <a:spLocks noGrp="1"/>
          </p:cNvSpPr>
          <p:nvPr>
            <p:ph type="dt" sz="half" idx="10"/>
          </p:nvPr>
        </p:nvSpPr>
        <p:spPr/>
        <p:txBody>
          <a:bodyPr/>
          <a:lstStyle/>
          <a:p>
            <a:pPr>
              <a:defRPr/>
            </a:pPr>
            <a:r>
              <a:rPr lang="fr-FR" smtClean="0"/>
              <a:t>23/05/2013</a:t>
            </a:r>
            <a:endParaRPr lang="fr-FR"/>
          </a:p>
        </p:txBody>
      </p:sp>
      <p:sp>
        <p:nvSpPr>
          <p:cNvPr id="5" name="Espace réservé du pied de page 4"/>
          <p:cNvSpPr>
            <a:spLocks noGrp="1"/>
          </p:cNvSpPr>
          <p:nvPr>
            <p:ph type="ftr" sz="quarter" idx="11"/>
          </p:nvPr>
        </p:nvSpPr>
        <p:spPr/>
        <p:txBody>
          <a:bodyPr/>
          <a:lstStyle/>
          <a:p>
            <a:pPr>
              <a:defRPr/>
            </a:pPr>
            <a:r>
              <a:rPr lang="fr-FR" smtClean="0"/>
              <a:t>Six &amp; Dix</a:t>
            </a:r>
            <a:endParaRPr lang="fr-FR"/>
          </a:p>
        </p:txBody>
      </p:sp>
      <p:sp>
        <p:nvSpPr>
          <p:cNvPr id="6" name="Espace réservé du numéro de diapositive 5"/>
          <p:cNvSpPr>
            <a:spLocks noGrp="1"/>
          </p:cNvSpPr>
          <p:nvPr>
            <p:ph type="sldNum" sz="quarter" idx="12"/>
          </p:nvPr>
        </p:nvSpPr>
        <p:spPr/>
        <p:txBody>
          <a:bodyPr/>
          <a:lstStyle/>
          <a:p>
            <a:pPr>
              <a:defRPr/>
            </a:pPr>
            <a:fld id="{95EEA516-6529-7A49-A2E4-4995FB25EBED}" type="slidenum">
              <a:rPr lang="fr-FR" smtClean="0"/>
              <a:pPr>
                <a:defRPr/>
              </a:pPr>
              <a:t>20</a:t>
            </a:fld>
            <a:endParaRPr lang="fr-FR"/>
          </a:p>
        </p:txBody>
      </p:sp>
    </p:spTree>
    <p:extLst>
      <p:ext uri="{BB962C8B-B14F-4D97-AF65-F5344CB8AC3E}">
        <p14:creationId xmlns:p14="http://schemas.microsoft.com/office/powerpoint/2010/main" val="1925647700"/>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principales attentes des bibliothèques</a:t>
            </a:r>
            <a:endParaRPr lang="fr-FR" dirty="0"/>
          </a:p>
        </p:txBody>
      </p:sp>
      <p:sp>
        <p:nvSpPr>
          <p:cNvPr id="3" name="Espace réservé du contenu 2"/>
          <p:cNvSpPr>
            <a:spLocks noGrp="1"/>
          </p:cNvSpPr>
          <p:nvPr>
            <p:ph sz="quarter" idx="1"/>
          </p:nvPr>
        </p:nvSpPr>
        <p:spPr/>
        <p:txBody>
          <a:bodyPr/>
          <a:lstStyle/>
          <a:p>
            <a:r>
              <a:rPr lang="fr-FR" dirty="0" smtClean="0"/>
              <a:t>Maintenir le cadre normatif et temporel</a:t>
            </a:r>
          </a:p>
          <a:p>
            <a:r>
              <a:rPr lang="fr-FR" dirty="0" smtClean="0"/>
              <a:t>Simplifier fortement les données ESGBU</a:t>
            </a:r>
          </a:p>
          <a:p>
            <a:r>
              <a:rPr lang="fr-FR" dirty="0" smtClean="0"/>
              <a:t>Améliorer la collecte des données</a:t>
            </a:r>
          </a:p>
          <a:p>
            <a:r>
              <a:rPr lang="fr-FR" dirty="0" smtClean="0"/>
              <a:t>Valoriser les services rendus par les bibliothèques</a:t>
            </a:r>
          </a:p>
          <a:p>
            <a:r>
              <a:rPr lang="fr-FR" dirty="0" smtClean="0"/>
              <a:t>Etre en mesure de produire des indicateurs qualitatifs</a:t>
            </a:r>
          </a:p>
        </p:txBody>
      </p:sp>
      <p:sp>
        <p:nvSpPr>
          <p:cNvPr id="4" name="Espace réservé de la date 3"/>
          <p:cNvSpPr>
            <a:spLocks noGrp="1"/>
          </p:cNvSpPr>
          <p:nvPr>
            <p:ph type="dt" sz="half" idx="10"/>
          </p:nvPr>
        </p:nvSpPr>
        <p:spPr/>
        <p:txBody>
          <a:bodyPr/>
          <a:lstStyle/>
          <a:p>
            <a:pPr>
              <a:defRPr/>
            </a:pPr>
            <a:r>
              <a:rPr lang="fr-FR" smtClean="0"/>
              <a:t>23/05/2013</a:t>
            </a:r>
            <a:endParaRPr lang="fr-FR"/>
          </a:p>
        </p:txBody>
      </p:sp>
      <p:sp>
        <p:nvSpPr>
          <p:cNvPr id="5" name="Espace réservé du pied de page 4"/>
          <p:cNvSpPr>
            <a:spLocks noGrp="1"/>
          </p:cNvSpPr>
          <p:nvPr>
            <p:ph type="ftr" sz="quarter" idx="11"/>
          </p:nvPr>
        </p:nvSpPr>
        <p:spPr/>
        <p:txBody>
          <a:bodyPr/>
          <a:lstStyle/>
          <a:p>
            <a:pPr>
              <a:defRPr/>
            </a:pPr>
            <a:r>
              <a:rPr lang="fr-FR" smtClean="0"/>
              <a:t>Six &amp; Dix</a:t>
            </a:r>
            <a:endParaRPr lang="fr-FR"/>
          </a:p>
        </p:txBody>
      </p:sp>
      <p:sp>
        <p:nvSpPr>
          <p:cNvPr id="6" name="Espace réservé du numéro de diapositive 5"/>
          <p:cNvSpPr>
            <a:spLocks noGrp="1"/>
          </p:cNvSpPr>
          <p:nvPr>
            <p:ph type="sldNum" sz="quarter" idx="12"/>
          </p:nvPr>
        </p:nvSpPr>
        <p:spPr/>
        <p:txBody>
          <a:bodyPr/>
          <a:lstStyle/>
          <a:p>
            <a:pPr>
              <a:defRPr/>
            </a:pPr>
            <a:fld id="{4B979815-352A-F34F-B23F-D2E1A66C7D5C}" type="slidenum">
              <a:rPr lang="fr-FR" smtClean="0"/>
              <a:pPr>
                <a:defRPr/>
              </a:pPr>
              <a:t>21</a:t>
            </a:fld>
            <a:endParaRPr lang="fr-FR"/>
          </a:p>
        </p:txBody>
      </p:sp>
    </p:spTree>
    <p:extLst>
      <p:ext uri="{BB962C8B-B14F-4D97-AF65-F5344CB8AC3E}">
        <p14:creationId xmlns:p14="http://schemas.microsoft.com/office/powerpoint/2010/main" val="3553405058"/>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Maintenir un cadre normatif et temporel</a:t>
            </a:r>
            <a:endParaRPr lang="fr-FR" dirty="0"/>
          </a:p>
        </p:txBody>
      </p:sp>
      <p:sp>
        <p:nvSpPr>
          <p:cNvPr id="3" name="Espace réservé du contenu 2"/>
          <p:cNvSpPr>
            <a:spLocks noGrp="1"/>
          </p:cNvSpPr>
          <p:nvPr>
            <p:ph sz="quarter" idx="1"/>
          </p:nvPr>
        </p:nvSpPr>
        <p:spPr/>
        <p:txBody>
          <a:bodyPr/>
          <a:lstStyle/>
          <a:p>
            <a:r>
              <a:rPr lang="fr-FR" dirty="0"/>
              <a:t>Les données nécessaires à la construction des indicateurs ISO doivent être conservées.</a:t>
            </a:r>
          </a:p>
          <a:p>
            <a:r>
              <a:rPr lang="fr-FR" dirty="0"/>
              <a:t>Le niveau de maille du recueil des données sur l’année civile est à conserver.</a:t>
            </a:r>
          </a:p>
          <a:p>
            <a:r>
              <a:rPr lang="fr-FR" dirty="0"/>
              <a:t>Certaines données de l’ESGBU sont recueillies et enrichies depuis près </a:t>
            </a:r>
            <a:r>
              <a:rPr lang="fr-FR" dirty="0" smtClean="0"/>
              <a:t>de </a:t>
            </a:r>
            <a:r>
              <a:rPr lang="fr-FR" dirty="0"/>
              <a:t>40 ans (1974</a:t>
            </a:r>
            <a:r>
              <a:rPr lang="fr-FR" dirty="0" smtClean="0"/>
              <a:t>) : </a:t>
            </a:r>
            <a:r>
              <a:rPr lang="fr-FR" dirty="0"/>
              <a:t>à conserver à titre d’observation long terme.</a:t>
            </a:r>
          </a:p>
          <a:p>
            <a:endParaRPr lang="fr-FR" dirty="0"/>
          </a:p>
        </p:txBody>
      </p:sp>
      <p:sp>
        <p:nvSpPr>
          <p:cNvPr id="4" name="Espace réservé de la date 3"/>
          <p:cNvSpPr>
            <a:spLocks noGrp="1"/>
          </p:cNvSpPr>
          <p:nvPr>
            <p:ph type="dt" sz="half" idx="10"/>
          </p:nvPr>
        </p:nvSpPr>
        <p:spPr/>
        <p:txBody>
          <a:bodyPr/>
          <a:lstStyle/>
          <a:p>
            <a:pPr>
              <a:defRPr/>
            </a:pPr>
            <a:r>
              <a:rPr lang="fr-FR" smtClean="0"/>
              <a:t>23/05/2013</a:t>
            </a:r>
            <a:endParaRPr lang="fr-FR"/>
          </a:p>
        </p:txBody>
      </p:sp>
      <p:sp>
        <p:nvSpPr>
          <p:cNvPr id="5" name="Espace réservé du pied de page 4"/>
          <p:cNvSpPr>
            <a:spLocks noGrp="1"/>
          </p:cNvSpPr>
          <p:nvPr>
            <p:ph type="ftr" sz="quarter" idx="11"/>
          </p:nvPr>
        </p:nvSpPr>
        <p:spPr/>
        <p:txBody>
          <a:bodyPr/>
          <a:lstStyle/>
          <a:p>
            <a:pPr>
              <a:defRPr/>
            </a:pPr>
            <a:r>
              <a:rPr lang="fr-FR" smtClean="0"/>
              <a:t>Six &amp; Dix</a:t>
            </a:r>
            <a:endParaRPr lang="fr-FR"/>
          </a:p>
        </p:txBody>
      </p:sp>
      <p:sp>
        <p:nvSpPr>
          <p:cNvPr id="6" name="Espace réservé du numéro de diapositive 5"/>
          <p:cNvSpPr>
            <a:spLocks noGrp="1"/>
          </p:cNvSpPr>
          <p:nvPr>
            <p:ph type="sldNum" sz="quarter" idx="12"/>
          </p:nvPr>
        </p:nvSpPr>
        <p:spPr/>
        <p:txBody>
          <a:bodyPr/>
          <a:lstStyle/>
          <a:p>
            <a:pPr>
              <a:defRPr/>
            </a:pPr>
            <a:fld id="{4B979815-352A-F34F-B23F-D2E1A66C7D5C}" type="slidenum">
              <a:rPr lang="fr-FR" smtClean="0"/>
              <a:pPr>
                <a:defRPr/>
              </a:pPr>
              <a:t>22</a:t>
            </a:fld>
            <a:endParaRPr lang="fr-FR"/>
          </a:p>
        </p:txBody>
      </p:sp>
    </p:spTree>
    <p:extLst>
      <p:ext uri="{BB962C8B-B14F-4D97-AF65-F5344CB8AC3E}">
        <p14:creationId xmlns:p14="http://schemas.microsoft.com/office/powerpoint/2010/main" val="3493285140"/>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Simplifier les données de l’ESGBU</a:t>
            </a:r>
            <a:endParaRPr lang="fr-FR" dirty="0"/>
          </a:p>
        </p:txBody>
      </p:sp>
      <p:sp>
        <p:nvSpPr>
          <p:cNvPr id="3" name="Espace réservé du contenu 2"/>
          <p:cNvSpPr>
            <a:spLocks noGrp="1"/>
          </p:cNvSpPr>
          <p:nvPr>
            <p:ph sz="quarter" idx="1"/>
          </p:nvPr>
        </p:nvSpPr>
        <p:spPr>
          <a:xfrm>
            <a:off x="457200" y="1219200"/>
            <a:ext cx="8229600" cy="5408862"/>
          </a:xfrm>
        </p:spPr>
        <p:txBody>
          <a:bodyPr/>
          <a:lstStyle/>
          <a:p>
            <a:r>
              <a:rPr lang="fr-FR" sz="2000" dirty="0"/>
              <a:t>Les données ESGBU doivent être fortement simplifiées pour faciliter la production d’indicateurs réellement utiles aux </a:t>
            </a:r>
            <a:r>
              <a:rPr lang="fr-FR" sz="2000" dirty="0" smtClean="0"/>
              <a:t>bibliothèques </a:t>
            </a:r>
            <a:r>
              <a:rPr lang="fr-FR" sz="2000" dirty="0"/>
              <a:t>; l’utilité et la facilité de </a:t>
            </a:r>
            <a:r>
              <a:rPr lang="fr-FR" sz="2000" dirty="0" smtClean="0"/>
              <a:t>l’alimentation </a:t>
            </a:r>
            <a:r>
              <a:rPr lang="fr-FR" sz="2000" dirty="0"/>
              <a:t>garantiront la qualité de la donnée remontée.</a:t>
            </a:r>
          </a:p>
          <a:p>
            <a:r>
              <a:rPr lang="fr-FR" sz="2000" dirty="0"/>
              <a:t>Certaines rubriques doivent être </a:t>
            </a:r>
            <a:r>
              <a:rPr lang="fr-FR" sz="2000" dirty="0" smtClean="0"/>
              <a:t>fortement </a:t>
            </a:r>
            <a:r>
              <a:rPr lang="fr-FR" sz="2000" dirty="0"/>
              <a:t>simplifiées : recettes, dépenses, dépenses d’acquisition et de conservation, accroissement des collections, PEB...</a:t>
            </a:r>
          </a:p>
          <a:p>
            <a:r>
              <a:rPr lang="fr-FR" sz="2000" dirty="0"/>
              <a:t>La typologie des documents sur support et des documents numériques doit être revue et simplifiée, et distinguant bien </a:t>
            </a:r>
            <a:r>
              <a:rPr lang="fr-FR" sz="2000" dirty="0" smtClean="0"/>
              <a:t>:</a:t>
            </a:r>
          </a:p>
          <a:p>
            <a:pPr lvl="1"/>
            <a:r>
              <a:rPr lang="fr-FR" sz="1700" dirty="0" smtClean="0"/>
              <a:t>Le stock de ressources acquises ou produites </a:t>
            </a:r>
            <a:r>
              <a:rPr lang="fr-FR" sz="1700" dirty="0"/>
              <a:t>(ressources appartenant à l’établissement et </a:t>
            </a:r>
            <a:r>
              <a:rPr lang="fr-FR" sz="1700" dirty="0" smtClean="0"/>
              <a:t>gérées </a:t>
            </a:r>
            <a:r>
              <a:rPr lang="fr-FR" sz="1700" dirty="0"/>
              <a:t>par lui</a:t>
            </a:r>
            <a:r>
              <a:rPr lang="fr-FR" sz="1700" dirty="0" smtClean="0"/>
              <a:t>)</a:t>
            </a:r>
          </a:p>
          <a:p>
            <a:pPr lvl="1"/>
            <a:r>
              <a:rPr lang="fr-FR" sz="1700" dirty="0" smtClean="0"/>
              <a:t>Le flux de </a:t>
            </a:r>
            <a:r>
              <a:rPr lang="fr-FR" sz="1700" dirty="0"/>
              <a:t>ressources acquises ou produites (entrées / sorties</a:t>
            </a:r>
            <a:r>
              <a:rPr lang="fr-FR" sz="1700" dirty="0" smtClean="0"/>
              <a:t>)</a:t>
            </a:r>
          </a:p>
          <a:p>
            <a:pPr lvl="1"/>
            <a:r>
              <a:rPr lang="fr-FR" sz="1700" dirty="0"/>
              <a:t>L</a:t>
            </a:r>
            <a:r>
              <a:rPr lang="fr-FR" sz="1700" dirty="0" smtClean="0"/>
              <a:t>es abonnements </a:t>
            </a:r>
            <a:r>
              <a:rPr lang="fr-FR" sz="1700" dirty="0"/>
              <a:t>aux ressources numériques avec un droit d’accès.</a:t>
            </a:r>
          </a:p>
          <a:p>
            <a:r>
              <a:rPr lang="fr-FR" sz="2000" dirty="0"/>
              <a:t>L’articulation ESGBU / ERE doit être améliorée pour éviter les redondances.</a:t>
            </a:r>
          </a:p>
          <a:p>
            <a:pPr lvl="1"/>
            <a:endParaRPr lang="fr-FR" sz="1800" dirty="0"/>
          </a:p>
          <a:p>
            <a:pPr marL="0" indent="0">
              <a:buNone/>
            </a:pPr>
            <a:endParaRPr lang="fr-FR" sz="2000" dirty="0"/>
          </a:p>
        </p:txBody>
      </p:sp>
      <p:sp>
        <p:nvSpPr>
          <p:cNvPr id="4" name="Espace réservé de la date 3"/>
          <p:cNvSpPr>
            <a:spLocks noGrp="1"/>
          </p:cNvSpPr>
          <p:nvPr>
            <p:ph type="dt" sz="half" idx="10"/>
          </p:nvPr>
        </p:nvSpPr>
        <p:spPr/>
        <p:txBody>
          <a:bodyPr/>
          <a:lstStyle/>
          <a:p>
            <a:pPr>
              <a:defRPr/>
            </a:pPr>
            <a:r>
              <a:rPr lang="fr-FR" smtClean="0"/>
              <a:t>23/05/2013</a:t>
            </a:r>
            <a:endParaRPr lang="fr-FR"/>
          </a:p>
        </p:txBody>
      </p:sp>
      <p:sp>
        <p:nvSpPr>
          <p:cNvPr id="5" name="Espace réservé du pied de page 4"/>
          <p:cNvSpPr>
            <a:spLocks noGrp="1"/>
          </p:cNvSpPr>
          <p:nvPr>
            <p:ph type="ftr" sz="quarter" idx="11"/>
          </p:nvPr>
        </p:nvSpPr>
        <p:spPr/>
        <p:txBody>
          <a:bodyPr/>
          <a:lstStyle/>
          <a:p>
            <a:pPr>
              <a:defRPr/>
            </a:pPr>
            <a:r>
              <a:rPr lang="fr-FR" dirty="0" smtClean="0"/>
              <a:t>Six &amp; Dix</a:t>
            </a:r>
            <a:endParaRPr lang="fr-FR" dirty="0"/>
          </a:p>
        </p:txBody>
      </p:sp>
      <p:sp>
        <p:nvSpPr>
          <p:cNvPr id="6" name="Espace réservé du numéro de diapositive 5"/>
          <p:cNvSpPr>
            <a:spLocks noGrp="1"/>
          </p:cNvSpPr>
          <p:nvPr>
            <p:ph type="sldNum" sz="quarter" idx="12"/>
          </p:nvPr>
        </p:nvSpPr>
        <p:spPr/>
        <p:txBody>
          <a:bodyPr/>
          <a:lstStyle/>
          <a:p>
            <a:pPr>
              <a:defRPr/>
            </a:pPr>
            <a:fld id="{4B979815-352A-F34F-B23F-D2E1A66C7D5C}" type="slidenum">
              <a:rPr lang="fr-FR" smtClean="0"/>
              <a:pPr>
                <a:defRPr/>
              </a:pPr>
              <a:t>23</a:t>
            </a:fld>
            <a:endParaRPr lang="fr-FR"/>
          </a:p>
        </p:txBody>
      </p:sp>
    </p:spTree>
    <p:extLst>
      <p:ext uri="{BB962C8B-B14F-4D97-AF65-F5344CB8AC3E}">
        <p14:creationId xmlns:p14="http://schemas.microsoft.com/office/powerpoint/2010/main" val="1081724454"/>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Des attentes vis à vis de l’outil de collecte</a:t>
            </a:r>
            <a:endParaRPr lang="fr-FR" dirty="0"/>
          </a:p>
        </p:txBody>
      </p:sp>
      <p:sp>
        <p:nvSpPr>
          <p:cNvPr id="3" name="Espace réservé du contenu 2"/>
          <p:cNvSpPr>
            <a:spLocks noGrp="1"/>
          </p:cNvSpPr>
          <p:nvPr>
            <p:ph sz="quarter" idx="1"/>
          </p:nvPr>
        </p:nvSpPr>
        <p:spPr/>
        <p:txBody>
          <a:bodyPr/>
          <a:lstStyle/>
          <a:p>
            <a:r>
              <a:rPr lang="fr-FR" sz="2000" dirty="0" smtClean="0"/>
              <a:t>Ne plus remonter </a:t>
            </a:r>
            <a:r>
              <a:rPr lang="fr-FR" sz="2000" dirty="0"/>
              <a:t>des données que les établissements fournissent </a:t>
            </a:r>
            <a:r>
              <a:rPr lang="fr-FR" sz="2000" dirty="0" smtClean="0"/>
              <a:t>dans </a:t>
            </a:r>
            <a:r>
              <a:rPr lang="fr-FR" sz="2000" dirty="0"/>
              <a:t>PAPESR (budgets, ressources humaines, effectifs étudiants</a:t>
            </a:r>
            <a:r>
              <a:rPr lang="fr-FR" sz="2000" dirty="0" smtClean="0"/>
              <a:t>).</a:t>
            </a:r>
            <a:endParaRPr lang="fr-FR" sz="2000" dirty="0"/>
          </a:p>
          <a:p>
            <a:r>
              <a:rPr lang="fr-FR" sz="2000" dirty="0" smtClean="0"/>
              <a:t>Pouvoir exploiter </a:t>
            </a:r>
            <a:r>
              <a:rPr lang="fr-FR" sz="2000" dirty="0"/>
              <a:t>les données que les établissements fournissent </a:t>
            </a:r>
            <a:r>
              <a:rPr lang="fr-FR" sz="2000" dirty="0" smtClean="0"/>
              <a:t>dans PAPESR.</a:t>
            </a:r>
            <a:endParaRPr lang="fr-FR" dirty="0"/>
          </a:p>
          <a:p>
            <a:r>
              <a:rPr lang="fr-FR" sz="2000" dirty="0" smtClean="0"/>
              <a:t>Donner une définition précise à chaque donnée (et utiliser pour cela notamment la normalisation ISO 2789 et ISO 11620).</a:t>
            </a:r>
          </a:p>
          <a:p>
            <a:r>
              <a:rPr lang="fr-FR" sz="2000" dirty="0" smtClean="0"/>
              <a:t>Préciser le niveau de précision de la donnée attendue.</a:t>
            </a:r>
          </a:p>
          <a:p>
            <a:r>
              <a:rPr lang="fr-FR" sz="2000" dirty="0" smtClean="0"/>
              <a:t>Pouvoir disposer de la donnée de la période précédente pour la reconduire ou la modifier.</a:t>
            </a:r>
          </a:p>
          <a:p>
            <a:r>
              <a:rPr lang="fr-FR" sz="2000" dirty="0" smtClean="0"/>
              <a:t>Evaluer la faisabilité d’un export automatisé d’un SIGB pour fournir certaines données (et traiter cette question dans le cadre du </a:t>
            </a:r>
            <a:r>
              <a:rPr lang="fr-FR" sz="2000" dirty="0" smtClean="0"/>
              <a:t>SGM </a:t>
            </a:r>
            <a:r>
              <a:rPr lang="fr-FR" sz="2000" dirty="0" smtClean="0"/>
              <a:t>de l’ABES) : bâtir un modèle national à mettre en œuvre par tous les SIGB ?</a:t>
            </a:r>
            <a:endParaRPr lang="fr-FR" sz="2000" dirty="0"/>
          </a:p>
        </p:txBody>
      </p:sp>
      <p:sp>
        <p:nvSpPr>
          <p:cNvPr id="4" name="Espace réservé de la date 3"/>
          <p:cNvSpPr>
            <a:spLocks noGrp="1"/>
          </p:cNvSpPr>
          <p:nvPr>
            <p:ph type="dt" sz="half" idx="10"/>
          </p:nvPr>
        </p:nvSpPr>
        <p:spPr/>
        <p:txBody>
          <a:bodyPr/>
          <a:lstStyle/>
          <a:p>
            <a:pPr>
              <a:defRPr/>
            </a:pPr>
            <a:r>
              <a:rPr lang="fr-FR" smtClean="0"/>
              <a:t>23/05/2013</a:t>
            </a:r>
            <a:endParaRPr lang="fr-FR"/>
          </a:p>
        </p:txBody>
      </p:sp>
      <p:sp>
        <p:nvSpPr>
          <p:cNvPr id="5" name="Espace réservé du pied de page 4"/>
          <p:cNvSpPr>
            <a:spLocks noGrp="1"/>
          </p:cNvSpPr>
          <p:nvPr>
            <p:ph type="ftr" sz="quarter" idx="11"/>
          </p:nvPr>
        </p:nvSpPr>
        <p:spPr/>
        <p:txBody>
          <a:bodyPr/>
          <a:lstStyle/>
          <a:p>
            <a:pPr>
              <a:defRPr/>
            </a:pPr>
            <a:r>
              <a:rPr lang="fr-FR" smtClean="0"/>
              <a:t>Six &amp; Dix</a:t>
            </a:r>
            <a:endParaRPr lang="fr-FR"/>
          </a:p>
        </p:txBody>
      </p:sp>
      <p:sp>
        <p:nvSpPr>
          <p:cNvPr id="6" name="Espace réservé du numéro de diapositive 5"/>
          <p:cNvSpPr>
            <a:spLocks noGrp="1"/>
          </p:cNvSpPr>
          <p:nvPr>
            <p:ph type="sldNum" sz="quarter" idx="12"/>
          </p:nvPr>
        </p:nvSpPr>
        <p:spPr/>
        <p:txBody>
          <a:bodyPr/>
          <a:lstStyle/>
          <a:p>
            <a:pPr>
              <a:defRPr/>
            </a:pPr>
            <a:fld id="{4B979815-352A-F34F-B23F-D2E1A66C7D5C}" type="slidenum">
              <a:rPr lang="fr-FR" smtClean="0"/>
              <a:pPr>
                <a:defRPr/>
              </a:pPr>
              <a:t>24</a:t>
            </a:fld>
            <a:endParaRPr lang="fr-FR"/>
          </a:p>
        </p:txBody>
      </p:sp>
    </p:spTree>
    <p:extLst>
      <p:ext uri="{BB962C8B-B14F-4D97-AF65-F5344CB8AC3E}">
        <p14:creationId xmlns:p14="http://schemas.microsoft.com/office/powerpoint/2010/main" val="1664210148"/>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ensemble vs. unités ; bibliothèques associées</a:t>
            </a:r>
            <a:endParaRPr lang="fr-FR" dirty="0"/>
          </a:p>
        </p:txBody>
      </p:sp>
      <p:sp>
        <p:nvSpPr>
          <p:cNvPr id="3" name="Espace réservé du contenu 2"/>
          <p:cNvSpPr>
            <a:spLocks noGrp="1"/>
          </p:cNvSpPr>
          <p:nvPr>
            <p:ph sz="quarter" idx="1"/>
          </p:nvPr>
        </p:nvSpPr>
        <p:spPr/>
        <p:txBody>
          <a:bodyPr/>
          <a:lstStyle/>
          <a:p>
            <a:r>
              <a:rPr lang="fr-FR" sz="2400" dirty="0" smtClean="0"/>
              <a:t>Même si la MISTRD n’analyse qu’au niveau ensemble (établissement) et ne mène pas d’analyse au niveau des bibliothèque associées :</a:t>
            </a:r>
            <a:endParaRPr lang="fr-FR" sz="2400" dirty="0"/>
          </a:p>
          <a:p>
            <a:pPr lvl="1"/>
            <a:r>
              <a:rPr lang="fr-FR" sz="2000" dirty="0" smtClean="0"/>
              <a:t>Des données du niveau unité restent nécessaires à un établissement pour mener localement </a:t>
            </a:r>
            <a:r>
              <a:rPr lang="fr-FR" sz="2000" dirty="0"/>
              <a:t>d</a:t>
            </a:r>
            <a:r>
              <a:rPr lang="fr-FR" sz="2000" dirty="0" smtClean="0"/>
              <a:t>es </a:t>
            </a:r>
            <a:r>
              <a:rPr lang="fr-FR" sz="2000" dirty="0"/>
              <a:t>analyses </a:t>
            </a:r>
            <a:r>
              <a:rPr lang="fr-FR" sz="2000" dirty="0" smtClean="0"/>
              <a:t>géolocalisées </a:t>
            </a:r>
            <a:r>
              <a:rPr lang="fr-FR" sz="2000" dirty="0" smtClean="0"/>
              <a:t>consolidant les bibliothèques au </a:t>
            </a:r>
            <a:r>
              <a:rPr lang="fr-FR" sz="2000" dirty="0"/>
              <a:t>niveau d’un site </a:t>
            </a:r>
            <a:r>
              <a:rPr lang="fr-FR" sz="2000" dirty="0" smtClean="0"/>
              <a:t>(</a:t>
            </a:r>
            <a:r>
              <a:rPr lang="fr-FR" sz="2000" dirty="0"/>
              <a:t>cas des SCD ou SICD </a:t>
            </a:r>
            <a:r>
              <a:rPr lang="fr-FR" sz="2000" dirty="0" smtClean="0"/>
              <a:t>multisites) et pour mener des analyses par </a:t>
            </a:r>
            <a:r>
              <a:rPr lang="fr-FR" sz="2000" dirty="0"/>
              <a:t>domaines disciplinaires </a:t>
            </a:r>
            <a:r>
              <a:rPr lang="fr-FR" sz="2000" dirty="0" smtClean="0"/>
              <a:t>(</a:t>
            </a:r>
            <a:r>
              <a:rPr lang="fr-FR" sz="2000" dirty="0"/>
              <a:t>cas des SCD ou SICD </a:t>
            </a:r>
            <a:r>
              <a:rPr lang="fr-FR" sz="2000" dirty="0" smtClean="0"/>
              <a:t>pluridisciplinaires en distinguant par exemple la médecine)</a:t>
            </a:r>
          </a:p>
          <a:p>
            <a:pPr lvl="1"/>
            <a:r>
              <a:rPr lang="fr-FR" sz="2000" dirty="0" smtClean="0"/>
              <a:t>Des données sur toutes </a:t>
            </a:r>
            <a:r>
              <a:rPr lang="fr-FR" sz="2000" dirty="0"/>
              <a:t>les entités </a:t>
            </a:r>
            <a:r>
              <a:rPr lang="fr-FR" sz="2000" dirty="0" smtClean="0"/>
              <a:t>d’un établissement gérant </a:t>
            </a:r>
            <a:r>
              <a:rPr lang="fr-FR" sz="2000" dirty="0"/>
              <a:t>de la documentation </a:t>
            </a:r>
            <a:r>
              <a:rPr lang="fr-FR" sz="2000" dirty="0" smtClean="0"/>
              <a:t>(BUFR, centres de documentation...) restent nécessaires pour mener localement des actions de mutualisation de ressources et d’optimisation de l’offre de services</a:t>
            </a:r>
            <a:r>
              <a:rPr lang="fr-FR" sz="2400" dirty="0"/>
              <a:t>.</a:t>
            </a:r>
            <a:endParaRPr lang="fr-FR" sz="2000" dirty="0"/>
          </a:p>
        </p:txBody>
      </p:sp>
      <p:sp>
        <p:nvSpPr>
          <p:cNvPr id="4" name="Espace réservé de la date 3"/>
          <p:cNvSpPr>
            <a:spLocks noGrp="1"/>
          </p:cNvSpPr>
          <p:nvPr>
            <p:ph type="dt" sz="half" idx="10"/>
          </p:nvPr>
        </p:nvSpPr>
        <p:spPr/>
        <p:txBody>
          <a:bodyPr/>
          <a:lstStyle/>
          <a:p>
            <a:pPr>
              <a:defRPr/>
            </a:pPr>
            <a:r>
              <a:rPr lang="fr-FR" smtClean="0"/>
              <a:t>23/05/2013</a:t>
            </a:r>
            <a:endParaRPr lang="fr-FR"/>
          </a:p>
        </p:txBody>
      </p:sp>
      <p:sp>
        <p:nvSpPr>
          <p:cNvPr id="5" name="Espace réservé du pied de page 4"/>
          <p:cNvSpPr>
            <a:spLocks noGrp="1"/>
          </p:cNvSpPr>
          <p:nvPr>
            <p:ph type="ftr" sz="quarter" idx="11"/>
          </p:nvPr>
        </p:nvSpPr>
        <p:spPr/>
        <p:txBody>
          <a:bodyPr/>
          <a:lstStyle/>
          <a:p>
            <a:pPr>
              <a:defRPr/>
            </a:pPr>
            <a:r>
              <a:rPr lang="fr-FR" smtClean="0"/>
              <a:t>Six &amp; Dix</a:t>
            </a:r>
            <a:endParaRPr lang="fr-FR"/>
          </a:p>
        </p:txBody>
      </p:sp>
      <p:sp>
        <p:nvSpPr>
          <p:cNvPr id="6" name="Espace réservé du numéro de diapositive 5"/>
          <p:cNvSpPr>
            <a:spLocks noGrp="1"/>
          </p:cNvSpPr>
          <p:nvPr>
            <p:ph type="sldNum" sz="quarter" idx="12"/>
          </p:nvPr>
        </p:nvSpPr>
        <p:spPr/>
        <p:txBody>
          <a:bodyPr/>
          <a:lstStyle/>
          <a:p>
            <a:pPr>
              <a:defRPr/>
            </a:pPr>
            <a:fld id="{4B979815-352A-F34F-B23F-D2E1A66C7D5C}" type="slidenum">
              <a:rPr lang="fr-FR" smtClean="0"/>
              <a:pPr>
                <a:defRPr/>
              </a:pPr>
              <a:t>25</a:t>
            </a:fld>
            <a:endParaRPr lang="fr-FR"/>
          </a:p>
        </p:txBody>
      </p:sp>
    </p:spTree>
    <p:extLst>
      <p:ext uri="{BB962C8B-B14F-4D97-AF65-F5344CB8AC3E}">
        <p14:creationId xmlns:p14="http://schemas.microsoft.com/office/powerpoint/2010/main" val="3838655669"/>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Valoriser les services rendus par les bibliothèques</a:t>
            </a:r>
            <a:endParaRPr lang="fr-FR" dirty="0"/>
          </a:p>
        </p:txBody>
      </p:sp>
      <p:sp>
        <p:nvSpPr>
          <p:cNvPr id="3" name="Espace réservé du contenu 2"/>
          <p:cNvSpPr>
            <a:spLocks noGrp="1"/>
          </p:cNvSpPr>
          <p:nvPr>
            <p:ph sz="quarter" idx="1"/>
          </p:nvPr>
        </p:nvSpPr>
        <p:spPr>
          <a:xfrm>
            <a:off x="457199" y="1131606"/>
            <a:ext cx="8462351" cy="4937760"/>
          </a:xfrm>
        </p:spPr>
        <p:txBody>
          <a:bodyPr/>
          <a:lstStyle/>
          <a:p>
            <a:r>
              <a:rPr lang="fr-FR" sz="1800" dirty="0" smtClean="0"/>
              <a:t>La notion de public inscrit (calculé sur la base des inscrits actifs pour le prêt) n’est plus pertinente : le public potentiel doit être privilégié (c’est à dire le nombre d’étudiants et d’enseignants / chercheurs)</a:t>
            </a:r>
            <a:endParaRPr lang="fr-FR" sz="1800" dirty="0"/>
          </a:p>
          <a:p>
            <a:r>
              <a:rPr lang="fr-FR" sz="1800" dirty="0"/>
              <a:t>P</a:t>
            </a:r>
            <a:r>
              <a:rPr lang="fr-FR" sz="1800" dirty="0" smtClean="0"/>
              <a:t>our le cas des BIU, la notion d’inscrit à la Bibliothèque reste valide car les accès sur place sont contrôlés (et le public potentiel est trop vaste).</a:t>
            </a:r>
          </a:p>
          <a:p>
            <a:r>
              <a:rPr lang="fr-FR" sz="1800" dirty="0" smtClean="0"/>
              <a:t>Les </a:t>
            </a:r>
            <a:r>
              <a:rPr lang="fr-FR" sz="1800" dirty="0"/>
              <a:t>données et les indicateurs </a:t>
            </a:r>
            <a:r>
              <a:rPr lang="fr-FR" sz="1800" dirty="0" smtClean="0"/>
              <a:t>actuels ne </a:t>
            </a:r>
            <a:r>
              <a:rPr lang="fr-FR" sz="1800" dirty="0"/>
              <a:t>traduisent pas assez la contribution de la </a:t>
            </a:r>
            <a:r>
              <a:rPr lang="fr-FR" sz="1800" dirty="0" smtClean="0"/>
              <a:t>bibliothèque </a:t>
            </a:r>
            <a:r>
              <a:rPr lang="fr-FR" sz="1800" dirty="0"/>
              <a:t>aux missions de </a:t>
            </a:r>
            <a:r>
              <a:rPr lang="fr-FR" sz="1800" dirty="0" smtClean="0"/>
              <a:t>formation </a:t>
            </a:r>
            <a:r>
              <a:rPr lang="fr-FR" sz="1800" dirty="0"/>
              <a:t>et de </a:t>
            </a:r>
            <a:r>
              <a:rPr lang="fr-FR" sz="1800" dirty="0" smtClean="0"/>
              <a:t>recherche </a:t>
            </a:r>
            <a:r>
              <a:rPr lang="fr-FR" sz="1800" dirty="0"/>
              <a:t>de </a:t>
            </a:r>
            <a:r>
              <a:rPr lang="fr-FR" sz="1800" dirty="0" smtClean="0"/>
              <a:t>l’établissement.</a:t>
            </a:r>
          </a:p>
          <a:p>
            <a:r>
              <a:rPr lang="fr-FR" sz="1800" dirty="0" smtClean="0"/>
              <a:t>Les </a:t>
            </a:r>
            <a:r>
              <a:rPr lang="fr-FR" sz="1800" dirty="0"/>
              <a:t>rubriques « Activités » et « Formation des usagers » </a:t>
            </a:r>
            <a:r>
              <a:rPr lang="fr-FR" sz="1800" dirty="0" smtClean="0"/>
              <a:t>doivent donc </a:t>
            </a:r>
            <a:r>
              <a:rPr lang="fr-FR" sz="1800" dirty="0"/>
              <a:t>être développées pour valoriser les usages des services offerts par les </a:t>
            </a:r>
            <a:r>
              <a:rPr lang="fr-FR" sz="1800" dirty="0" smtClean="0"/>
              <a:t>bibliothèques.</a:t>
            </a:r>
          </a:p>
          <a:p>
            <a:r>
              <a:rPr lang="fr-FR" sz="1800" dirty="0" smtClean="0"/>
              <a:t>La mesure de la part des dépenses documentaires Formation vs. Recherche n’est pas satisfaisante dans ses modalités actuelles (pas de méthode commune définie) mais reste essentielle sur le fond et doit être maintenue.</a:t>
            </a:r>
          </a:p>
          <a:p>
            <a:r>
              <a:rPr lang="fr-FR" sz="1800" dirty="0" smtClean="0"/>
              <a:t>La recherche des solutions efficaces pour mesurer « qui utilise quel service » doit se poursuivre, notamment en matière de traçabilité des usages numériques (ex. visites numériques, utilisation du wifi...).</a:t>
            </a:r>
          </a:p>
        </p:txBody>
      </p:sp>
      <p:sp>
        <p:nvSpPr>
          <p:cNvPr id="4" name="Espace réservé de la date 3"/>
          <p:cNvSpPr>
            <a:spLocks noGrp="1"/>
          </p:cNvSpPr>
          <p:nvPr>
            <p:ph type="dt" sz="half" idx="10"/>
          </p:nvPr>
        </p:nvSpPr>
        <p:spPr/>
        <p:txBody>
          <a:bodyPr/>
          <a:lstStyle/>
          <a:p>
            <a:pPr>
              <a:defRPr/>
            </a:pPr>
            <a:r>
              <a:rPr lang="fr-FR" smtClean="0"/>
              <a:t>23/05/2013</a:t>
            </a:r>
            <a:endParaRPr lang="fr-FR"/>
          </a:p>
        </p:txBody>
      </p:sp>
      <p:sp>
        <p:nvSpPr>
          <p:cNvPr id="5" name="Espace réservé du pied de page 4"/>
          <p:cNvSpPr>
            <a:spLocks noGrp="1"/>
          </p:cNvSpPr>
          <p:nvPr>
            <p:ph type="ftr" sz="quarter" idx="11"/>
          </p:nvPr>
        </p:nvSpPr>
        <p:spPr/>
        <p:txBody>
          <a:bodyPr/>
          <a:lstStyle/>
          <a:p>
            <a:pPr>
              <a:defRPr/>
            </a:pPr>
            <a:r>
              <a:rPr lang="fr-FR" smtClean="0"/>
              <a:t>Six &amp; Dix</a:t>
            </a:r>
            <a:endParaRPr lang="fr-FR"/>
          </a:p>
        </p:txBody>
      </p:sp>
      <p:sp>
        <p:nvSpPr>
          <p:cNvPr id="6" name="Espace réservé du numéro de diapositive 5"/>
          <p:cNvSpPr>
            <a:spLocks noGrp="1"/>
          </p:cNvSpPr>
          <p:nvPr>
            <p:ph type="sldNum" sz="quarter" idx="12"/>
          </p:nvPr>
        </p:nvSpPr>
        <p:spPr/>
        <p:txBody>
          <a:bodyPr/>
          <a:lstStyle/>
          <a:p>
            <a:pPr>
              <a:defRPr/>
            </a:pPr>
            <a:fld id="{4B979815-352A-F34F-B23F-D2E1A66C7D5C}" type="slidenum">
              <a:rPr lang="fr-FR" smtClean="0"/>
              <a:pPr>
                <a:defRPr/>
              </a:pPr>
              <a:t>26</a:t>
            </a:fld>
            <a:endParaRPr lang="fr-FR"/>
          </a:p>
        </p:txBody>
      </p:sp>
    </p:spTree>
    <p:extLst>
      <p:ext uri="{BB962C8B-B14F-4D97-AF65-F5344CB8AC3E}">
        <p14:creationId xmlns:p14="http://schemas.microsoft.com/office/powerpoint/2010/main" val="3417137232"/>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Compléter le quantitatif par du qualitatif</a:t>
            </a:r>
            <a:endParaRPr lang="fr-FR" dirty="0"/>
          </a:p>
        </p:txBody>
      </p:sp>
      <p:sp>
        <p:nvSpPr>
          <p:cNvPr id="3" name="Espace réservé du contenu 2"/>
          <p:cNvSpPr>
            <a:spLocks noGrp="1"/>
          </p:cNvSpPr>
          <p:nvPr>
            <p:ph sz="quarter" idx="1"/>
          </p:nvPr>
        </p:nvSpPr>
        <p:spPr>
          <a:xfrm>
            <a:off x="457200" y="1219200"/>
            <a:ext cx="8229600" cy="5058480"/>
          </a:xfrm>
        </p:spPr>
        <p:txBody>
          <a:bodyPr/>
          <a:lstStyle/>
          <a:p>
            <a:r>
              <a:rPr lang="fr-FR" sz="2000" dirty="0"/>
              <a:t>Produire aussi des indicateurs </a:t>
            </a:r>
            <a:r>
              <a:rPr lang="fr-FR" sz="2000" dirty="0" smtClean="0"/>
              <a:t>qualitatifs (par enquêtes et sondages) :</a:t>
            </a:r>
            <a:endParaRPr lang="fr-FR" sz="2000" dirty="0"/>
          </a:p>
          <a:p>
            <a:pPr lvl="1"/>
            <a:r>
              <a:rPr lang="fr-FR" sz="1800" dirty="0" smtClean="0"/>
              <a:t>Pour mesurer la qualité de l’offre documentaire proposée (numérique ou sur support).</a:t>
            </a:r>
          </a:p>
          <a:p>
            <a:pPr lvl="1"/>
            <a:r>
              <a:rPr lang="fr-FR" sz="1800" dirty="0" smtClean="0"/>
              <a:t>Pour </a:t>
            </a:r>
            <a:r>
              <a:rPr lang="fr-FR" sz="1800" dirty="0"/>
              <a:t>mesurer la satisfaction des usagers (avec LIBQUAL ?</a:t>
            </a:r>
            <a:r>
              <a:rPr lang="fr-FR" sz="1800" dirty="0" smtClean="0"/>
              <a:t>).</a:t>
            </a:r>
            <a:endParaRPr lang="fr-FR" sz="1800" dirty="0"/>
          </a:p>
          <a:p>
            <a:pPr lvl="1"/>
            <a:r>
              <a:rPr lang="fr-FR" sz="1800" dirty="0" smtClean="0"/>
              <a:t>Pour avancer dans la mesure de la contribution de la Bibliothèque aux missions de l’établissement (formation, recherche, internationalisation...).</a:t>
            </a:r>
          </a:p>
          <a:p>
            <a:pPr lvl="1"/>
            <a:r>
              <a:rPr lang="fr-FR" sz="1800" dirty="0" smtClean="0"/>
              <a:t>Pour </a:t>
            </a:r>
            <a:r>
              <a:rPr lang="fr-FR" sz="1800" dirty="0"/>
              <a:t>alimenter à terme les indicateurs de la norme ISO 16439 sur l’impact des bibliothèque.</a:t>
            </a:r>
          </a:p>
          <a:p>
            <a:pPr lvl="1"/>
            <a:r>
              <a:rPr lang="fr-FR" sz="1800" dirty="0" smtClean="0"/>
              <a:t>Pour </a:t>
            </a:r>
            <a:r>
              <a:rPr lang="fr-FR" sz="1800" dirty="0"/>
              <a:t>réaliser rapidement des sondages ponctuels sur des sujets importants</a:t>
            </a:r>
            <a:r>
              <a:rPr lang="fr-FR" sz="1800" dirty="0" smtClean="0"/>
              <a:t>.</a:t>
            </a:r>
            <a:endParaRPr lang="fr-FR" sz="1800" dirty="0"/>
          </a:p>
        </p:txBody>
      </p:sp>
      <p:sp>
        <p:nvSpPr>
          <p:cNvPr id="4" name="Espace réservé de la date 3"/>
          <p:cNvSpPr>
            <a:spLocks noGrp="1"/>
          </p:cNvSpPr>
          <p:nvPr>
            <p:ph type="dt" sz="half" idx="10"/>
          </p:nvPr>
        </p:nvSpPr>
        <p:spPr/>
        <p:txBody>
          <a:bodyPr/>
          <a:lstStyle/>
          <a:p>
            <a:pPr>
              <a:defRPr/>
            </a:pPr>
            <a:r>
              <a:rPr lang="fr-FR" smtClean="0"/>
              <a:t>23/05/2013</a:t>
            </a:r>
            <a:endParaRPr lang="fr-FR"/>
          </a:p>
        </p:txBody>
      </p:sp>
      <p:sp>
        <p:nvSpPr>
          <p:cNvPr id="5" name="Espace réservé du pied de page 4"/>
          <p:cNvSpPr>
            <a:spLocks noGrp="1"/>
          </p:cNvSpPr>
          <p:nvPr>
            <p:ph type="ftr" sz="quarter" idx="11"/>
          </p:nvPr>
        </p:nvSpPr>
        <p:spPr/>
        <p:txBody>
          <a:bodyPr/>
          <a:lstStyle/>
          <a:p>
            <a:pPr>
              <a:defRPr/>
            </a:pPr>
            <a:r>
              <a:rPr lang="fr-FR" smtClean="0"/>
              <a:t>Six &amp; Dix</a:t>
            </a:r>
            <a:endParaRPr lang="fr-FR"/>
          </a:p>
        </p:txBody>
      </p:sp>
      <p:sp>
        <p:nvSpPr>
          <p:cNvPr id="6" name="Espace réservé du numéro de diapositive 5"/>
          <p:cNvSpPr>
            <a:spLocks noGrp="1"/>
          </p:cNvSpPr>
          <p:nvPr>
            <p:ph type="sldNum" sz="quarter" idx="12"/>
          </p:nvPr>
        </p:nvSpPr>
        <p:spPr/>
        <p:txBody>
          <a:bodyPr/>
          <a:lstStyle/>
          <a:p>
            <a:pPr>
              <a:defRPr/>
            </a:pPr>
            <a:fld id="{4B979815-352A-F34F-B23F-D2E1A66C7D5C}" type="slidenum">
              <a:rPr lang="fr-FR" smtClean="0"/>
              <a:pPr>
                <a:defRPr/>
              </a:pPr>
              <a:t>27</a:t>
            </a:fld>
            <a:endParaRPr lang="fr-FR"/>
          </a:p>
        </p:txBody>
      </p:sp>
    </p:spTree>
    <p:extLst>
      <p:ext uri="{BB962C8B-B14F-4D97-AF65-F5344CB8AC3E}">
        <p14:creationId xmlns:p14="http://schemas.microsoft.com/office/powerpoint/2010/main" val="91404415"/>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Une proposition pour les indicateurs nationaux de l’IST</a:t>
            </a:r>
            <a:endParaRPr lang="fr-FR" dirty="0"/>
          </a:p>
        </p:txBody>
      </p:sp>
      <p:sp>
        <p:nvSpPr>
          <p:cNvPr id="3" name="Espace réservé du texte 2"/>
          <p:cNvSpPr>
            <a:spLocks noGrp="1"/>
          </p:cNvSpPr>
          <p:nvPr>
            <p:ph type="body" idx="1"/>
          </p:nvPr>
        </p:nvSpPr>
        <p:spPr/>
        <p:txBody>
          <a:bodyPr/>
          <a:lstStyle/>
          <a:p>
            <a:endParaRPr lang="fr-FR"/>
          </a:p>
        </p:txBody>
      </p:sp>
      <p:sp>
        <p:nvSpPr>
          <p:cNvPr id="4" name="Espace réservé de la date 3"/>
          <p:cNvSpPr>
            <a:spLocks noGrp="1"/>
          </p:cNvSpPr>
          <p:nvPr>
            <p:ph type="dt" sz="half" idx="10"/>
          </p:nvPr>
        </p:nvSpPr>
        <p:spPr/>
        <p:txBody>
          <a:bodyPr/>
          <a:lstStyle/>
          <a:p>
            <a:pPr>
              <a:defRPr/>
            </a:pPr>
            <a:r>
              <a:rPr lang="fr-FR" smtClean="0"/>
              <a:t>23/05/2013</a:t>
            </a:r>
            <a:endParaRPr lang="fr-FR"/>
          </a:p>
        </p:txBody>
      </p:sp>
      <p:sp>
        <p:nvSpPr>
          <p:cNvPr id="5" name="Espace réservé du pied de page 4"/>
          <p:cNvSpPr>
            <a:spLocks noGrp="1"/>
          </p:cNvSpPr>
          <p:nvPr>
            <p:ph type="ftr" sz="quarter" idx="11"/>
          </p:nvPr>
        </p:nvSpPr>
        <p:spPr/>
        <p:txBody>
          <a:bodyPr/>
          <a:lstStyle/>
          <a:p>
            <a:pPr>
              <a:defRPr/>
            </a:pPr>
            <a:r>
              <a:rPr lang="fr-FR" smtClean="0"/>
              <a:t>Six &amp; Dix</a:t>
            </a:r>
            <a:endParaRPr lang="fr-FR"/>
          </a:p>
        </p:txBody>
      </p:sp>
      <p:sp>
        <p:nvSpPr>
          <p:cNvPr id="6" name="Espace réservé du numéro de diapositive 5"/>
          <p:cNvSpPr>
            <a:spLocks noGrp="1"/>
          </p:cNvSpPr>
          <p:nvPr>
            <p:ph type="sldNum" sz="quarter" idx="12"/>
          </p:nvPr>
        </p:nvSpPr>
        <p:spPr/>
        <p:txBody>
          <a:bodyPr/>
          <a:lstStyle/>
          <a:p>
            <a:pPr>
              <a:defRPr/>
            </a:pPr>
            <a:fld id="{95EEA516-6529-7A49-A2E4-4995FB25EBED}" type="slidenum">
              <a:rPr lang="fr-FR" smtClean="0"/>
              <a:pPr>
                <a:defRPr/>
              </a:pPr>
              <a:t>28</a:t>
            </a:fld>
            <a:endParaRPr lang="fr-FR"/>
          </a:p>
        </p:txBody>
      </p:sp>
    </p:spTree>
    <p:extLst>
      <p:ext uri="{BB962C8B-B14F-4D97-AF65-F5344CB8AC3E}">
        <p14:creationId xmlns:p14="http://schemas.microsoft.com/office/powerpoint/2010/main" val="2010685078"/>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Méthodologie d’identification</a:t>
            </a:r>
            <a:endParaRPr lang="fr-FR" dirty="0"/>
          </a:p>
        </p:txBody>
      </p:sp>
      <p:sp>
        <p:nvSpPr>
          <p:cNvPr id="3" name="Espace réservé du contenu 2"/>
          <p:cNvSpPr>
            <a:spLocks noGrp="1"/>
          </p:cNvSpPr>
          <p:nvPr>
            <p:ph sz="quarter" idx="1"/>
          </p:nvPr>
        </p:nvSpPr>
        <p:spPr/>
        <p:txBody>
          <a:bodyPr/>
          <a:lstStyle/>
          <a:p>
            <a:r>
              <a:rPr lang="fr-FR" dirty="0" smtClean="0"/>
              <a:t>Approche internationale et normative : </a:t>
            </a:r>
            <a:r>
              <a:rPr lang="fr-FR" dirty="0" smtClean="0"/>
              <a:t>identifier, à partir des </a:t>
            </a:r>
            <a:r>
              <a:rPr lang="fr-FR" dirty="0" smtClean="0"/>
              <a:t>sources suivantes, les </a:t>
            </a:r>
            <a:r>
              <a:rPr lang="fr-FR" dirty="0" smtClean="0"/>
              <a:t>indicateurs les plus utilisés </a:t>
            </a:r>
            <a:r>
              <a:rPr lang="fr-FR" dirty="0" smtClean="0"/>
              <a:t>:</a:t>
            </a:r>
            <a:endParaRPr lang="fr-FR" dirty="0" smtClean="0"/>
          </a:p>
          <a:p>
            <a:pPr lvl="1"/>
            <a:r>
              <a:rPr lang="fr-FR" dirty="0" smtClean="0"/>
              <a:t>ISO 11620 et IFLA (source rapport IGB 2008)</a:t>
            </a:r>
          </a:p>
          <a:p>
            <a:pPr lvl="1"/>
            <a:r>
              <a:rPr lang="fr-FR" dirty="0" smtClean="0"/>
              <a:t>BIX (parce qu’ils ont déjà réussi à identifier un nombre réduit d’indicateurs !)</a:t>
            </a:r>
          </a:p>
          <a:p>
            <a:pPr lvl="1"/>
            <a:r>
              <a:rPr lang="fr-FR" dirty="0" smtClean="0"/>
              <a:t>LIBER (propositions pour U-MULTIRANK)</a:t>
            </a:r>
            <a:endParaRPr lang="fr-FR" dirty="0"/>
          </a:p>
          <a:p>
            <a:r>
              <a:rPr lang="fr-FR" dirty="0" smtClean="0"/>
              <a:t>Approche nationale : </a:t>
            </a:r>
          </a:p>
          <a:p>
            <a:pPr lvl="1"/>
            <a:r>
              <a:rPr lang="fr-FR" dirty="0" smtClean="0"/>
              <a:t>Une obligation : reprendre au moins l’indicateur 6.2 du PLF</a:t>
            </a:r>
          </a:p>
          <a:p>
            <a:pPr lvl="1"/>
            <a:r>
              <a:rPr lang="fr-FR" dirty="0" smtClean="0"/>
              <a:t>Une forte demande des bibliothèques : mettre en valeur les formations dispensées aux étudiants par les bibliothèques et le soutien aux actions de valorisation de la recherche.</a:t>
            </a:r>
            <a:endParaRPr lang="fr-FR" dirty="0"/>
          </a:p>
        </p:txBody>
      </p:sp>
      <p:sp>
        <p:nvSpPr>
          <p:cNvPr id="4" name="Espace réservé de la date 3"/>
          <p:cNvSpPr>
            <a:spLocks noGrp="1"/>
          </p:cNvSpPr>
          <p:nvPr>
            <p:ph type="dt" sz="half" idx="10"/>
          </p:nvPr>
        </p:nvSpPr>
        <p:spPr/>
        <p:txBody>
          <a:bodyPr/>
          <a:lstStyle/>
          <a:p>
            <a:pPr>
              <a:defRPr/>
            </a:pPr>
            <a:r>
              <a:rPr lang="fr-FR" smtClean="0"/>
              <a:t>23/05/2013</a:t>
            </a:r>
            <a:endParaRPr lang="fr-FR"/>
          </a:p>
        </p:txBody>
      </p:sp>
      <p:sp>
        <p:nvSpPr>
          <p:cNvPr id="5" name="Espace réservé du pied de page 4"/>
          <p:cNvSpPr>
            <a:spLocks noGrp="1"/>
          </p:cNvSpPr>
          <p:nvPr>
            <p:ph type="ftr" sz="quarter" idx="11"/>
          </p:nvPr>
        </p:nvSpPr>
        <p:spPr/>
        <p:txBody>
          <a:bodyPr/>
          <a:lstStyle/>
          <a:p>
            <a:pPr>
              <a:defRPr/>
            </a:pPr>
            <a:r>
              <a:rPr lang="fr-FR" smtClean="0"/>
              <a:t>Six &amp; Dix</a:t>
            </a:r>
            <a:endParaRPr lang="fr-FR"/>
          </a:p>
        </p:txBody>
      </p:sp>
      <p:sp>
        <p:nvSpPr>
          <p:cNvPr id="6" name="Espace réservé du numéro de diapositive 5"/>
          <p:cNvSpPr>
            <a:spLocks noGrp="1"/>
          </p:cNvSpPr>
          <p:nvPr>
            <p:ph type="sldNum" sz="quarter" idx="12"/>
          </p:nvPr>
        </p:nvSpPr>
        <p:spPr/>
        <p:txBody>
          <a:bodyPr/>
          <a:lstStyle/>
          <a:p>
            <a:pPr>
              <a:defRPr/>
            </a:pPr>
            <a:fld id="{4B979815-352A-F34F-B23F-D2E1A66C7D5C}" type="slidenum">
              <a:rPr lang="fr-FR" smtClean="0"/>
              <a:pPr>
                <a:defRPr/>
              </a:pPr>
              <a:t>29</a:t>
            </a:fld>
            <a:endParaRPr lang="fr-FR"/>
          </a:p>
        </p:txBody>
      </p:sp>
    </p:spTree>
    <p:extLst>
      <p:ext uri="{BB962C8B-B14F-4D97-AF65-F5344CB8AC3E}">
        <p14:creationId xmlns:p14="http://schemas.microsoft.com/office/powerpoint/2010/main" val="1377843229"/>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p:txBody>
          <a:bodyPr/>
          <a:lstStyle/>
          <a:p>
            <a:r>
              <a:rPr lang="fr-FR" dirty="0" smtClean="0"/>
              <a:t>Introduction</a:t>
            </a:r>
            <a:endParaRPr lang="fr-FR" dirty="0"/>
          </a:p>
        </p:txBody>
      </p:sp>
      <p:sp>
        <p:nvSpPr>
          <p:cNvPr id="8" name="Espace réservé du texte 7"/>
          <p:cNvSpPr>
            <a:spLocks noGrp="1"/>
          </p:cNvSpPr>
          <p:nvPr>
            <p:ph type="body" idx="1"/>
          </p:nvPr>
        </p:nvSpPr>
        <p:spPr/>
        <p:txBody>
          <a:bodyPr/>
          <a:lstStyle/>
          <a:p>
            <a:endParaRPr lang="fr-FR" dirty="0"/>
          </a:p>
        </p:txBody>
      </p:sp>
      <p:sp>
        <p:nvSpPr>
          <p:cNvPr id="4" name="Espace réservé de la date 3"/>
          <p:cNvSpPr>
            <a:spLocks noGrp="1"/>
          </p:cNvSpPr>
          <p:nvPr>
            <p:ph type="dt" sz="half" idx="10"/>
          </p:nvPr>
        </p:nvSpPr>
        <p:spPr/>
        <p:txBody>
          <a:bodyPr/>
          <a:lstStyle/>
          <a:p>
            <a:pPr>
              <a:defRPr/>
            </a:pPr>
            <a:r>
              <a:rPr lang="fr-FR" smtClean="0"/>
              <a:t>23/05/2013</a:t>
            </a:r>
            <a:endParaRPr lang="fr-FR"/>
          </a:p>
        </p:txBody>
      </p:sp>
      <p:sp>
        <p:nvSpPr>
          <p:cNvPr id="5" name="Espace réservé du pied de page 4"/>
          <p:cNvSpPr>
            <a:spLocks noGrp="1"/>
          </p:cNvSpPr>
          <p:nvPr>
            <p:ph type="ftr" sz="quarter" idx="11"/>
          </p:nvPr>
        </p:nvSpPr>
        <p:spPr/>
        <p:txBody>
          <a:bodyPr/>
          <a:lstStyle/>
          <a:p>
            <a:pPr>
              <a:defRPr/>
            </a:pPr>
            <a:r>
              <a:rPr lang="fr-FR" smtClean="0"/>
              <a:t>Six &amp; Dix</a:t>
            </a:r>
            <a:endParaRPr lang="fr-FR"/>
          </a:p>
        </p:txBody>
      </p:sp>
      <p:sp>
        <p:nvSpPr>
          <p:cNvPr id="6" name="Espace réservé du numéro de diapositive 5"/>
          <p:cNvSpPr>
            <a:spLocks noGrp="1"/>
          </p:cNvSpPr>
          <p:nvPr>
            <p:ph type="sldNum" sz="quarter" idx="12"/>
          </p:nvPr>
        </p:nvSpPr>
        <p:spPr/>
        <p:txBody>
          <a:bodyPr/>
          <a:lstStyle/>
          <a:p>
            <a:pPr>
              <a:defRPr/>
            </a:pPr>
            <a:fld id="{4B979815-352A-F34F-B23F-D2E1A66C7D5C}" type="slidenum">
              <a:rPr lang="fr-FR" smtClean="0"/>
              <a:pPr>
                <a:defRPr/>
              </a:pPr>
              <a:t>3</a:t>
            </a:fld>
            <a:endParaRPr lang="fr-FR"/>
          </a:p>
        </p:txBody>
      </p:sp>
    </p:spTree>
    <p:extLst>
      <p:ext uri="{BB962C8B-B14F-4D97-AF65-F5344CB8AC3E}">
        <p14:creationId xmlns:p14="http://schemas.microsoft.com/office/powerpoint/2010/main" val="322792997"/>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indicateurs clés (1/2)</a:t>
            </a:r>
            <a:endParaRPr lang="fr-FR" dirty="0"/>
          </a:p>
        </p:txBody>
      </p:sp>
      <p:graphicFrame>
        <p:nvGraphicFramePr>
          <p:cNvPr id="7" name="Espace réservé du contenu 6"/>
          <p:cNvGraphicFramePr>
            <a:graphicFrameLocks noGrp="1"/>
          </p:cNvGraphicFramePr>
          <p:nvPr>
            <p:ph sz="quarter" idx="1"/>
            <p:extLst>
              <p:ext uri="{D42A27DB-BD31-4B8C-83A1-F6EECF244321}">
                <p14:modId xmlns:p14="http://schemas.microsoft.com/office/powerpoint/2010/main" val="2208787213"/>
              </p:ext>
            </p:extLst>
          </p:nvPr>
        </p:nvGraphicFramePr>
        <p:xfrm>
          <a:off x="340139" y="1292714"/>
          <a:ext cx="8579412" cy="4217652"/>
        </p:xfrm>
        <a:graphic>
          <a:graphicData uri="http://schemas.openxmlformats.org/drawingml/2006/table">
            <a:tbl>
              <a:tblPr>
                <a:tableStyleId>{5940675A-B579-460E-94D1-54222C63F5DA}</a:tableStyleId>
              </a:tblPr>
              <a:tblGrid>
                <a:gridCol w="389775"/>
                <a:gridCol w="8189637"/>
              </a:tblGrid>
              <a:tr h="352343">
                <a:tc>
                  <a:txBody>
                    <a:bodyPr/>
                    <a:lstStyle/>
                    <a:p>
                      <a:pPr algn="ctr" fontAlgn="t"/>
                      <a:r>
                        <a:rPr lang="fr-FR" sz="1800" dirty="0"/>
                        <a:t> </a:t>
                      </a:r>
                    </a:p>
                  </a:txBody>
                  <a:tcPr marL="8003" marR="8003" marT="8003" marB="0" anchor="ct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solidFill>
                      <a:schemeClr val="accent2"/>
                    </a:solidFill>
                  </a:tcPr>
                </a:tc>
                <a:tc>
                  <a:txBody>
                    <a:bodyPr/>
                    <a:lstStyle/>
                    <a:p>
                      <a:pPr algn="l" fontAlgn="t"/>
                      <a:r>
                        <a:rPr lang="fr-FR" sz="2000" dirty="0" smtClean="0"/>
                        <a:t>Ressources </a:t>
                      </a:r>
                      <a:r>
                        <a:rPr lang="fr-FR" sz="2000" dirty="0"/>
                        <a:t>et services : adéquation / disponibilité</a:t>
                      </a:r>
                    </a:p>
                  </a:txBody>
                  <a:tcPr marL="8003" marR="8003" marT="8003" marB="0" anchor="ct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solidFill>
                      <a:schemeClr val="accent2"/>
                    </a:solidFill>
                  </a:tcPr>
                </a:tc>
              </a:tr>
              <a:tr h="357091">
                <a:tc>
                  <a:txBody>
                    <a:bodyPr/>
                    <a:lstStyle/>
                    <a:p>
                      <a:pPr algn="ctr" fontAlgn="t"/>
                      <a:r>
                        <a:rPr lang="fr-FR" sz="1800"/>
                        <a:t>1</a:t>
                      </a:r>
                    </a:p>
                  </a:txBody>
                  <a:tcPr marL="8003" marR="8003" marT="8003" marB="0" anchor="ct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l" fontAlgn="t"/>
                      <a:r>
                        <a:rPr lang="fr-FR" sz="2000" dirty="0"/>
                        <a:t>Superficie </a:t>
                      </a:r>
                      <a:r>
                        <a:rPr lang="fr-FR" sz="2000" dirty="0" smtClean="0"/>
                        <a:t>(m2 surface</a:t>
                      </a:r>
                      <a:r>
                        <a:rPr lang="fr-FR" sz="2000" baseline="0" dirty="0" smtClean="0"/>
                        <a:t> de plancher*</a:t>
                      </a:r>
                      <a:r>
                        <a:rPr lang="fr-FR" sz="2000" dirty="0" smtClean="0"/>
                        <a:t>) des espaces pour les publics </a:t>
                      </a:r>
                      <a:r>
                        <a:rPr lang="fr-FR" sz="2000" dirty="0" smtClean="0"/>
                        <a:t>/ usager</a:t>
                      </a:r>
                      <a:endParaRPr lang="fr-FR" sz="2000" dirty="0"/>
                    </a:p>
                  </a:txBody>
                  <a:tcPr marL="8003" marR="8003" marT="8003" marB="0" anchor="ct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r>
              <a:tr h="352343">
                <a:tc>
                  <a:txBody>
                    <a:bodyPr/>
                    <a:lstStyle/>
                    <a:p>
                      <a:pPr algn="ctr" fontAlgn="t"/>
                      <a:r>
                        <a:rPr lang="fr-FR" sz="1800"/>
                        <a:t>2</a:t>
                      </a:r>
                    </a:p>
                  </a:txBody>
                  <a:tcPr marL="8003" marR="8003" marT="8003" marB="0" anchor="ct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l" fontAlgn="t"/>
                      <a:r>
                        <a:rPr lang="fr-FR" sz="2000" dirty="0"/>
                        <a:t>Nombre de places assises </a:t>
                      </a:r>
                      <a:r>
                        <a:rPr lang="fr-FR" sz="2000" dirty="0" smtClean="0"/>
                        <a:t>/ 1000 </a:t>
                      </a:r>
                      <a:r>
                        <a:rPr lang="fr-FR" sz="2000" dirty="0" smtClean="0"/>
                        <a:t>usagers**</a:t>
                      </a:r>
                      <a:endParaRPr lang="fr-FR" sz="2000" dirty="0"/>
                    </a:p>
                  </a:txBody>
                  <a:tcPr marL="8003" marR="8003" marT="8003" marB="0" anchor="ct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r>
              <a:tr h="352343">
                <a:tc>
                  <a:txBody>
                    <a:bodyPr/>
                    <a:lstStyle/>
                    <a:p>
                      <a:pPr algn="ctr" fontAlgn="t"/>
                      <a:r>
                        <a:rPr lang="fr-FR" sz="1800"/>
                        <a:t>3</a:t>
                      </a:r>
                    </a:p>
                  </a:txBody>
                  <a:tcPr marL="8003" marR="8003" marT="8003" marB="0" anchor="ct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l" fontAlgn="t"/>
                      <a:r>
                        <a:rPr lang="fr-FR" sz="2000" dirty="0"/>
                        <a:t>Nombre de personnels </a:t>
                      </a:r>
                      <a:r>
                        <a:rPr lang="fr-FR" sz="2000" dirty="0" smtClean="0"/>
                        <a:t>(ETP)</a:t>
                      </a:r>
                      <a:r>
                        <a:rPr lang="fr-FR" sz="2000" baseline="0" dirty="0" smtClean="0"/>
                        <a:t> </a:t>
                      </a:r>
                      <a:r>
                        <a:rPr lang="fr-FR" sz="2000" dirty="0" smtClean="0"/>
                        <a:t>/ 1000 </a:t>
                      </a:r>
                      <a:r>
                        <a:rPr lang="fr-FR" sz="2000" dirty="0" smtClean="0"/>
                        <a:t>usagers</a:t>
                      </a:r>
                      <a:endParaRPr lang="fr-FR" sz="2000" dirty="0"/>
                    </a:p>
                  </a:txBody>
                  <a:tcPr marL="8003" marR="8003" marT="8003" marB="0" anchor="ct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r>
              <a:tr h="352343">
                <a:tc>
                  <a:txBody>
                    <a:bodyPr/>
                    <a:lstStyle/>
                    <a:p>
                      <a:pPr algn="ctr" fontAlgn="t"/>
                      <a:r>
                        <a:rPr lang="fr-FR" sz="1800"/>
                        <a:t>4</a:t>
                      </a:r>
                    </a:p>
                  </a:txBody>
                  <a:tcPr marL="8003" marR="8003" marT="8003" marB="0" anchor="ct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l" fontAlgn="t"/>
                      <a:r>
                        <a:rPr lang="fr-FR" sz="2000" dirty="0"/>
                        <a:t>Disponibilité </a:t>
                      </a:r>
                      <a:r>
                        <a:rPr lang="fr-FR" sz="2000" dirty="0" smtClean="0"/>
                        <a:t>théorique hebdomadaire</a:t>
                      </a:r>
                      <a:r>
                        <a:rPr lang="fr-FR" sz="2000" baseline="0" dirty="0" smtClean="0"/>
                        <a:t> </a:t>
                      </a:r>
                      <a:r>
                        <a:rPr lang="fr-FR" sz="2000" dirty="0" smtClean="0"/>
                        <a:t>des </a:t>
                      </a:r>
                      <a:r>
                        <a:rPr lang="fr-FR" sz="2000" dirty="0"/>
                        <a:t>places de bibliothèque </a:t>
                      </a:r>
                      <a:r>
                        <a:rPr lang="fr-FR" sz="2000" dirty="0" smtClean="0"/>
                        <a:t>/ usager</a:t>
                      </a:r>
                      <a:endParaRPr lang="fr-FR" sz="2000" dirty="0"/>
                    </a:p>
                  </a:txBody>
                  <a:tcPr marL="8003" marR="8003" marT="8003" marB="0" anchor="ct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r>
              <a:tr h="352343">
                <a:tc>
                  <a:txBody>
                    <a:bodyPr/>
                    <a:lstStyle/>
                    <a:p>
                      <a:pPr algn="ctr" fontAlgn="t"/>
                      <a:r>
                        <a:rPr lang="fr-FR" sz="1800" dirty="0"/>
                        <a:t> </a:t>
                      </a:r>
                    </a:p>
                  </a:txBody>
                  <a:tcPr marL="8003" marR="8003" marT="8003" marB="0" anchor="ct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solidFill>
                      <a:srgbClr val="9FB8CD"/>
                    </a:solidFill>
                  </a:tcPr>
                </a:tc>
                <a:tc>
                  <a:txBody>
                    <a:bodyPr/>
                    <a:lstStyle/>
                    <a:p>
                      <a:pPr algn="l" fontAlgn="t"/>
                      <a:r>
                        <a:rPr lang="fr-FR" sz="2000" dirty="0" smtClean="0"/>
                        <a:t>Ressources </a:t>
                      </a:r>
                      <a:r>
                        <a:rPr lang="fr-FR" sz="2000" dirty="0"/>
                        <a:t>et services : usages </a:t>
                      </a:r>
                    </a:p>
                  </a:txBody>
                  <a:tcPr marL="8003" marR="8003" marT="8003" marB="0" anchor="ct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solidFill>
                      <a:srgbClr val="9FB8CD"/>
                    </a:solidFill>
                  </a:tcPr>
                </a:tc>
              </a:tr>
              <a:tr h="352343">
                <a:tc>
                  <a:txBody>
                    <a:bodyPr/>
                    <a:lstStyle/>
                    <a:p>
                      <a:pPr algn="ctr" fontAlgn="t"/>
                      <a:r>
                        <a:rPr lang="fr-FR" sz="1800"/>
                        <a:t>5</a:t>
                      </a:r>
                    </a:p>
                  </a:txBody>
                  <a:tcPr marL="8003" marR="8003" marT="8003" marB="0" anchor="ct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l" fontAlgn="t"/>
                      <a:r>
                        <a:rPr lang="fr-FR" sz="2000" dirty="0"/>
                        <a:t>Nombre </a:t>
                      </a:r>
                      <a:r>
                        <a:rPr lang="fr-FR" sz="2000" dirty="0" smtClean="0"/>
                        <a:t>d'entrées à </a:t>
                      </a:r>
                      <a:r>
                        <a:rPr lang="fr-FR" sz="2000" dirty="0"/>
                        <a:t>la </a:t>
                      </a:r>
                      <a:r>
                        <a:rPr lang="fr-FR" sz="2000" dirty="0" smtClean="0"/>
                        <a:t>bibliothèque / usager / an***</a:t>
                      </a:r>
                      <a:endParaRPr lang="fr-FR" sz="2000" dirty="0"/>
                    </a:p>
                  </a:txBody>
                  <a:tcPr marL="8003" marR="8003" marT="8003" marB="0" anchor="ct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r>
              <a:tr h="352343">
                <a:tc>
                  <a:txBody>
                    <a:bodyPr/>
                    <a:lstStyle/>
                    <a:p>
                      <a:pPr algn="ctr" fontAlgn="t"/>
                      <a:r>
                        <a:rPr lang="fr-FR" sz="1800"/>
                        <a:t>6</a:t>
                      </a:r>
                    </a:p>
                  </a:txBody>
                  <a:tcPr marL="8003" marR="8003" marT="8003" marB="0" anchor="ct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l" fontAlgn="t"/>
                      <a:r>
                        <a:rPr lang="fr-FR" sz="2000" dirty="0" smtClean="0"/>
                        <a:t>Nombre de connexions au site /</a:t>
                      </a:r>
                      <a:r>
                        <a:rPr lang="fr-FR" sz="2000" baseline="0" dirty="0" smtClean="0"/>
                        <a:t> portail web de la bibliothèque </a:t>
                      </a:r>
                      <a:r>
                        <a:rPr lang="fr-FR" sz="2000" dirty="0" smtClean="0"/>
                        <a:t>/ usager / an</a:t>
                      </a:r>
                      <a:endParaRPr lang="fr-FR" sz="2000" dirty="0"/>
                    </a:p>
                  </a:txBody>
                  <a:tcPr marL="8003" marR="8003" marT="8003" marB="0" anchor="ct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r>
              <a:tr h="352343">
                <a:tc>
                  <a:txBody>
                    <a:bodyPr/>
                    <a:lstStyle/>
                    <a:p>
                      <a:pPr algn="ctr" fontAlgn="t"/>
                      <a:r>
                        <a:rPr lang="fr-FR" sz="1800"/>
                        <a:t>7</a:t>
                      </a:r>
                    </a:p>
                  </a:txBody>
                  <a:tcPr marL="8003" marR="8003" marT="8003" marB="0" anchor="ct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l" fontAlgn="t"/>
                      <a:r>
                        <a:rPr lang="fr-FR" sz="2000" dirty="0" smtClean="0"/>
                        <a:t>Nombre d'emprunts /</a:t>
                      </a:r>
                      <a:r>
                        <a:rPr lang="fr-FR" sz="2000" baseline="0" dirty="0" smtClean="0"/>
                        <a:t> </a:t>
                      </a:r>
                      <a:r>
                        <a:rPr lang="fr-FR" sz="2000" dirty="0" smtClean="0"/>
                        <a:t>usager / an</a:t>
                      </a:r>
                      <a:endParaRPr lang="fr-FR" sz="2000" dirty="0"/>
                    </a:p>
                  </a:txBody>
                  <a:tcPr marL="8003" marR="8003" marT="8003" marB="0" anchor="ct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r>
              <a:tr h="337131">
                <a:tc>
                  <a:txBody>
                    <a:bodyPr/>
                    <a:lstStyle/>
                    <a:p>
                      <a:pPr algn="ctr" fontAlgn="t"/>
                      <a:r>
                        <a:rPr lang="fr-FR" sz="1800"/>
                        <a:t>8</a:t>
                      </a:r>
                    </a:p>
                  </a:txBody>
                  <a:tcPr marL="8003" marR="8003" marT="8003" marB="0" anchor="ct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l" fontAlgn="t"/>
                      <a:r>
                        <a:rPr lang="fr-FR" sz="2000" dirty="0" smtClean="0"/>
                        <a:t>Nombre d’unités de contenu documentaire vues ou</a:t>
                      </a:r>
                      <a:r>
                        <a:rPr lang="fr-FR" sz="2000" baseline="0" dirty="0" smtClean="0"/>
                        <a:t> </a:t>
                      </a:r>
                      <a:r>
                        <a:rPr lang="fr-FR" sz="2000" dirty="0" smtClean="0"/>
                        <a:t>téléchargées / usager / an</a:t>
                      </a:r>
                      <a:endParaRPr lang="fr-FR" sz="2000" dirty="0"/>
                    </a:p>
                  </a:txBody>
                  <a:tcPr marL="8003" marR="8003" marT="8003" marB="0" anchor="ct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r>
              <a:tr h="352343">
                <a:tc>
                  <a:txBody>
                    <a:bodyPr/>
                    <a:lstStyle/>
                    <a:p>
                      <a:pPr algn="ctr" fontAlgn="t"/>
                      <a:r>
                        <a:rPr lang="fr-FR" sz="1800"/>
                        <a:t>9</a:t>
                      </a:r>
                    </a:p>
                  </a:txBody>
                  <a:tcPr marL="8003" marR="8003" marT="8003" marB="0" anchor="ct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l" fontAlgn="t"/>
                      <a:r>
                        <a:rPr lang="fr-FR" sz="2000" dirty="0" smtClean="0"/>
                        <a:t>Nombre d'heures de formation dispensées /</a:t>
                      </a:r>
                      <a:r>
                        <a:rPr lang="fr-FR" sz="2000" baseline="0" dirty="0" smtClean="0"/>
                        <a:t> </a:t>
                      </a:r>
                      <a:r>
                        <a:rPr lang="fr-FR" sz="2000" dirty="0" smtClean="0"/>
                        <a:t>1000 usagers / an</a:t>
                      </a:r>
                      <a:endParaRPr lang="fr-FR" sz="2000" dirty="0"/>
                    </a:p>
                  </a:txBody>
                  <a:tcPr marL="8003" marR="8003" marT="8003" marB="0" anchor="ct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r>
              <a:tr h="352343">
                <a:tc>
                  <a:txBody>
                    <a:bodyPr/>
                    <a:lstStyle/>
                    <a:p>
                      <a:pPr algn="ctr" fontAlgn="t"/>
                      <a:r>
                        <a:rPr lang="fr-FR" sz="1800"/>
                        <a:t>10</a:t>
                      </a:r>
                    </a:p>
                  </a:txBody>
                  <a:tcPr marL="8003" marR="8003" marT="8003" marB="0" anchor="ct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l" fontAlgn="t"/>
                      <a:r>
                        <a:rPr lang="fr-FR" sz="2000" dirty="0"/>
                        <a:t>Satisfaction des </a:t>
                      </a:r>
                      <a:r>
                        <a:rPr lang="fr-FR" sz="2000" dirty="0" smtClean="0"/>
                        <a:t>usagers (mesurée au</a:t>
                      </a:r>
                      <a:r>
                        <a:rPr lang="fr-FR" sz="2000" baseline="0" dirty="0" smtClean="0"/>
                        <a:t> moins une fois par période contractuelle)</a:t>
                      </a:r>
                      <a:endParaRPr lang="fr-FR" sz="2000" dirty="0"/>
                    </a:p>
                  </a:txBody>
                  <a:tcPr marL="8003" marR="8003" marT="8003" marB="0" anchor="ct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r>
            </a:tbl>
          </a:graphicData>
        </a:graphic>
      </p:graphicFrame>
      <p:sp>
        <p:nvSpPr>
          <p:cNvPr id="4" name="Espace réservé de la date 3"/>
          <p:cNvSpPr>
            <a:spLocks noGrp="1"/>
          </p:cNvSpPr>
          <p:nvPr>
            <p:ph type="dt" sz="half" idx="10"/>
          </p:nvPr>
        </p:nvSpPr>
        <p:spPr/>
        <p:txBody>
          <a:bodyPr/>
          <a:lstStyle/>
          <a:p>
            <a:pPr>
              <a:defRPr/>
            </a:pPr>
            <a:r>
              <a:rPr lang="fr-FR" smtClean="0"/>
              <a:t>23/05/2013</a:t>
            </a:r>
            <a:endParaRPr lang="fr-FR"/>
          </a:p>
        </p:txBody>
      </p:sp>
      <p:sp>
        <p:nvSpPr>
          <p:cNvPr id="5" name="Espace réservé du pied de page 4"/>
          <p:cNvSpPr>
            <a:spLocks noGrp="1"/>
          </p:cNvSpPr>
          <p:nvPr>
            <p:ph type="ftr" sz="quarter" idx="11"/>
          </p:nvPr>
        </p:nvSpPr>
        <p:spPr/>
        <p:txBody>
          <a:bodyPr/>
          <a:lstStyle/>
          <a:p>
            <a:pPr>
              <a:defRPr/>
            </a:pPr>
            <a:r>
              <a:rPr lang="fr-FR" smtClean="0"/>
              <a:t>Six &amp; Dix</a:t>
            </a:r>
            <a:endParaRPr lang="fr-FR"/>
          </a:p>
        </p:txBody>
      </p:sp>
      <p:sp>
        <p:nvSpPr>
          <p:cNvPr id="6" name="Espace réservé du numéro de diapositive 5"/>
          <p:cNvSpPr>
            <a:spLocks noGrp="1"/>
          </p:cNvSpPr>
          <p:nvPr>
            <p:ph type="sldNum" sz="quarter" idx="12"/>
          </p:nvPr>
        </p:nvSpPr>
        <p:spPr/>
        <p:txBody>
          <a:bodyPr/>
          <a:lstStyle/>
          <a:p>
            <a:pPr>
              <a:defRPr/>
            </a:pPr>
            <a:fld id="{4B979815-352A-F34F-B23F-D2E1A66C7D5C}" type="slidenum">
              <a:rPr lang="fr-FR" smtClean="0"/>
              <a:pPr>
                <a:defRPr/>
              </a:pPr>
              <a:t>30</a:t>
            </a:fld>
            <a:endParaRPr lang="fr-FR"/>
          </a:p>
        </p:txBody>
      </p:sp>
      <p:sp>
        <p:nvSpPr>
          <p:cNvPr id="3" name="ZoneTexte 2"/>
          <p:cNvSpPr txBox="1"/>
          <p:nvPr/>
        </p:nvSpPr>
        <p:spPr>
          <a:xfrm>
            <a:off x="337792" y="5606639"/>
            <a:ext cx="8311269" cy="738664"/>
          </a:xfrm>
          <a:prstGeom prst="rect">
            <a:avLst/>
          </a:prstGeom>
          <a:noFill/>
        </p:spPr>
        <p:txBody>
          <a:bodyPr wrap="none" rtlCol="0">
            <a:spAutoFit/>
          </a:bodyPr>
          <a:lstStyle/>
          <a:p>
            <a:r>
              <a:rPr lang="fr-FR" sz="1400" i="1" dirty="0" smtClean="0"/>
              <a:t>* La surface de plancher a remplacé depuis nov. 2011 les surfaces SHON et SHOB</a:t>
            </a:r>
          </a:p>
          <a:p>
            <a:r>
              <a:rPr lang="fr-FR" sz="1400" i="1" dirty="0" smtClean="0"/>
              <a:t>** Usagers = usagers potentiels (inscrits dans l’établissement + extérieurs </a:t>
            </a:r>
            <a:r>
              <a:rPr lang="fr-FR" sz="1400" i="1" dirty="0" smtClean="0"/>
              <a:t>inscrits à la bibliothèque )</a:t>
            </a:r>
            <a:endParaRPr lang="fr-FR" sz="1400" i="1" dirty="0" smtClean="0"/>
          </a:p>
          <a:p>
            <a:r>
              <a:rPr lang="fr-FR" sz="1400" i="1" dirty="0" smtClean="0"/>
              <a:t>*** Année civile</a:t>
            </a:r>
            <a:endParaRPr lang="fr-FR" sz="1400" i="1" dirty="0"/>
          </a:p>
        </p:txBody>
      </p:sp>
    </p:spTree>
    <p:extLst>
      <p:ext uri="{BB962C8B-B14F-4D97-AF65-F5344CB8AC3E}">
        <p14:creationId xmlns:p14="http://schemas.microsoft.com/office/powerpoint/2010/main" val="1006887003"/>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indicateurs clés (2/2)</a:t>
            </a:r>
            <a:endParaRPr lang="fr-FR" dirty="0"/>
          </a:p>
        </p:txBody>
      </p:sp>
      <p:graphicFrame>
        <p:nvGraphicFramePr>
          <p:cNvPr id="7" name="Espace réservé du contenu 6"/>
          <p:cNvGraphicFramePr>
            <a:graphicFrameLocks noGrp="1"/>
          </p:cNvGraphicFramePr>
          <p:nvPr>
            <p:ph sz="quarter" idx="1"/>
            <p:extLst>
              <p:ext uri="{D42A27DB-BD31-4B8C-83A1-F6EECF244321}">
                <p14:modId xmlns:p14="http://schemas.microsoft.com/office/powerpoint/2010/main" val="888148187"/>
              </p:ext>
            </p:extLst>
          </p:nvPr>
        </p:nvGraphicFramePr>
        <p:xfrm>
          <a:off x="340139" y="1217541"/>
          <a:ext cx="8579412" cy="5119015"/>
        </p:xfrm>
        <a:graphic>
          <a:graphicData uri="http://schemas.openxmlformats.org/drawingml/2006/table">
            <a:tbl>
              <a:tblPr>
                <a:tableStyleId>{5940675A-B579-460E-94D1-54222C63F5DA}</a:tableStyleId>
              </a:tblPr>
              <a:tblGrid>
                <a:gridCol w="389775"/>
                <a:gridCol w="8189637"/>
              </a:tblGrid>
              <a:tr h="178295">
                <a:tc>
                  <a:txBody>
                    <a:bodyPr/>
                    <a:lstStyle/>
                    <a:p>
                      <a:pPr algn="ctr" fontAlgn="t"/>
                      <a:r>
                        <a:rPr lang="fr-FR" sz="1800" dirty="0">
                          <a:solidFill>
                            <a:srgbClr val="000000"/>
                          </a:solidFill>
                        </a:rPr>
                        <a:t> </a:t>
                      </a:r>
                    </a:p>
                  </a:txBody>
                  <a:tcPr marL="8003" marR="8003" marT="8003" marB="0" anchor="ct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solidFill>
                      <a:srgbClr val="9FB8CD"/>
                    </a:solidFill>
                  </a:tcPr>
                </a:tc>
                <a:tc>
                  <a:txBody>
                    <a:bodyPr/>
                    <a:lstStyle/>
                    <a:p>
                      <a:pPr algn="l" fontAlgn="t"/>
                      <a:r>
                        <a:rPr lang="fr-FR" sz="1800" dirty="0" smtClean="0">
                          <a:solidFill>
                            <a:srgbClr val="000000"/>
                          </a:solidFill>
                        </a:rPr>
                        <a:t>Ressources </a:t>
                      </a:r>
                      <a:r>
                        <a:rPr lang="fr-FR" sz="1800" dirty="0">
                          <a:solidFill>
                            <a:srgbClr val="000000"/>
                          </a:solidFill>
                        </a:rPr>
                        <a:t>et services : Efficience </a:t>
                      </a:r>
                    </a:p>
                  </a:txBody>
                  <a:tcPr marL="8003" marR="8003" marT="8003" marB="0" anchor="ct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solidFill>
                      <a:srgbClr val="9FB8CD"/>
                    </a:solidFill>
                  </a:tcPr>
                </a:tc>
              </a:tr>
              <a:tr h="178295">
                <a:tc>
                  <a:txBody>
                    <a:bodyPr/>
                    <a:lstStyle/>
                    <a:p>
                      <a:pPr algn="ctr" fontAlgn="t"/>
                      <a:r>
                        <a:rPr lang="fr-FR" sz="1800" dirty="0">
                          <a:solidFill>
                            <a:srgbClr val="000000"/>
                          </a:solidFill>
                        </a:rPr>
                        <a:t>11</a:t>
                      </a:r>
                    </a:p>
                  </a:txBody>
                  <a:tcPr marL="8003" marR="8003" marT="8003" marB="0" anchor="ct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l" fontAlgn="t"/>
                      <a:r>
                        <a:rPr lang="fr-FR" sz="1800" dirty="0" smtClean="0">
                          <a:solidFill>
                            <a:srgbClr val="000000"/>
                          </a:solidFill>
                        </a:rPr>
                        <a:t>Dépenses </a:t>
                      </a:r>
                      <a:r>
                        <a:rPr lang="fr-FR" sz="1800" dirty="0">
                          <a:solidFill>
                            <a:srgbClr val="000000"/>
                          </a:solidFill>
                        </a:rPr>
                        <a:t>documentaires </a:t>
                      </a:r>
                      <a:r>
                        <a:rPr lang="fr-FR" sz="1800" baseline="0" dirty="0" smtClean="0">
                          <a:solidFill>
                            <a:srgbClr val="000000"/>
                          </a:solidFill>
                        </a:rPr>
                        <a:t>(cf. définition ESGBU 2014) </a:t>
                      </a:r>
                      <a:r>
                        <a:rPr lang="fr-FR" sz="1800" dirty="0" smtClean="0">
                          <a:solidFill>
                            <a:srgbClr val="000000"/>
                          </a:solidFill>
                        </a:rPr>
                        <a:t>/ usager </a:t>
                      </a:r>
                      <a:r>
                        <a:rPr lang="fr-FR" sz="1800" dirty="0" smtClean="0">
                          <a:solidFill>
                            <a:srgbClr val="000000"/>
                          </a:solidFill>
                        </a:rPr>
                        <a:t>/ an</a:t>
                      </a:r>
                      <a:endParaRPr lang="fr-FR" sz="1800" dirty="0">
                        <a:solidFill>
                          <a:srgbClr val="000000"/>
                        </a:solidFill>
                      </a:endParaRPr>
                    </a:p>
                  </a:txBody>
                  <a:tcPr marL="8003" marR="8003" marT="8003" marB="0" anchor="ct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r>
              <a:tr h="178295">
                <a:tc>
                  <a:txBody>
                    <a:bodyPr/>
                    <a:lstStyle/>
                    <a:p>
                      <a:pPr algn="ctr" fontAlgn="t"/>
                      <a:r>
                        <a:rPr lang="fr-FR" sz="1800">
                          <a:solidFill>
                            <a:srgbClr val="000000"/>
                          </a:solidFill>
                        </a:rPr>
                        <a:t>12</a:t>
                      </a:r>
                    </a:p>
                  </a:txBody>
                  <a:tcPr marL="8003" marR="8003" marT="8003" marB="0" anchor="ct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l" fontAlgn="t"/>
                      <a:r>
                        <a:rPr lang="fr-FR" sz="1800" dirty="0" smtClean="0">
                          <a:solidFill>
                            <a:srgbClr val="000000"/>
                          </a:solidFill>
                        </a:rPr>
                        <a:t>Coût à </a:t>
                      </a:r>
                      <a:r>
                        <a:rPr lang="fr-FR" sz="1800" dirty="0">
                          <a:solidFill>
                            <a:srgbClr val="000000"/>
                          </a:solidFill>
                        </a:rPr>
                        <a:t>l'unité des contenus documentaires </a:t>
                      </a:r>
                      <a:r>
                        <a:rPr lang="fr-FR" sz="1800" dirty="0" smtClean="0">
                          <a:solidFill>
                            <a:srgbClr val="000000"/>
                          </a:solidFill>
                        </a:rPr>
                        <a:t>téléchargés / an</a:t>
                      </a:r>
                      <a:endParaRPr lang="fr-FR" sz="1800" dirty="0">
                        <a:solidFill>
                          <a:srgbClr val="000000"/>
                        </a:solidFill>
                      </a:endParaRPr>
                    </a:p>
                  </a:txBody>
                  <a:tcPr marL="8003" marR="8003" marT="8003" marB="0" anchor="ct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r>
              <a:tr h="351537">
                <a:tc>
                  <a:txBody>
                    <a:bodyPr/>
                    <a:lstStyle/>
                    <a:p>
                      <a:pPr algn="ctr" fontAlgn="t"/>
                      <a:r>
                        <a:rPr lang="fr-FR" sz="1800">
                          <a:solidFill>
                            <a:srgbClr val="000000"/>
                          </a:solidFill>
                        </a:rPr>
                        <a:t>13</a:t>
                      </a:r>
                    </a:p>
                  </a:txBody>
                  <a:tcPr marL="8003" marR="8003" marT="8003" marB="0" anchor="ct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l" fontAlgn="t"/>
                      <a:r>
                        <a:rPr lang="fr-FR" sz="1800" dirty="0" smtClean="0">
                          <a:solidFill>
                            <a:srgbClr val="000000"/>
                          </a:solidFill>
                        </a:rPr>
                        <a:t>Nb de documents</a:t>
                      </a:r>
                      <a:r>
                        <a:rPr lang="fr-FR" sz="1800" baseline="0" dirty="0" smtClean="0">
                          <a:solidFill>
                            <a:srgbClr val="000000"/>
                          </a:solidFill>
                        </a:rPr>
                        <a:t> (numériques + sur support) traités (</a:t>
                      </a:r>
                      <a:r>
                        <a:rPr lang="fr-FR" sz="1800" baseline="0" dirty="0" smtClean="0">
                          <a:solidFill>
                            <a:srgbClr val="000000"/>
                          </a:solidFill>
                        </a:rPr>
                        <a:t>entrés + sortis</a:t>
                      </a:r>
                      <a:r>
                        <a:rPr lang="fr-FR" sz="1800" baseline="0" dirty="0" smtClean="0">
                          <a:solidFill>
                            <a:srgbClr val="000000"/>
                          </a:solidFill>
                        </a:rPr>
                        <a:t>) </a:t>
                      </a:r>
                      <a:r>
                        <a:rPr lang="fr-FR" sz="1800" baseline="0" dirty="0" smtClean="0">
                          <a:solidFill>
                            <a:srgbClr val="000000"/>
                          </a:solidFill>
                        </a:rPr>
                        <a:t>/an / agent </a:t>
                      </a:r>
                      <a:r>
                        <a:rPr lang="fr-FR" sz="1800" baseline="0" dirty="0" smtClean="0">
                          <a:solidFill>
                            <a:srgbClr val="000000"/>
                          </a:solidFill>
                        </a:rPr>
                        <a:t>(ETP)</a:t>
                      </a:r>
                      <a:endParaRPr lang="fr-FR" sz="1800" dirty="0">
                        <a:solidFill>
                          <a:srgbClr val="000000"/>
                        </a:solidFill>
                      </a:endParaRPr>
                    </a:p>
                  </a:txBody>
                  <a:tcPr marL="8003" marR="8003" marT="8003" marB="0" anchor="ct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r>
              <a:tr h="178295">
                <a:tc>
                  <a:txBody>
                    <a:bodyPr/>
                    <a:lstStyle/>
                    <a:p>
                      <a:pPr algn="ctr" fontAlgn="t"/>
                      <a:r>
                        <a:rPr lang="fr-FR" sz="1800" dirty="0" smtClean="0">
                          <a:solidFill>
                            <a:srgbClr val="000000"/>
                          </a:solidFill>
                        </a:rPr>
                        <a:t>14</a:t>
                      </a:r>
                      <a:endParaRPr lang="fr-FR" sz="1800" dirty="0">
                        <a:solidFill>
                          <a:srgbClr val="000000"/>
                        </a:solidFill>
                      </a:endParaRPr>
                    </a:p>
                  </a:txBody>
                  <a:tcPr marL="8003" marR="8003" marT="8003" marB="0" anchor="ct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l" fontAlgn="t"/>
                      <a:r>
                        <a:rPr lang="fr-FR" sz="1800" dirty="0" smtClean="0">
                          <a:solidFill>
                            <a:srgbClr val="000000"/>
                          </a:solidFill>
                        </a:rPr>
                        <a:t>Nb d’heures</a:t>
                      </a:r>
                      <a:r>
                        <a:rPr lang="fr-FR" sz="1800" baseline="0" dirty="0" smtClean="0">
                          <a:solidFill>
                            <a:srgbClr val="000000"/>
                          </a:solidFill>
                        </a:rPr>
                        <a:t> de formation dispensées par agent (ETP) </a:t>
                      </a:r>
                      <a:r>
                        <a:rPr lang="fr-FR" sz="1800" baseline="0" dirty="0" smtClean="0">
                          <a:solidFill>
                            <a:srgbClr val="000000"/>
                          </a:solidFill>
                        </a:rPr>
                        <a:t>/ an</a:t>
                      </a:r>
                      <a:endParaRPr lang="fr-FR" sz="1800" dirty="0">
                        <a:solidFill>
                          <a:srgbClr val="000000"/>
                        </a:solidFill>
                      </a:endParaRPr>
                    </a:p>
                  </a:txBody>
                  <a:tcPr marL="8003" marR="8003" marT="8003" marB="0" anchor="ct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r>
              <a:tr h="178295">
                <a:tc>
                  <a:txBody>
                    <a:bodyPr/>
                    <a:lstStyle/>
                    <a:p>
                      <a:pPr algn="ctr" fontAlgn="t"/>
                      <a:r>
                        <a:rPr lang="fr-FR" sz="1800" dirty="0" smtClean="0">
                          <a:solidFill>
                            <a:srgbClr val="000000"/>
                          </a:solidFill>
                        </a:rPr>
                        <a:t>15</a:t>
                      </a:r>
                      <a:endParaRPr lang="fr-FR" sz="1800" dirty="0">
                        <a:solidFill>
                          <a:srgbClr val="000000"/>
                        </a:solidFill>
                      </a:endParaRPr>
                    </a:p>
                  </a:txBody>
                  <a:tcPr marL="8003" marR="8003" marT="8003" marB="0" anchor="ct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l" fontAlgn="t"/>
                      <a:r>
                        <a:rPr lang="fr-FR" sz="1800" dirty="0" smtClean="0">
                          <a:solidFill>
                            <a:srgbClr val="000000"/>
                          </a:solidFill>
                        </a:rPr>
                        <a:t>Dépenses</a:t>
                      </a:r>
                      <a:r>
                        <a:rPr lang="fr-FR" sz="1800" baseline="0" dirty="0" smtClean="0">
                          <a:solidFill>
                            <a:srgbClr val="000000"/>
                          </a:solidFill>
                        </a:rPr>
                        <a:t> totales (cf. définition ESGBU 2014) de la bibliothèque </a:t>
                      </a:r>
                      <a:r>
                        <a:rPr lang="fr-FR" sz="1800" dirty="0" smtClean="0">
                          <a:solidFill>
                            <a:srgbClr val="000000"/>
                          </a:solidFill>
                        </a:rPr>
                        <a:t>/ usager / an</a:t>
                      </a:r>
                      <a:endParaRPr lang="fr-FR" sz="1800" dirty="0">
                        <a:solidFill>
                          <a:srgbClr val="000000"/>
                        </a:solidFill>
                      </a:endParaRPr>
                    </a:p>
                  </a:txBody>
                  <a:tcPr marL="8003" marR="8003" marT="8003" marB="0" anchor="ct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r>
              <a:tr h="178295">
                <a:tc>
                  <a:txBody>
                    <a:bodyPr/>
                    <a:lstStyle/>
                    <a:p>
                      <a:pPr algn="ctr" fontAlgn="t"/>
                      <a:r>
                        <a:rPr lang="fr-FR" sz="1800" dirty="0">
                          <a:solidFill>
                            <a:srgbClr val="000000"/>
                          </a:solidFill>
                        </a:rPr>
                        <a:t> </a:t>
                      </a:r>
                    </a:p>
                  </a:txBody>
                  <a:tcPr marL="8003" marR="8003" marT="8003" marB="0" anchor="ct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solidFill>
                      <a:srgbClr val="9FB8CD"/>
                    </a:solidFill>
                  </a:tcPr>
                </a:tc>
                <a:tc>
                  <a:txBody>
                    <a:bodyPr/>
                    <a:lstStyle/>
                    <a:p>
                      <a:pPr algn="l" fontAlgn="t"/>
                      <a:r>
                        <a:rPr lang="fr-FR" sz="1800" dirty="0" smtClean="0">
                          <a:solidFill>
                            <a:srgbClr val="000000"/>
                          </a:solidFill>
                        </a:rPr>
                        <a:t>Capacités </a:t>
                      </a:r>
                      <a:r>
                        <a:rPr lang="fr-FR" sz="1800" dirty="0">
                          <a:solidFill>
                            <a:srgbClr val="000000"/>
                          </a:solidFill>
                        </a:rPr>
                        <a:t>d'évolution et de développement</a:t>
                      </a:r>
                    </a:p>
                  </a:txBody>
                  <a:tcPr marL="8003" marR="8003" marT="8003" marB="0" anchor="ct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solidFill>
                      <a:srgbClr val="9FB8CD"/>
                    </a:solidFill>
                  </a:tcPr>
                </a:tc>
              </a:tr>
              <a:tr h="178295">
                <a:tc>
                  <a:txBody>
                    <a:bodyPr/>
                    <a:lstStyle/>
                    <a:p>
                      <a:pPr algn="ctr" fontAlgn="t"/>
                      <a:r>
                        <a:rPr lang="fr-FR" sz="1800" dirty="0" smtClean="0">
                          <a:solidFill>
                            <a:srgbClr val="000000"/>
                          </a:solidFill>
                        </a:rPr>
                        <a:t>16</a:t>
                      </a:r>
                      <a:endParaRPr lang="fr-FR" sz="1800" dirty="0">
                        <a:solidFill>
                          <a:srgbClr val="000000"/>
                        </a:solidFill>
                      </a:endParaRPr>
                    </a:p>
                  </a:txBody>
                  <a:tcPr marL="8003" marR="8003" marT="8003" marB="0" anchor="ct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l" fontAlgn="t"/>
                      <a:r>
                        <a:rPr lang="fr-FR" sz="1800" dirty="0">
                          <a:solidFill>
                            <a:srgbClr val="000000"/>
                          </a:solidFill>
                        </a:rPr>
                        <a:t>% des </a:t>
                      </a:r>
                      <a:r>
                        <a:rPr lang="fr-FR" sz="1800" dirty="0" smtClean="0">
                          <a:solidFill>
                            <a:srgbClr val="000000"/>
                          </a:solidFill>
                        </a:rPr>
                        <a:t>dépenses documentaires</a:t>
                      </a:r>
                      <a:r>
                        <a:rPr lang="fr-FR" sz="1800" baseline="0" dirty="0" smtClean="0">
                          <a:solidFill>
                            <a:srgbClr val="000000"/>
                          </a:solidFill>
                        </a:rPr>
                        <a:t> de l’année </a:t>
                      </a:r>
                      <a:r>
                        <a:rPr lang="fr-FR" sz="1800" dirty="0" smtClean="0">
                          <a:solidFill>
                            <a:srgbClr val="000000"/>
                          </a:solidFill>
                        </a:rPr>
                        <a:t>consacrées à la </a:t>
                      </a:r>
                      <a:r>
                        <a:rPr lang="fr-FR" sz="1800" dirty="0">
                          <a:solidFill>
                            <a:srgbClr val="000000"/>
                          </a:solidFill>
                        </a:rPr>
                        <a:t>documentation </a:t>
                      </a:r>
                      <a:r>
                        <a:rPr lang="fr-FR" sz="1800" dirty="0" smtClean="0">
                          <a:solidFill>
                            <a:srgbClr val="000000"/>
                          </a:solidFill>
                        </a:rPr>
                        <a:t>électronique </a:t>
                      </a:r>
                      <a:endParaRPr lang="fr-FR" sz="1800" dirty="0">
                        <a:solidFill>
                          <a:srgbClr val="000000"/>
                        </a:solidFill>
                      </a:endParaRPr>
                    </a:p>
                  </a:txBody>
                  <a:tcPr marL="8003" marR="8003" marT="8003" marB="0" anchor="ct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r>
              <a:tr h="351537">
                <a:tc>
                  <a:txBody>
                    <a:bodyPr/>
                    <a:lstStyle/>
                    <a:p>
                      <a:pPr algn="ctr" fontAlgn="t"/>
                      <a:r>
                        <a:rPr lang="fr-FR" sz="1800" dirty="0" smtClean="0">
                          <a:solidFill>
                            <a:srgbClr val="000000"/>
                          </a:solidFill>
                        </a:rPr>
                        <a:t>17</a:t>
                      </a:r>
                      <a:endParaRPr lang="fr-FR" sz="1800" dirty="0">
                        <a:solidFill>
                          <a:srgbClr val="000000"/>
                        </a:solidFill>
                      </a:endParaRPr>
                    </a:p>
                  </a:txBody>
                  <a:tcPr marL="8003" marR="8003" marT="8003" marB="0" anchor="ct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fr-FR" sz="1800" dirty="0">
                          <a:solidFill>
                            <a:srgbClr val="000000"/>
                          </a:solidFill>
                        </a:rPr>
                        <a:t>% </a:t>
                      </a:r>
                      <a:r>
                        <a:rPr lang="fr-FR" sz="1800" dirty="0" smtClean="0">
                          <a:solidFill>
                            <a:srgbClr val="000000"/>
                          </a:solidFill>
                        </a:rPr>
                        <a:t>des</a:t>
                      </a:r>
                      <a:r>
                        <a:rPr lang="fr-FR" sz="1800" baseline="0" dirty="0" smtClean="0">
                          <a:solidFill>
                            <a:srgbClr val="000000"/>
                          </a:solidFill>
                        </a:rPr>
                        <a:t> agents </a:t>
                      </a:r>
                      <a:r>
                        <a:rPr lang="fr-FR" sz="1800" dirty="0" smtClean="0">
                          <a:solidFill>
                            <a:srgbClr val="000000"/>
                          </a:solidFill>
                        </a:rPr>
                        <a:t>de </a:t>
                      </a:r>
                      <a:r>
                        <a:rPr lang="fr-FR" sz="1800" dirty="0">
                          <a:solidFill>
                            <a:srgbClr val="000000"/>
                          </a:solidFill>
                        </a:rPr>
                        <a:t>la </a:t>
                      </a:r>
                      <a:r>
                        <a:rPr lang="fr-FR" sz="1800" dirty="0" smtClean="0">
                          <a:solidFill>
                            <a:srgbClr val="000000"/>
                          </a:solidFill>
                        </a:rPr>
                        <a:t>bibliothèque affectés sur l’année à </a:t>
                      </a:r>
                      <a:r>
                        <a:rPr lang="fr-FR" sz="1800" dirty="0">
                          <a:solidFill>
                            <a:srgbClr val="000000"/>
                          </a:solidFill>
                        </a:rPr>
                        <a:t>la fourniture de services numériques </a:t>
                      </a:r>
                      <a:r>
                        <a:rPr lang="fr-FR" sz="1800" dirty="0" smtClean="0">
                          <a:solidFill>
                            <a:srgbClr val="000000"/>
                          </a:solidFill>
                        </a:rPr>
                        <a:t>(cf. définitions ISO2789 2.2.8)</a:t>
                      </a:r>
                    </a:p>
                  </a:txBody>
                  <a:tcPr marL="8003" marR="8003" marT="8003" marB="0" anchor="ct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r>
              <a:tr h="351537">
                <a:tc>
                  <a:txBody>
                    <a:bodyPr/>
                    <a:lstStyle/>
                    <a:p>
                      <a:pPr algn="ctr" fontAlgn="t"/>
                      <a:r>
                        <a:rPr lang="fr-FR" sz="1800" dirty="0" smtClean="0">
                          <a:solidFill>
                            <a:srgbClr val="000000"/>
                          </a:solidFill>
                        </a:rPr>
                        <a:t>18</a:t>
                      </a:r>
                      <a:endParaRPr lang="fr-FR" sz="1800" dirty="0">
                        <a:solidFill>
                          <a:srgbClr val="000000"/>
                        </a:solidFill>
                      </a:endParaRPr>
                    </a:p>
                  </a:txBody>
                  <a:tcPr marL="8003" marR="8003" marT="8003" marB="0" anchor="ct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fr-FR" sz="1800" dirty="0" smtClean="0">
                          <a:solidFill>
                            <a:srgbClr val="000000"/>
                          </a:solidFill>
                        </a:rPr>
                        <a:t>% des agents</a:t>
                      </a:r>
                      <a:r>
                        <a:rPr lang="fr-FR" sz="1800" baseline="0" dirty="0" smtClean="0">
                          <a:solidFill>
                            <a:srgbClr val="000000"/>
                          </a:solidFill>
                        </a:rPr>
                        <a:t> </a:t>
                      </a:r>
                      <a:r>
                        <a:rPr lang="fr-FR" sz="1800" dirty="0" smtClean="0">
                          <a:solidFill>
                            <a:srgbClr val="000000"/>
                          </a:solidFill>
                        </a:rPr>
                        <a:t>de la bibliothèque affectés sur l’année au soutien et à la</a:t>
                      </a:r>
                      <a:r>
                        <a:rPr lang="fr-FR" sz="1800" baseline="0" dirty="0" smtClean="0">
                          <a:solidFill>
                            <a:srgbClr val="000000"/>
                          </a:solidFill>
                        </a:rPr>
                        <a:t> valorisation de la recherche</a:t>
                      </a:r>
                      <a:endParaRPr lang="fr-FR" sz="1800" dirty="0" smtClean="0">
                        <a:solidFill>
                          <a:srgbClr val="000000"/>
                        </a:solidFill>
                      </a:endParaRPr>
                    </a:p>
                  </a:txBody>
                  <a:tcPr marL="8003" marR="8003" marT="8003" marB="0" anchor="ct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r>
              <a:tr h="351537">
                <a:tc>
                  <a:txBody>
                    <a:bodyPr/>
                    <a:lstStyle/>
                    <a:p>
                      <a:pPr algn="ctr" fontAlgn="t"/>
                      <a:r>
                        <a:rPr lang="fr-FR" sz="1800" dirty="0" smtClean="0">
                          <a:solidFill>
                            <a:srgbClr val="000000"/>
                          </a:solidFill>
                        </a:rPr>
                        <a:t>19</a:t>
                      </a:r>
                      <a:endParaRPr lang="fr-FR" sz="1800" dirty="0">
                        <a:solidFill>
                          <a:srgbClr val="000000"/>
                        </a:solidFill>
                      </a:endParaRPr>
                    </a:p>
                  </a:txBody>
                  <a:tcPr marL="8003" marR="8003" marT="8003" marB="0" anchor="ct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l" fontAlgn="t"/>
                      <a:r>
                        <a:rPr lang="fr-FR" sz="1800" dirty="0">
                          <a:solidFill>
                            <a:srgbClr val="000000"/>
                          </a:solidFill>
                        </a:rPr>
                        <a:t>% </a:t>
                      </a:r>
                      <a:r>
                        <a:rPr lang="fr-FR" sz="1800" dirty="0" smtClean="0">
                          <a:solidFill>
                            <a:srgbClr val="000000"/>
                          </a:solidFill>
                        </a:rPr>
                        <a:t>des</a:t>
                      </a:r>
                      <a:r>
                        <a:rPr lang="fr-FR" sz="1800" baseline="0" dirty="0" smtClean="0">
                          <a:solidFill>
                            <a:srgbClr val="000000"/>
                          </a:solidFill>
                        </a:rPr>
                        <a:t> agents</a:t>
                      </a:r>
                      <a:r>
                        <a:rPr lang="fr-FR" sz="1800" dirty="0" smtClean="0">
                          <a:solidFill>
                            <a:srgbClr val="000000"/>
                          </a:solidFill>
                        </a:rPr>
                        <a:t> de la bibliothèque affectés</a:t>
                      </a:r>
                      <a:r>
                        <a:rPr lang="fr-FR" sz="1800" baseline="0" dirty="0" smtClean="0">
                          <a:solidFill>
                            <a:srgbClr val="000000"/>
                          </a:solidFill>
                        </a:rPr>
                        <a:t> </a:t>
                      </a:r>
                      <a:r>
                        <a:rPr lang="fr-FR" sz="1800" dirty="0" smtClean="0">
                          <a:solidFill>
                            <a:srgbClr val="000000"/>
                          </a:solidFill>
                        </a:rPr>
                        <a:t>sur l’année à </a:t>
                      </a:r>
                      <a:r>
                        <a:rPr lang="fr-FR" sz="1800" dirty="0">
                          <a:solidFill>
                            <a:srgbClr val="000000"/>
                          </a:solidFill>
                        </a:rPr>
                        <a:t>des actions de </a:t>
                      </a:r>
                      <a:r>
                        <a:rPr lang="fr-FR" sz="1800" dirty="0" smtClean="0">
                          <a:solidFill>
                            <a:srgbClr val="000000"/>
                          </a:solidFill>
                        </a:rPr>
                        <a:t>coopération nationale et</a:t>
                      </a:r>
                      <a:r>
                        <a:rPr lang="fr-FR" sz="1800" baseline="0" dirty="0" smtClean="0">
                          <a:solidFill>
                            <a:srgbClr val="000000"/>
                          </a:solidFill>
                        </a:rPr>
                        <a:t> internationale</a:t>
                      </a:r>
                      <a:endParaRPr lang="fr-FR" sz="1800" dirty="0">
                        <a:solidFill>
                          <a:srgbClr val="000000"/>
                        </a:solidFill>
                      </a:endParaRPr>
                    </a:p>
                  </a:txBody>
                  <a:tcPr marL="8003" marR="8003" marT="8003" marB="0" anchor="ct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r>
              <a:tr h="178295">
                <a:tc>
                  <a:txBody>
                    <a:bodyPr/>
                    <a:lstStyle/>
                    <a:p>
                      <a:pPr algn="ctr" fontAlgn="t"/>
                      <a:r>
                        <a:rPr lang="fr-FR" sz="1800" dirty="0" smtClean="0">
                          <a:solidFill>
                            <a:srgbClr val="000000"/>
                          </a:solidFill>
                        </a:rPr>
                        <a:t>20</a:t>
                      </a:r>
                      <a:endParaRPr lang="fr-FR" sz="1800" dirty="0">
                        <a:solidFill>
                          <a:srgbClr val="000000"/>
                        </a:solidFill>
                      </a:endParaRPr>
                    </a:p>
                  </a:txBody>
                  <a:tcPr marL="8003" marR="8003" marT="8003" marB="0" anchor="ct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l" fontAlgn="t"/>
                      <a:r>
                        <a:rPr lang="fr-FR" sz="1800" dirty="0">
                          <a:solidFill>
                            <a:srgbClr val="000000"/>
                          </a:solidFill>
                        </a:rPr>
                        <a:t>Nombre d'heures </a:t>
                      </a:r>
                      <a:r>
                        <a:rPr lang="fr-FR" sz="1800" dirty="0" smtClean="0">
                          <a:solidFill>
                            <a:srgbClr val="000000"/>
                          </a:solidFill>
                        </a:rPr>
                        <a:t>de formations professionnelles / agent / an</a:t>
                      </a:r>
                      <a:endParaRPr lang="fr-FR" sz="1800" dirty="0">
                        <a:solidFill>
                          <a:srgbClr val="000000"/>
                        </a:solidFill>
                      </a:endParaRPr>
                    </a:p>
                  </a:txBody>
                  <a:tcPr marL="8003" marR="8003" marT="8003" marB="0" anchor="ct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r>
              <a:tr h="351537">
                <a:tc>
                  <a:txBody>
                    <a:bodyPr/>
                    <a:lstStyle/>
                    <a:p>
                      <a:pPr algn="ctr" fontAlgn="t"/>
                      <a:r>
                        <a:rPr lang="fr-FR" sz="1800" dirty="0" smtClean="0">
                          <a:solidFill>
                            <a:srgbClr val="000000"/>
                          </a:solidFill>
                        </a:rPr>
                        <a:t>21</a:t>
                      </a:r>
                      <a:endParaRPr lang="fr-FR" sz="1800" dirty="0">
                        <a:solidFill>
                          <a:srgbClr val="000000"/>
                        </a:solidFill>
                      </a:endParaRPr>
                    </a:p>
                  </a:txBody>
                  <a:tcPr marL="8003" marR="8003" marT="8003" marB="0" anchor="ct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l" fontAlgn="t"/>
                      <a:r>
                        <a:rPr lang="fr-FR" sz="1800" dirty="0">
                          <a:solidFill>
                            <a:srgbClr val="000000"/>
                          </a:solidFill>
                        </a:rPr>
                        <a:t>% des </a:t>
                      </a:r>
                      <a:r>
                        <a:rPr lang="fr-FR" sz="1800" dirty="0" smtClean="0">
                          <a:solidFill>
                            <a:srgbClr val="000000"/>
                          </a:solidFill>
                        </a:rPr>
                        <a:t>crédits </a:t>
                      </a:r>
                      <a:r>
                        <a:rPr lang="fr-FR" sz="1800" dirty="0">
                          <a:solidFill>
                            <a:srgbClr val="000000"/>
                          </a:solidFill>
                        </a:rPr>
                        <a:t>de la </a:t>
                      </a:r>
                      <a:r>
                        <a:rPr lang="fr-FR" sz="1800" dirty="0" smtClean="0">
                          <a:solidFill>
                            <a:srgbClr val="000000"/>
                          </a:solidFill>
                        </a:rPr>
                        <a:t>bibliothèque de l’année ne provenant</a:t>
                      </a:r>
                      <a:r>
                        <a:rPr lang="fr-FR" sz="1800" baseline="0" dirty="0" smtClean="0">
                          <a:solidFill>
                            <a:srgbClr val="000000"/>
                          </a:solidFill>
                        </a:rPr>
                        <a:t> pas de subventions de l’état (subventions collectivités locales, ressources propres...)</a:t>
                      </a:r>
                      <a:endParaRPr lang="fr-FR" sz="1800" dirty="0">
                        <a:solidFill>
                          <a:srgbClr val="000000"/>
                        </a:solidFill>
                      </a:endParaRPr>
                    </a:p>
                  </a:txBody>
                  <a:tcPr marL="8003" marR="8003" marT="8003" marB="0" anchor="ct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r>
              <a:tr h="178295">
                <a:tc>
                  <a:txBody>
                    <a:bodyPr/>
                    <a:lstStyle/>
                    <a:p>
                      <a:pPr algn="ctr" fontAlgn="t"/>
                      <a:r>
                        <a:rPr lang="fr-FR" sz="1800" dirty="0" smtClean="0">
                          <a:solidFill>
                            <a:srgbClr val="000000"/>
                          </a:solidFill>
                        </a:rPr>
                        <a:t>22</a:t>
                      </a:r>
                      <a:endParaRPr lang="fr-FR" sz="1800" dirty="0">
                        <a:solidFill>
                          <a:srgbClr val="000000"/>
                        </a:solidFill>
                      </a:endParaRPr>
                    </a:p>
                  </a:txBody>
                  <a:tcPr marL="8003" marR="8003" marT="8003" marB="0" anchor="ct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l" fontAlgn="t"/>
                      <a:r>
                        <a:rPr lang="fr-FR" sz="1800" dirty="0">
                          <a:solidFill>
                            <a:srgbClr val="000000"/>
                          </a:solidFill>
                        </a:rPr>
                        <a:t>% du budget </a:t>
                      </a:r>
                      <a:r>
                        <a:rPr lang="fr-FR" sz="1800" dirty="0" smtClean="0">
                          <a:solidFill>
                            <a:srgbClr val="000000"/>
                          </a:solidFill>
                        </a:rPr>
                        <a:t>annuel</a:t>
                      </a:r>
                      <a:r>
                        <a:rPr lang="fr-FR" sz="1800" baseline="0" dirty="0" smtClean="0">
                          <a:solidFill>
                            <a:srgbClr val="000000"/>
                          </a:solidFill>
                        </a:rPr>
                        <a:t> </a:t>
                      </a:r>
                      <a:r>
                        <a:rPr lang="fr-FR" sz="1800" dirty="0" smtClean="0">
                          <a:solidFill>
                            <a:srgbClr val="000000"/>
                          </a:solidFill>
                        </a:rPr>
                        <a:t>de </a:t>
                      </a:r>
                      <a:r>
                        <a:rPr lang="fr-FR" sz="1800" dirty="0">
                          <a:solidFill>
                            <a:srgbClr val="000000"/>
                          </a:solidFill>
                        </a:rPr>
                        <a:t>l’institution </a:t>
                      </a:r>
                      <a:r>
                        <a:rPr lang="fr-FR" sz="1800" dirty="0" smtClean="0">
                          <a:solidFill>
                            <a:srgbClr val="000000"/>
                          </a:solidFill>
                        </a:rPr>
                        <a:t>alloué</a:t>
                      </a:r>
                      <a:r>
                        <a:rPr lang="fr-FR" sz="1800" baseline="0" dirty="0" smtClean="0">
                          <a:solidFill>
                            <a:srgbClr val="000000"/>
                          </a:solidFill>
                        </a:rPr>
                        <a:t> </a:t>
                      </a:r>
                      <a:r>
                        <a:rPr lang="fr-FR" sz="1800" dirty="0" smtClean="0">
                          <a:solidFill>
                            <a:srgbClr val="000000"/>
                          </a:solidFill>
                        </a:rPr>
                        <a:t>à </a:t>
                      </a:r>
                      <a:r>
                        <a:rPr lang="fr-FR" sz="1800" dirty="0">
                          <a:solidFill>
                            <a:srgbClr val="000000"/>
                          </a:solidFill>
                        </a:rPr>
                        <a:t>la </a:t>
                      </a:r>
                      <a:r>
                        <a:rPr lang="fr-FR" sz="1800" dirty="0" smtClean="0">
                          <a:solidFill>
                            <a:srgbClr val="000000"/>
                          </a:solidFill>
                        </a:rPr>
                        <a:t>bibliothèque</a:t>
                      </a:r>
                      <a:endParaRPr lang="fr-FR" sz="1800" dirty="0">
                        <a:solidFill>
                          <a:srgbClr val="000000"/>
                        </a:solidFill>
                      </a:endParaRPr>
                    </a:p>
                  </a:txBody>
                  <a:tcPr marL="8003" marR="8003" marT="8003" marB="0" anchor="ct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r>
            </a:tbl>
          </a:graphicData>
        </a:graphic>
      </p:graphicFrame>
      <p:sp>
        <p:nvSpPr>
          <p:cNvPr id="4" name="Espace réservé de la date 3"/>
          <p:cNvSpPr>
            <a:spLocks noGrp="1"/>
          </p:cNvSpPr>
          <p:nvPr>
            <p:ph type="dt" sz="half" idx="10"/>
          </p:nvPr>
        </p:nvSpPr>
        <p:spPr/>
        <p:txBody>
          <a:bodyPr/>
          <a:lstStyle/>
          <a:p>
            <a:pPr>
              <a:defRPr/>
            </a:pPr>
            <a:r>
              <a:rPr lang="fr-FR" smtClean="0"/>
              <a:t>23/05/2013</a:t>
            </a:r>
            <a:endParaRPr lang="fr-FR"/>
          </a:p>
        </p:txBody>
      </p:sp>
      <p:sp>
        <p:nvSpPr>
          <p:cNvPr id="5" name="Espace réservé du pied de page 4"/>
          <p:cNvSpPr>
            <a:spLocks noGrp="1"/>
          </p:cNvSpPr>
          <p:nvPr>
            <p:ph type="ftr" sz="quarter" idx="11"/>
          </p:nvPr>
        </p:nvSpPr>
        <p:spPr/>
        <p:txBody>
          <a:bodyPr/>
          <a:lstStyle/>
          <a:p>
            <a:pPr>
              <a:defRPr/>
            </a:pPr>
            <a:r>
              <a:rPr lang="fr-FR" smtClean="0"/>
              <a:t>Six &amp; Dix</a:t>
            </a:r>
            <a:endParaRPr lang="fr-FR"/>
          </a:p>
        </p:txBody>
      </p:sp>
      <p:sp>
        <p:nvSpPr>
          <p:cNvPr id="6" name="Espace réservé du numéro de diapositive 5"/>
          <p:cNvSpPr>
            <a:spLocks noGrp="1"/>
          </p:cNvSpPr>
          <p:nvPr>
            <p:ph type="sldNum" sz="quarter" idx="12"/>
          </p:nvPr>
        </p:nvSpPr>
        <p:spPr/>
        <p:txBody>
          <a:bodyPr/>
          <a:lstStyle/>
          <a:p>
            <a:pPr>
              <a:defRPr/>
            </a:pPr>
            <a:fld id="{4B979815-352A-F34F-B23F-D2E1A66C7D5C}" type="slidenum">
              <a:rPr lang="fr-FR" smtClean="0"/>
              <a:pPr>
                <a:defRPr/>
              </a:pPr>
              <a:t>31</a:t>
            </a:fld>
            <a:endParaRPr lang="fr-FR"/>
          </a:p>
        </p:txBody>
      </p:sp>
    </p:spTree>
    <p:extLst>
      <p:ext uri="{BB962C8B-B14F-4D97-AF65-F5344CB8AC3E}">
        <p14:creationId xmlns:p14="http://schemas.microsoft.com/office/powerpoint/2010/main" val="2178978642"/>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profilage </a:t>
            </a:r>
            <a:r>
              <a:rPr lang="fr-FR" dirty="0"/>
              <a:t>d</a:t>
            </a:r>
            <a:r>
              <a:rPr lang="fr-FR" dirty="0" smtClean="0"/>
              <a:t>es indicateurs clés</a:t>
            </a:r>
            <a:endParaRPr lang="fr-FR" dirty="0"/>
          </a:p>
        </p:txBody>
      </p:sp>
      <p:graphicFrame>
        <p:nvGraphicFramePr>
          <p:cNvPr id="8" name="Espace réservé du contenu 7"/>
          <p:cNvGraphicFramePr>
            <a:graphicFrameLocks noGrp="1"/>
          </p:cNvGraphicFramePr>
          <p:nvPr>
            <p:ph sz="quarter" idx="1"/>
            <p:extLst>
              <p:ext uri="{D42A27DB-BD31-4B8C-83A1-F6EECF244321}">
                <p14:modId xmlns:p14="http://schemas.microsoft.com/office/powerpoint/2010/main" val="752779963"/>
              </p:ext>
            </p:extLst>
          </p:nvPr>
        </p:nvGraphicFramePr>
        <p:xfrm>
          <a:off x="267426" y="1292195"/>
          <a:ext cx="8686800" cy="5149367"/>
        </p:xfrm>
        <a:graphic>
          <a:graphicData uri="http://schemas.openxmlformats.org/drawingml/2006/table">
            <a:tbl>
              <a:tblPr firstRow="1">
                <a:tableStyleId>{5C22544A-7EE6-4342-B048-85BDC9FD1C3A}</a:tableStyleId>
              </a:tblPr>
              <a:tblGrid>
                <a:gridCol w="1989017"/>
                <a:gridCol w="6697783"/>
              </a:tblGrid>
              <a:tr h="154620">
                <a:tc>
                  <a:txBody>
                    <a:bodyPr/>
                    <a:lstStyle/>
                    <a:p>
                      <a:r>
                        <a:rPr lang="fr-FR" sz="1400" dirty="0" smtClean="0"/>
                        <a:t>Axes</a:t>
                      </a:r>
                      <a:endParaRPr lang="fr-FR" sz="1400" dirty="0"/>
                    </a:p>
                  </a:txBody>
                  <a:tcPr/>
                </a:tc>
                <a:tc>
                  <a:txBody>
                    <a:bodyPr/>
                    <a:lstStyle/>
                    <a:p>
                      <a:r>
                        <a:rPr lang="fr-FR" sz="1400" dirty="0" smtClean="0"/>
                        <a:t>Indicateurs</a:t>
                      </a:r>
                      <a:endParaRPr lang="fr-FR" sz="1400" dirty="0"/>
                    </a:p>
                  </a:txBody>
                  <a:tcPr/>
                </a:tc>
              </a:tr>
              <a:tr h="850409">
                <a:tc>
                  <a:txBody>
                    <a:bodyPr/>
                    <a:lstStyle/>
                    <a:p>
                      <a:r>
                        <a:rPr lang="fr-FR" sz="1400" b="1" dirty="0" smtClean="0"/>
                        <a:t>La Bibliothèque comme soutien de la Formation</a:t>
                      </a:r>
                      <a:endParaRPr lang="fr-FR" sz="14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300" dirty="0" smtClean="0"/>
                        <a:t>1. Superficie des espaces pour les publics </a:t>
                      </a:r>
                      <a:r>
                        <a:rPr lang="fr-FR" sz="1300" dirty="0" smtClean="0"/>
                        <a:t>/ usager</a:t>
                      </a:r>
                      <a:endParaRPr lang="fr-FR" sz="13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fr-FR" sz="1300" dirty="0" smtClean="0"/>
                        <a:t>2. Nombre de places assises </a:t>
                      </a:r>
                      <a:r>
                        <a:rPr lang="fr-FR" sz="1300" dirty="0" smtClean="0"/>
                        <a:t>/ 1000 </a:t>
                      </a:r>
                      <a:r>
                        <a:rPr lang="fr-FR" sz="1300" dirty="0" smtClean="0"/>
                        <a:t>usagers</a:t>
                      </a:r>
                    </a:p>
                    <a:p>
                      <a:pPr marL="0" marR="0" indent="0" algn="l" defTabSz="914400" rtl="0" eaLnBrk="1" fontAlgn="auto" latinLnBrk="0" hangingPunct="1">
                        <a:lnSpc>
                          <a:spcPct val="100000"/>
                        </a:lnSpc>
                        <a:spcBef>
                          <a:spcPts val="0"/>
                        </a:spcBef>
                        <a:spcAft>
                          <a:spcPts val="0"/>
                        </a:spcAft>
                        <a:buClrTx/>
                        <a:buSzTx/>
                        <a:buFontTx/>
                        <a:buNone/>
                        <a:tabLst/>
                        <a:defRPr/>
                      </a:pPr>
                      <a:r>
                        <a:rPr lang="fr-FR" sz="1300" dirty="0" smtClean="0"/>
                        <a:t>3. Nombre de personnels </a:t>
                      </a:r>
                      <a:r>
                        <a:rPr lang="fr-FR" sz="1300" dirty="0" smtClean="0"/>
                        <a:t>/1000 </a:t>
                      </a:r>
                      <a:r>
                        <a:rPr lang="fr-FR" sz="1300" dirty="0" smtClean="0"/>
                        <a:t>usagers</a:t>
                      </a:r>
                    </a:p>
                    <a:p>
                      <a:pPr marL="0" marR="0" indent="0" algn="l" defTabSz="914400" rtl="0" eaLnBrk="1" fontAlgn="auto" latinLnBrk="0" hangingPunct="1">
                        <a:lnSpc>
                          <a:spcPct val="100000"/>
                        </a:lnSpc>
                        <a:spcBef>
                          <a:spcPts val="0"/>
                        </a:spcBef>
                        <a:spcAft>
                          <a:spcPts val="0"/>
                        </a:spcAft>
                        <a:buClrTx/>
                        <a:buSzTx/>
                        <a:buFontTx/>
                        <a:buNone/>
                        <a:tabLst/>
                        <a:defRPr/>
                      </a:pPr>
                      <a:r>
                        <a:rPr lang="fr-FR" sz="1300" dirty="0" smtClean="0"/>
                        <a:t>4. Disponibilité théorique hebdomadaire des places de bibliothèque </a:t>
                      </a:r>
                      <a:r>
                        <a:rPr lang="fr-FR" sz="1300" dirty="0" smtClean="0"/>
                        <a:t>/ usager</a:t>
                      </a:r>
                      <a:endParaRPr lang="fr-FR" sz="13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fr-FR" sz="1300" dirty="0" smtClean="0"/>
                        <a:t>5. Nombre d'entrées à la bibliothèque </a:t>
                      </a:r>
                      <a:r>
                        <a:rPr lang="fr-FR" sz="1300" dirty="0" smtClean="0"/>
                        <a:t>/ usager / an</a:t>
                      </a:r>
                      <a:endParaRPr lang="fr-FR" sz="13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fr-FR" sz="1300" dirty="0" smtClean="0"/>
                        <a:t>7. Nombre d'emprunts </a:t>
                      </a:r>
                      <a:r>
                        <a:rPr lang="fr-FR" sz="1300" dirty="0" smtClean="0"/>
                        <a:t>/ usager / an</a:t>
                      </a:r>
                      <a:endParaRPr lang="fr-FR" sz="13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fr-FR" sz="1300" dirty="0" smtClean="0"/>
                        <a:t>9. Nombre d'heures de formation dispensées </a:t>
                      </a:r>
                      <a:r>
                        <a:rPr lang="fr-FR" sz="1300" dirty="0" smtClean="0"/>
                        <a:t>/ 1000 </a:t>
                      </a:r>
                      <a:r>
                        <a:rPr lang="fr-FR" sz="1300" dirty="0" smtClean="0"/>
                        <a:t>usagers</a:t>
                      </a:r>
                    </a:p>
                    <a:p>
                      <a:pPr marL="0" marR="0" indent="0" algn="l" defTabSz="914400" rtl="0" eaLnBrk="1" fontAlgn="auto" latinLnBrk="0" hangingPunct="1">
                        <a:lnSpc>
                          <a:spcPct val="100000"/>
                        </a:lnSpc>
                        <a:spcBef>
                          <a:spcPts val="0"/>
                        </a:spcBef>
                        <a:spcAft>
                          <a:spcPts val="0"/>
                        </a:spcAft>
                        <a:buClrTx/>
                        <a:buSzTx/>
                        <a:buFontTx/>
                        <a:buNone/>
                        <a:tabLst/>
                        <a:defRPr/>
                      </a:pPr>
                      <a:r>
                        <a:rPr lang="fr-FR" sz="1300" dirty="0" smtClean="0"/>
                        <a:t>14. Nombre d’heures de formations dispensées </a:t>
                      </a:r>
                      <a:r>
                        <a:rPr lang="fr-FR" sz="1300" dirty="0" smtClean="0"/>
                        <a:t>/ agent</a:t>
                      </a:r>
                      <a:endParaRPr lang="fr-FR" sz="1300" dirty="0" smtClean="0"/>
                    </a:p>
                  </a:txBody>
                  <a:tcPr/>
                </a:tc>
              </a:tr>
              <a:tr h="548901">
                <a:tc>
                  <a:txBody>
                    <a:bodyPr/>
                    <a:lstStyle/>
                    <a:p>
                      <a:r>
                        <a:rPr lang="fr-FR" sz="1400" b="1" dirty="0" smtClean="0"/>
                        <a:t>La Bibliothèque comme soutien de la Recherche</a:t>
                      </a:r>
                      <a:endParaRPr lang="fr-FR" sz="14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300" dirty="0" smtClean="0"/>
                        <a:t>6. Nombre de connexions au site / portail web de la bibliothèque / usager / an</a:t>
                      </a:r>
                    </a:p>
                    <a:p>
                      <a:pPr marL="0" marR="0" indent="0" algn="l" defTabSz="914400" rtl="0" eaLnBrk="1" fontAlgn="auto" latinLnBrk="0" hangingPunct="1">
                        <a:lnSpc>
                          <a:spcPct val="100000"/>
                        </a:lnSpc>
                        <a:spcBef>
                          <a:spcPts val="0"/>
                        </a:spcBef>
                        <a:spcAft>
                          <a:spcPts val="0"/>
                        </a:spcAft>
                        <a:buClrTx/>
                        <a:buSzTx/>
                        <a:buFontTx/>
                        <a:buNone/>
                        <a:tabLst/>
                        <a:defRPr/>
                      </a:pPr>
                      <a:r>
                        <a:rPr lang="fr-FR" sz="1300" dirty="0" smtClean="0"/>
                        <a:t>8. Nombre d’unités de contenu documentaire téléchargées </a:t>
                      </a:r>
                      <a:r>
                        <a:rPr lang="fr-FR" sz="1300" dirty="0" smtClean="0"/>
                        <a:t>/ usager / an</a:t>
                      </a:r>
                      <a:endParaRPr lang="fr-FR" sz="13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fr-FR" sz="1300" dirty="0" smtClean="0"/>
                        <a:t>16. % des dépenses en documentation électronique </a:t>
                      </a:r>
                    </a:p>
                    <a:p>
                      <a:pPr marL="0" marR="0" indent="0" algn="l" defTabSz="914400" rtl="0" eaLnBrk="1" fontAlgn="auto" latinLnBrk="0" hangingPunct="1">
                        <a:lnSpc>
                          <a:spcPct val="100000"/>
                        </a:lnSpc>
                        <a:spcBef>
                          <a:spcPts val="0"/>
                        </a:spcBef>
                        <a:spcAft>
                          <a:spcPts val="0"/>
                        </a:spcAft>
                        <a:buClrTx/>
                        <a:buSzTx/>
                        <a:buFontTx/>
                        <a:buNone/>
                        <a:tabLst/>
                        <a:defRPr/>
                      </a:pPr>
                      <a:r>
                        <a:rPr lang="fr-FR" sz="1300" dirty="0" smtClean="0"/>
                        <a:t>17. % du personnel de la bibliothèque affecté </a:t>
                      </a:r>
                      <a:r>
                        <a:rPr lang="fr-FR" sz="1300" dirty="0" smtClean="0"/>
                        <a:t>à </a:t>
                      </a:r>
                      <a:r>
                        <a:rPr lang="fr-FR" sz="1300" dirty="0" smtClean="0"/>
                        <a:t>la fourniture de services numériques</a:t>
                      </a:r>
                    </a:p>
                    <a:p>
                      <a:pPr marL="0" marR="0" indent="0" algn="l" defTabSz="914400" rtl="0" eaLnBrk="1" fontAlgn="auto" latinLnBrk="0" hangingPunct="1">
                        <a:lnSpc>
                          <a:spcPct val="100000"/>
                        </a:lnSpc>
                        <a:spcBef>
                          <a:spcPts val="0"/>
                        </a:spcBef>
                        <a:spcAft>
                          <a:spcPts val="0"/>
                        </a:spcAft>
                        <a:buClrTx/>
                        <a:buSzTx/>
                        <a:buFontTx/>
                        <a:buNone/>
                        <a:tabLst/>
                        <a:defRPr/>
                      </a:pPr>
                      <a:r>
                        <a:rPr lang="fr-FR" sz="1300" dirty="0" smtClean="0"/>
                        <a:t>18. % du personnel de la bibliothèque affecté au soutien et à la valorisation de la recherche</a:t>
                      </a:r>
                    </a:p>
                  </a:txBody>
                  <a:tcPr/>
                </a:tc>
              </a:tr>
              <a:tr h="529129">
                <a:tc>
                  <a:txBody>
                    <a:bodyPr/>
                    <a:lstStyle/>
                    <a:p>
                      <a:r>
                        <a:rPr lang="fr-FR" sz="1400" b="1" dirty="0" smtClean="0"/>
                        <a:t>La Bibliothèque comme contributrice au développement de l’Etablissement</a:t>
                      </a:r>
                      <a:endParaRPr lang="fr-FR" sz="14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300" dirty="0" smtClean="0"/>
                        <a:t>10. Satisfaction des usagers</a:t>
                      </a:r>
                    </a:p>
                    <a:p>
                      <a:pPr marL="0" marR="0" indent="0" algn="l" defTabSz="914400" rtl="0" eaLnBrk="1" fontAlgn="auto" latinLnBrk="0" hangingPunct="1">
                        <a:lnSpc>
                          <a:spcPct val="100000"/>
                        </a:lnSpc>
                        <a:spcBef>
                          <a:spcPts val="0"/>
                        </a:spcBef>
                        <a:spcAft>
                          <a:spcPts val="0"/>
                        </a:spcAft>
                        <a:buClrTx/>
                        <a:buSzTx/>
                        <a:buFontTx/>
                        <a:buNone/>
                        <a:tabLst/>
                        <a:defRPr/>
                      </a:pPr>
                      <a:r>
                        <a:rPr lang="fr-FR" sz="1300" dirty="0" smtClean="0"/>
                        <a:t>19. % du personnel de bibliothèque affecté à des actions de coopération nationale et internationale</a:t>
                      </a:r>
                    </a:p>
                    <a:p>
                      <a:pPr marL="0" marR="0" indent="0" algn="l" defTabSz="914400" rtl="0" eaLnBrk="1" fontAlgn="t" latinLnBrk="0" hangingPunct="1">
                        <a:lnSpc>
                          <a:spcPct val="100000"/>
                        </a:lnSpc>
                        <a:spcBef>
                          <a:spcPts val="0"/>
                        </a:spcBef>
                        <a:spcAft>
                          <a:spcPts val="0"/>
                        </a:spcAft>
                        <a:buClrTx/>
                        <a:buSzTx/>
                        <a:buFontTx/>
                        <a:buNone/>
                        <a:tabLst/>
                        <a:defRPr/>
                      </a:pPr>
                      <a:r>
                        <a:rPr lang="fr-FR" sz="1300" dirty="0" smtClean="0"/>
                        <a:t>20. Nombre d'heures de formations professionnelles par personnel</a:t>
                      </a:r>
                    </a:p>
                    <a:p>
                      <a:pPr algn="l" fontAlgn="t"/>
                      <a:r>
                        <a:rPr lang="fr-FR" sz="1300" dirty="0" smtClean="0"/>
                        <a:t>21 % des crédits de la bibliothèque ne provenant pas de subventions de </a:t>
                      </a:r>
                      <a:r>
                        <a:rPr lang="fr-FR" sz="1300" dirty="0" smtClean="0"/>
                        <a:t>l’état</a:t>
                      </a:r>
                      <a:endParaRPr lang="fr-FR" sz="1300" dirty="0" smtClean="0"/>
                    </a:p>
                  </a:txBody>
                  <a:tcPr/>
                </a:tc>
              </a:tr>
              <a:tr h="52912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400" b="1" dirty="0" smtClean="0"/>
                        <a:t>La Bibliothèque comme contributrice de l’efficience de l’Etablissement</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300" dirty="0" smtClean="0"/>
                        <a:t>11. Dépenses documentaires par usager sur l’année</a:t>
                      </a:r>
                    </a:p>
                    <a:p>
                      <a:pPr marL="0" marR="0" indent="0" algn="l" defTabSz="914400" rtl="0" eaLnBrk="1" fontAlgn="auto" latinLnBrk="0" hangingPunct="1">
                        <a:lnSpc>
                          <a:spcPct val="100000"/>
                        </a:lnSpc>
                        <a:spcBef>
                          <a:spcPts val="0"/>
                        </a:spcBef>
                        <a:spcAft>
                          <a:spcPts val="0"/>
                        </a:spcAft>
                        <a:buClrTx/>
                        <a:buSzTx/>
                        <a:buFontTx/>
                        <a:buNone/>
                        <a:tabLst/>
                        <a:defRPr/>
                      </a:pPr>
                      <a:r>
                        <a:rPr lang="fr-FR" sz="1300" dirty="0" smtClean="0"/>
                        <a:t>12. Cout à l'unité des contenus documentaires téléchargés</a:t>
                      </a:r>
                    </a:p>
                    <a:p>
                      <a:pPr algn="l" fontAlgn="t"/>
                      <a:r>
                        <a:rPr lang="fr-FR" sz="1300" dirty="0" smtClean="0"/>
                        <a:t>13. Nb de documents (numériques + sur support) traités (entrés + </a:t>
                      </a:r>
                      <a:r>
                        <a:rPr lang="fr-FR" sz="1300" dirty="0" smtClean="0"/>
                        <a:t>sortis</a:t>
                      </a:r>
                      <a:r>
                        <a:rPr lang="fr-FR" sz="1300" dirty="0" smtClean="0"/>
                        <a:t>) </a:t>
                      </a:r>
                      <a:r>
                        <a:rPr lang="fr-FR" sz="1300" dirty="0" smtClean="0"/>
                        <a:t>/ an / agent</a:t>
                      </a:r>
                      <a:endParaRPr lang="fr-FR" sz="1300" dirty="0" smtClean="0"/>
                    </a:p>
                    <a:p>
                      <a:pPr algn="l" fontAlgn="t"/>
                      <a:r>
                        <a:rPr lang="fr-FR" sz="1300" dirty="0" smtClean="0"/>
                        <a:t>15. Dépenses totales de la bibliothèque </a:t>
                      </a:r>
                      <a:r>
                        <a:rPr lang="fr-FR" sz="1300" dirty="0" smtClean="0"/>
                        <a:t>/ usager / an</a:t>
                      </a:r>
                    </a:p>
                    <a:p>
                      <a:pPr marL="0" marR="0" indent="0" algn="l" defTabSz="914400" rtl="0" eaLnBrk="1" fontAlgn="t" latinLnBrk="0" hangingPunct="1">
                        <a:lnSpc>
                          <a:spcPct val="100000"/>
                        </a:lnSpc>
                        <a:spcBef>
                          <a:spcPts val="0"/>
                        </a:spcBef>
                        <a:spcAft>
                          <a:spcPts val="0"/>
                        </a:spcAft>
                        <a:buClrTx/>
                        <a:buSzTx/>
                        <a:buFontTx/>
                        <a:buNone/>
                        <a:tabLst/>
                        <a:defRPr/>
                      </a:pPr>
                      <a:r>
                        <a:rPr lang="fr-FR" sz="1300" dirty="0" smtClean="0"/>
                        <a:t>22. % du budget de l’institution alloué à la bibliothèque</a:t>
                      </a:r>
                    </a:p>
                  </a:txBody>
                  <a:tcPr/>
                </a:tc>
              </a:tr>
            </a:tbl>
          </a:graphicData>
        </a:graphic>
      </p:graphicFrame>
      <p:sp>
        <p:nvSpPr>
          <p:cNvPr id="4" name="Espace réservé de la date 3"/>
          <p:cNvSpPr>
            <a:spLocks noGrp="1"/>
          </p:cNvSpPr>
          <p:nvPr>
            <p:ph type="dt" sz="half" idx="10"/>
          </p:nvPr>
        </p:nvSpPr>
        <p:spPr/>
        <p:txBody>
          <a:bodyPr/>
          <a:lstStyle/>
          <a:p>
            <a:pPr>
              <a:defRPr/>
            </a:pPr>
            <a:r>
              <a:rPr lang="fr-FR" dirty="0" smtClean="0"/>
              <a:t>23/05/2013</a:t>
            </a:r>
            <a:endParaRPr lang="fr-FR" dirty="0"/>
          </a:p>
        </p:txBody>
      </p:sp>
      <p:sp>
        <p:nvSpPr>
          <p:cNvPr id="5" name="Espace réservé du pied de page 4"/>
          <p:cNvSpPr>
            <a:spLocks noGrp="1"/>
          </p:cNvSpPr>
          <p:nvPr>
            <p:ph type="ftr" sz="quarter" idx="11"/>
          </p:nvPr>
        </p:nvSpPr>
        <p:spPr/>
        <p:txBody>
          <a:bodyPr/>
          <a:lstStyle/>
          <a:p>
            <a:pPr>
              <a:defRPr/>
            </a:pPr>
            <a:r>
              <a:rPr lang="fr-FR" smtClean="0"/>
              <a:t>Six &amp; Dix</a:t>
            </a:r>
            <a:endParaRPr lang="fr-FR"/>
          </a:p>
        </p:txBody>
      </p:sp>
      <p:sp>
        <p:nvSpPr>
          <p:cNvPr id="6" name="Espace réservé du numéro de diapositive 5"/>
          <p:cNvSpPr>
            <a:spLocks noGrp="1"/>
          </p:cNvSpPr>
          <p:nvPr>
            <p:ph type="sldNum" sz="quarter" idx="12"/>
          </p:nvPr>
        </p:nvSpPr>
        <p:spPr/>
        <p:txBody>
          <a:bodyPr/>
          <a:lstStyle/>
          <a:p>
            <a:pPr>
              <a:defRPr/>
            </a:pPr>
            <a:fld id="{4B979815-352A-F34F-B23F-D2E1A66C7D5C}" type="slidenum">
              <a:rPr lang="fr-FR" smtClean="0"/>
              <a:pPr>
                <a:defRPr/>
              </a:pPr>
              <a:t>32</a:t>
            </a:fld>
            <a:endParaRPr lang="fr-FR"/>
          </a:p>
        </p:txBody>
      </p:sp>
    </p:spTree>
    <p:extLst>
      <p:ext uri="{BB962C8B-B14F-4D97-AF65-F5344CB8AC3E}">
        <p14:creationId xmlns:p14="http://schemas.microsoft.com/office/powerpoint/2010/main" val="282142899"/>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données pour ces indicateurs clés</a:t>
            </a:r>
            <a:endParaRPr lang="fr-FR" dirty="0"/>
          </a:p>
        </p:txBody>
      </p:sp>
      <p:graphicFrame>
        <p:nvGraphicFramePr>
          <p:cNvPr id="7" name="Espace réservé du contenu 6"/>
          <p:cNvGraphicFramePr>
            <a:graphicFrameLocks noGrp="1"/>
          </p:cNvGraphicFramePr>
          <p:nvPr>
            <p:ph sz="quarter" idx="1"/>
            <p:extLst>
              <p:ext uri="{D42A27DB-BD31-4B8C-83A1-F6EECF244321}">
                <p14:modId xmlns:p14="http://schemas.microsoft.com/office/powerpoint/2010/main" val="2341520708"/>
              </p:ext>
            </p:extLst>
          </p:nvPr>
        </p:nvGraphicFramePr>
        <p:xfrm>
          <a:off x="531720" y="1408011"/>
          <a:ext cx="8372448" cy="4498340"/>
        </p:xfrm>
        <a:graphic>
          <a:graphicData uri="http://schemas.openxmlformats.org/drawingml/2006/table">
            <a:tbl>
              <a:tblPr/>
              <a:tblGrid>
                <a:gridCol w="265191"/>
                <a:gridCol w="6242652"/>
                <a:gridCol w="1864605"/>
              </a:tblGrid>
              <a:tr h="194351">
                <a:tc>
                  <a:txBody>
                    <a:bodyPr/>
                    <a:lstStyle/>
                    <a:p>
                      <a:pPr algn="ctr" fontAlgn="b"/>
                      <a:endParaRPr lang="fr-FR" sz="1200" b="1" i="0" u="none" strike="noStrike" dirty="0">
                        <a:solidFill>
                          <a:schemeClr val="tx1"/>
                        </a:solidFill>
                        <a:effectLst/>
                        <a:latin typeface="Arial"/>
                      </a:endParaRP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l" fontAlgn="b"/>
                      <a:r>
                        <a:rPr lang="fr-FR" sz="1200" b="1" i="0" u="none" strike="noStrike" dirty="0" smtClean="0">
                          <a:solidFill>
                            <a:schemeClr val="tx1"/>
                          </a:solidFill>
                          <a:effectLst/>
                          <a:latin typeface="Arial"/>
                        </a:rPr>
                        <a:t>Données</a:t>
                      </a:r>
                      <a:endParaRPr lang="fr-FR" sz="1200" b="1" i="0" u="none" strike="noStrike" dirty="0">
                        <a:solidFill>
                          <a:schemeClr val="tx1"/>
                        </a:solidFill>
                        <a:effectLst/>
                        <a:latin typeface="Arial"/>
                      </a:endParaRP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ctr" fontAlgn="b"/>
                      <a:r>
                        <a:rPr lang="fr-FR" sz="1200" b="1" i="0" u="none" strike="noStrike" dirty="0" smtClean="0">
                          <a:solidFill>
                            <a:schemeClr val="tx1"/>
                          </a:solidFill>
                          <a:effectLst/>
                          <a:latin typeface="Arial"/>
                        </a:rPr>
                        <a:t>Indicateurs</a:t>
                      </a:r>
                      <a:endParaRPr lang="fr-FR" sz="1200" b="1" i="0" u="none" strike="noStrike" dirty="0">
                        <a:solidFill>
                          <a:schemeClr val="tx1"/>
                        </a:solidFill>
                        <a:effectLst/>
                        <a:latin typeface="Arial"/>
                      </a:endParaRP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r>
              <a:tr h="194351">
                <a:tc>
                  <a:txBody>
                    <a:bodyPr/>
                    <a:lstStyle/>
                    <a:p>
                      <a:pPr algn="ctr" fontAlgn="b"/>
                      <a:r>
                        <a:rPr lang="fr-FR" sz="1200" b="1" i="0" u="none" strike="noStrike" dirty="0">
                          <a:solidFill>
                            <a:schemeClr val="tx1"/>
                          </a:solidFill>
                          <a:effectLst/>
                          <a:latin typeface="Arial"/>
                        </a:rPr>
                        <a:t>1</a:t>
                      </a: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l" fontAlgn="b"/>
                      <a:r>
                        <a:rPr lang="fr-FR" sz="1200" b="1" i="0" u="none" strike="noStrike" dirty="0">
                          <a:solidFill>
                            <a:schemeClr val="tx1"/>
                          </a:solidFill>
                          <a:effectLst/>
                          <a:latin typeface="Arial"/>
                        </a:rPr>
                        <a:t>Nombre d'usagers </a:t>
                      </a:r>
                      <a:r>
                        <a:rPr lang="fr-FR" sz="1200" b="1" i="0" u="none" strike="noStrike" dirty="0" smtClean="0">
                          <a:solidFill>
                            <a:schemeClr val="tx1"/>
                          </a:solidFill>
                          <a:effectLst/>
                          <a:latin typeface="Arial"/>
                        </a:rPr>
                        <a:t>(potentiels) au 31/12</a:t>
                      </a:r>
                      <a:r>
                        <a:rPr lang="fr-FR" sz="1200" b="1" i="0" u="none" strike="noStrike" baseline="0" dirty="0" smtClean="0">
                          <a:solidFill>
                            <a:schemeClr val="tx1"/>
                          </a:solidFill>
                          <a:effectLst/>
                          <a:latin typeface="Arial"/>
                        </a:rPr>
                        <a:t> de l’année</a:t>
                      </a:r>
                      <a:endParaRPr lang="fr-FR" sz="1200" b="1" i="0" u="none" strike="noStrike" dirty="0">
                        <a:solidFill>
                          <a:schemeClr val="tx1"/>
                        </a:solidFill>
                        <a:effectLst/>
                        <a:latin typeface="Arial"/>
                      </a:endParaRP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ctr" fontAlgn="b"/>
                      <a:r>
                        <a:rPr lang="fr-FR" sz="1200" b="1" i="0" u="none" strike="noStrike" dirty="0" smtClean="0">
                          <a:solidFill>
                            <a:schemeClr val="tx1"/>
                          </a:solidFill>
                          <a:effectLst/>
                          <a:latin typeface="Arial"/>
                        </a:rPr>
                        <a:t>1, 2, 3, 5, 6, 7, 8, 9, 11, 15</a:t>
                      </a:r>
                      <a:endParaRPr lang="fr-FR" sz="1200" b="1" i="0" u="none" strike="noStrike" dirty="0">
                        <a:solidFill>
                          <a:schemeClr val="tx1"/>
                        </a:solidFill>
                        <a:effectLst/>
                        <a:latin typeface="Arial"/>
                      </a:endParaRP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r>
              <a:tr h="194351">
                <a:tc>
                  <a:txBody>
                    <a:bodyPr/>
                    <a:lstStyle/>
                    <a:p>
                      <a:pPr algn="ctr" fontAlgn="b"/>
                      <a:r>
                        <a:rPr lang="fr-FR" sz="1200" b="1" i="0" u="none" strike="noStrike" dirty="0">
                          <a:solidFill>
                            <a:schemeClr val="tx1"/>
                          </a:solidFill>
                          <a:effectLst/>
                          <a:latin typeface="Arial"/>
                        </a:rPr>
                        <a:t>2</a:t>
                      </a: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l" fontAlgn="b"/>
                      <a:r>
                        <a:rPr lang="fr-FR" sz="1200" b="1" i="0" u="none" strike="noStrike" dirty="0">
                          <a:solidFill>
                            <a:schemeClr val="tx1"/>
                          </a:solidFill>
                          <a:effectLst/>
                          <a:latin typeface="Arial"/>
                        </a:rPr>
                        <a:t>Recettes totales dont :</a:t>
                      </a: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ctr" fontAlgn="b"/>
                      <a:r>
                        <a:rPr lang="fr-FR" sz="1200" b="1" i="0" u="none" strike="noStrike" dirty="0" smtClean="0">
                          <a:solidFill>
                            <a:schemeClr val="tx1"/>
                          </a:solidFill>
                          <a:effectLst/>
                          <a:latin typeface="Arial"/>
                        </a:rPr>
                        <a:t>21</a:t>
                      </a:r>
                      <a:endParaRPr lang="fr-FR" sz="1200" b="1" i="0" u="none" strike="noStrike" dirty="0">
                        <a:solidFill>
                          <a:schemeClr val="tx1"/>
                        </a:solidFill>
                        <a:effectLst/>
                        <a:latin typeface="Arial"/>
                      </a:endParaRP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r>
              <a:tr h="194351">
                <a:tc>
                  <a:txBody>
                    <a:bodyPr/>
                    <a:lstStyle/>
                    <a:p>
                      <a:pPr algn="ctr" fontAlgn="b"/>
                      <a:r>
                        <a:rPr lang="fr-FR" sz="1200" b="1" i="0" u="none" strike="noStrike" dirty="0">
                          <a:solidFill>
                            <a:schemeClr val="tx1"/>
                          </a:solidFill>
                          <a:effectLst/>
                          <a:latin typeface="Arial"/>
                        </a:rPr>
                        <a:t>3</a:t>
                      </a: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l" fontAlgn="b"/>
                      <a:r>
                        <a:rPr lang="fr-FR" sz="1200" b="1" i="0" u="none" strike="noStrike" dirty="0">
                          <a:solidFill>
                            <a:schemeClr val="tx1"/>
                          </a:solidFill>
                          <a:effectLst/>
                          <a:latin typeface="Arial"/>
                        </a:rPr>
                        <a:t>Recettes </a:t>
                      </a:r>
                      <a:r>
                        <a:rPr lang="fr-FR" sz="1200" b="1" i="0" u="none" strike="noStrike" dirty="0" smtClean="0">
                          <a:solidFill>
                            <a:schemeClr val="tx1"/>
                          </a:solidFill>
                          <a:effectLst/>
                          <a:latin typeface="Arial"/>
                        </a:rPr>
                        <a:t>ne provenant</a:t>
                      </a:r>
                      <a:r>
                        <a:rPr lang="fr-FR" sz="1200" b="1" i="0" u="none" strike="noStrike" baseline="0" dirty="0" smtClean="0">
                          <a:solidFill>
                            <a:schemeClr val="tx1"/>
                          </a:solidFill>
                          <a:effectLst/>
                          <a:latin typeface="Arial"/>
                        </a:rPr>
                        <a:t> pas de subventions de l’état</a:t>
                      </a:r>
                      <a:endParaRPr lang="fr-FR" sz="1200" b="1" i="0" u="none" strike="noStrike" dirty="0">
                        <a:solidFill>
                          <a:schemeClr val="tx1"/>
                        </a:solidFill>
                        <a:effectLst/>
                        <a:latin typeface="Arial"/>
                      </a:endParaRPr>
                    </a:p>
                  </a:txBody>
                  <a:tcPr marL="1524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ctr" fontAlgn="b"/>
                      <a:r>
                        <a:rPr lang="fr-FR" sz="1200" b="1" i="0" u="none" strike="noStrike" dirty="0" smtClean="0">
                          <a:solidFill>
                            <a:schemeClr val="tx1"/>
                          </a:solidFill>
                          <a:effectLst/>
                          <a:latin typeface="Arial"/>
                        </a:rPr>
                        <a:t>21</a:t>
                      </a:r>
                      <a:endParaRPr lang="fr-FR" sz="1200" b="1" i="0" u="none" strike="noStrike" dirty="0">
                        <a:solidFill>
                          <a:schemeClr val="tx1"/>
                        </a:solidFill>
                        <a:effectLst/>
                        <a:latin typeface="Arial"/>
                      </a:endParaRPr>
                    </a:p>
                  </a:txBody>
                  <a:tcPr marL="1524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r>
              <a:tr h="194351">
                <a:tc>
                  <a:txBody>
                    <a:bodyPr/>
                    <a:lstStyle/>
                    <a:p>
                      <a:pPr algn="ctr" fontAlgn="b"/>
                      <a:r>
                        <a:rPr lang="fr-FR" sz="1200" b="1" i="0" u="none" strike="noStrike" dirty="0">
                          <a:solidFill>
                            <a:schemeClr val="tx1"/>
                          </a:solidFill>
                          <a:effectLst/>
                          <a:latin typeface="Arial"/>
                        </a:rPr>
                        <a:t>4</a:t>
                      </a: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l" fontAlgn="b"/>
                      <a:r>
                        <a:rPr lang="fr-FR" sz="1200" b="1" i="0" u="none" strike="noStrike" dirty="0">
                          <a:solidFill>
                            <a:schemeClr val="tx1"/>
                          </a:solidFill>
                          <a:effectLst/>
                          <a:latin typeface="Arial"/>
                        </a:rPr>
                        <a:t>Dépenses totales </a:t>
                      </a:r>
                      <a:r>
                        <a:rPr lang="fr-FR" sz="1200" b="1" i="0" u="none" strike="noStrike" dirty="0" smtClean="0">
                          <a:solidFill>
                            <a:schemeClr val="tx1"/>
                          </a:solidFill>
                          <a:effectLst/>
                          <a:latin typeface="Arial"/>
                        </a:rPr>
                        <a:t>établissement</a:t>
                      </a:r>
                      <a:endParaRPr lang="fr-FR" sz="1200" b="1" i="0" u="none" strike="noStrike" dirty="0">
                        <a:solidFill>
                          <a:schemeClr val="tx1"/>
                        </a:solidFill>
                        <a:effectLst/>
                        <a:latin typeface="Arial"/>
                      </a:endParaRP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ctr" fontAlgn="b"/>
                      <a:r>
                        <a:rPr lang="fr-FR" sz="1200" b="1" i="0" u="none" strike="noStrike" dirty="0" smtClean="0">
                          <a:solidFill>
                            <a:schemeClr val="tx1"/>
                          </a:solidFill>
                          <a:effectLst/>
                          <a:latin typeface="Arial"/>
                        </a:rPr>
                        <a:t>22</a:t>
                      </a:r>
                      <a:endParaRPr lang="fr-FR" sz="1200" b="1" i="0" u="none" strike="noStrike" dirty="0">
                        <a:solidFill>
                          <a:schemeClr val="tx1"/>
                        </a:solidFill>
                        <a:effectLst/>
                        <a:latin typeface="Arial"/>
                      </a:endParaRP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r>
              <a:tr h="194351">
                <a:tc>
                  <a:txBody>
                    <a:bodyPr/>
                    <a:lstStyle/>
                    <a:p>
                      <a:pPr algn="ctr" fontAlgn="b"/>
                      <a:r>
                        <a:rPr lang="fr-FR" sz="1200" b="1" i="0" u="none" strike="noStrike" dirty="0">
                          <a:solidFill>
                            <a:schemeClr val="tx1"/>
                          </a:solidFill>
                          <a:effectLst/>
                          <a:latin typeface="Arial"/>
                        </a:rPr>
                        <a:t>5</a:t>
                      </a: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l" fontAlgn="b"/>
                      <a:r>
                        <a:rPr lang="fr-FR" sz="1200" b="1" i="0" u="none" strike="noStrike" dirty="0">
                          <a:solidFill>
                            <a:schemeClr val="tx1"/>
                          </a:solidFill>
                          <a:effectLst/>
                          <a:latin typeface="Arial"/>
                        </a:rPr>
                        <a:t>Dépenses totales </a:t>
                      </a:r>
                      <a:r>
                        <a:rPr lang="fr-FR" sz="1200" b="1" i="0" u="none" strike="noStrike" dirty="0" smtClean="0">
                          <a:solidFill>
                            <a:schemeClr val="tx1"/>
                          </a:solidFill>
                          <a:effectLst/>
                          <a:latin typeface="Arial"/>
                        </a:rPr>
                        <a:t>bibliothèque</a:t>
                      </a:r>
                      <a:r>
                        <a:rPr lang="fr-FR" sz="1200" b="1" i="0" u="none" strike="noStrike" dirty="0">
                          <a:solidFill>
                            <a:schemeClr val="tx1"/>
                          </a:solidFill>
                          <a:effectLst/>
                          <a:latin typeface="Arial"/>
                        </a:rPr>
                        <a:t>, dont :</a:t>
                      </a: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ctr" fontAlgn="b"/>
                      <a:r>
                        <a:rPr lang="fr-FR" sz="1200" b="1" i="0" u="none" strike="noStrike" dirty="0" smtClean="0">
                          <a:solidFill>
                            <a:schemeClr val="tx1"/>
                          </a:solidFill>
                          <a:effectLst/>
                          <a:latin typeface="Arial"/>
                        </a:rPr>
                        <a:t>15, 16</a:t>
                      </a:r>
                      <a:endParaRPr lang="fr-FR" sz="1200" b="1" i="0" u="none" strike="noStrike" dirty="0">
                        <a:solidFill>
                          <a:schemeClr val="tx1"/>
                        </a:solidFill>
                        <a:effectLst/>
                        <a:latin typeface="Arial"/>
                      </a:endParaRP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r>
              <a:tr h="194351">
                <a:tc>
                  <a:txBody>
                    <a:bodyPr/>
                    <a:lstStyle/>
                    <a:p>
                      <a:pPr algn="ctr" fontAlgn="b"/>
                      <a:r>
                        <a:rPr lang="fr-FR" sz="1200" b="1" i="0" u="none" strike="noStrike" dirty="0">
                          <a:solidFill>
                            <a:schemeClr val="tx1"/>
                          </a:solidFill>
                          <a:effectLst/>
                          <a:latin typeface="Arial"/>
                        </a:rPr>
                        <a:t>6</a:t>
                      </a: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l" fontAlgn="b"/>
                      <a:r>
                        <a:rPr lang="fr-FR" sz="1200" b="1" i="0" u="none" strike="noStrike" dirty="0">
                          <a:solidFill>
                            <a:schemeClr val="tx1"/>
                          </a:solidFill>
                          <a:effectLst/>
                          <a:latin typeface="Arial"/>
                        </a:rPr>
                        <a:t>Dépenses documentaires, documents sur support</a:t>
                      </a:r>
                    </a:p>
                  </a:txBody>
                  <a:tcPr marL="1524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ctr" fontAlgn="b"/>
                      <a:r>
                        <a:rPr lang="fr-FR" sz="1200" b="1" i="0" u="none" strike="noStrike" dirty="0" smtClean="0">
                          <a:solidFill>
                            <a:schemeClr val="tx1"/>
                          </a:solidFill>
                          <a:effectLst/>
                          <a:latin typeface="Arial"/>
                        </a:rPr>
                        <a:t>11</a:t>
                      </a:r>
                      <a:endParaRPr lang="fr-FR" sz="1200" b="1" i="0" u="none" strike="noStrike" dirty="0">
                        <a:solidFill>
                          <a:schemeClr val="tx1"/>
                        </a:solidFill>
                        <a:effectLst/>
                        <a:latin typeface="Arial"/>
                      </a:endParaRPr>
                    </a:p>
                  </a:txBody>
                  <a:tcPr marL="1524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r>
              <a:tr h="194351">
                <a:tc>
                  <a:txBody>
                    <a:bodyPr/>
                    <a:lstStyle/>
                    <a:p>
                      <a:pPr algn="ctr" fontAlgn="b"/>
                      <a:r>
                        <a:rPr lang="fr-FR" sz="1200" b="1" i="0" u="none" strike="noStrike" dirty="0">
                          <a:solidFill>
                            <a:schemeClr val="tx1"/>
                          </a:solidFill>
                          <a:effectLst/>
                          <a:latin typeface="Arial"/>
                        </a:rPr>
                        <a:t>7</a:t>
                      </a: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l" fontAlgn="b"/>
                      <a:r>
                        <a:rPr lang="fr-FR" sz="1200" b="1" i="0" u="none" strike="noStrike" dirty="0">
                          <a:solidFill>
                            <a:schemeClr val="tx1"/>
                          </a:solidFill>
                          <a:effectLst/>
                          <a:latin typeface="Arial"/>
                        </a:rPr>
                        <a:t>Dépenses documentaires, documents numériques</a:t>
                      </a:r>
                    </a:p>
                  </a:txBody>
                  <a:tcPr marL="1524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ctr" fontAlgn="b"/>
                      <a:r>
                        <a:rPr lang="fr-FR" sz="1200" b="1" i="0" u="none" strike="noStrike" dirty="0" smtClean="0">
                          <a:solidFill>
                            <a:schemeClr val="tx1"/>
                          </a:solidFill>
                          <a:effectLst/>
                          <a:latin typeface="Arial"/>
                        </a:rPr>
                        <a:t>11, 12, 16</a:t>
                      </a:r>
                      <a:endParaRPr lang="fr-FR" sz="1200" b="1" i="0" u="none" strike="noStrike" dirty="0">
                        <a:solidFill>
                          <a:schemeClr val="tx1"/>
                        </a:solidFill>
                        <a:effectLst/>
                        <a:latin typeface="Arial"/>
                      </a:endParaRPr>
                    </a:p>
                  </a:txBody>
                  <a:tcPr marL="1524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r>
              <a:tr h="194351">
                <a:tc>
                  <a:txBody>
                    <a:bodyPr/>
                    <a:lstStyle/>
                    <a:p>
                      <a:pPr algn="ctr" fontAlgn="b"/>
                      <a:r>
                        <a:rPr lang="fr-FR" sz="1200" b="1" i="0" u="none" strike="noStrike" dirty="0" smtClean="0">
                          <a:solidFill>
                            <a:schemeClr val="tx1"/>
                          </a:solidFill>
                          <a:effectLst/>
                          <a:latin typeface="Arial"/>
                        </a:rPr>
                        <a:t>8</a:t>
                      </a:r>
                      <a:endParaRPr lang="fr-FR" sz="1200" b="1" i="0" u="none" strike="noStrike" dirty="0">
                        <a:solidFill>
                          <a:schemeClr val="tx1"/>
                        </a:solidFill>
                        <a:effectLst/>
                        <a:latin typeface="Arial"/>
                      </a:endParaRP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l" fontAlgn="b"/>
                      <a:r>
                        <a:rPr lang="fr-FR" sz="1200" b="1" i="0" u="none" strike="noStrike" dirty="0">
                          <a:solidFill>
                            <a:schemeClr val="tx1"/>
                          </a:solidFill>
                          <a:effectLst/>
                          <a:latin typeface="Arial"/>
                        </a:rPr>
                        <a:t>Nombre de </a:t>
                      </a:r>
                      <a:r>
                        <a:rPr lang="fr-FR" sz="1200" b="1" i="0" u="none" strike="noStrike" dirty="0" smtClean="0">
                          <a:solidFill>
                            <a:schemeClr val="tx1"/>
                          </a:solidFill>
                          <a:effectLst/>
                          <a:latin typeface="Arial"/>
                        </a:rPr>
                        <a:t>docs (numériques +</a:t>
                      </a:r>
                      <a:r>
                        <a:rPr lang="fr-FR" sz="1200" b="1" i="0" u="none" strike="noStrike" baseline="0" dirty="0" smtClean="0">
                          <a:solidFill>
                            <a:schemeClr val="tx1"/>
                          </a:solidFill>
                          <a:effectLst/>
                          <a:latin typeface="Arial"/>
                        </a:rPr>
                        <a:t> sur support) traités (entrés + sortis) dans l’année</a:t>
                      </a:r>
                      <a:endParaRPr lang="fr-FR" sz="1200" b="1" i="0" u="none" strike="noStrike" dirty="0">
                        <a:solidFill>
                          <a:schemeClr val="tx1"/>
                        </a:solidFill>
                        <a:effectLst/>
                        <a:latin typeface="Arial"/>
                      </a:endParaRP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ctr" fontAlgn="b"/>
                      <a:r>
                        <a:rPr lang="fr-FR" sz="1200" b="1" i="0" u="none" strike="noStrike" dirty="0" smtClean="0">
                          <a:solidFill>
                            <a:schemeClr val="tx1"/>
                          </a:solidFill>
                          <a:effectLst/>
                          <a:latin typeface="Arial"/>
                        </a:rPr>
                        <a:t>13</a:t>
                      </a:r>
                      <a:endParaRPr lang="fr-FR" sz="1200" b="1" i="0" u="none" strike="noStrike" dirty="0">
                        <a:solidFill>
                          <a:schemeClr val="tx1"/>
                        </a:solidFill>
                        <a:effectLst/>
                        <a:latin typeface="Arial"/>
                      </a:endParaRP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r>
              <a:tr h="194351">
                <a:tc>
                  <a:txBody>
                    <a:bodyPr/>
                    <a:lstStyle/>
                    <a:p>
                      <a:pPr algn="ctr" fontAlgn="b"/>
                      <a:r>
                        <a:rPr lang="fr-FR" sz="1200" b="1" i="0" u="none" strike="noStrike" dirty="0" smtClean="0">
                          <a:solidFill>
                            <a:schemeClr val="tx1"/>
                          </a:solidFill>
                          <a:effectLst/>
                          <a:latin typeface="Arial"/>
                        </a:rPr>
                        <a:t>9</a:t>
                      </a:r>
                      <a:endParaRPr lang="fr-FR" sz="1200" b="1" i="0" u="none" strike="noStrike" dirty="0">
                        <a:solidFill>
                          <a:schemeClr val="tx1"/>
                        </a:solidFill>
                        <a:effectLst/>
                        <a:latin typeface="Arial"/>
                      </a:endParaRP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l" fontAlgn="b"/>
                      <a:r>
                        <a:rPr lang="fr-FR" sz="1200" b="1" i="0" u="none" strike="noStrike" dirty="0">
                          <a:solidFill>
                            <a:schemeClr val="tx1"/>
                          </a:solidFill>
                          <a:effectLst/>
                          <a:latin typeface="Arial"/>
                        </a:rPr>
                        <a:t>Superficie de bibliothèque pour le public </a:t>
                      </a:r>
                      <a:r>
                        <a:rPr lang="fr-FR" sz="1200" b="1" i="0" u="none" strike="noStrike" dirty="0" smtClean="0">
                          <a:solidFill>
                            <a:schemeClr val="tx1"/>
                          </a:solidFill>
                          <a:effectLst/>
                          <a:latin typeface="Arial"/>
                        </a:rPr>
                        <a:t>(surface</a:t>
                      </a:r>
                      <a:r>
                        <a:rPr lang="fr-FR" sz="1200" b="1" i="0" u="none" strike="noStrike" baseline="0" dirty="0" smtClean="0">
                          <a:solidFill>
                            <a:schemeClr val="tx1"/>
                          </a:solidFill>
                          <a:effectLst/>
                          <a:latin typeface="Arial"/>
                        </a:rPr>
                        <a:t> de plancher - </a:t>
                      </a:r>
                      <a:r>
                        <a:rPr lang="fr-FR" sz="1200" b="1" i="0" u="none" strike="noStrike" dirty="0" smtClean="0">
                          <a:solidFill>
                            <a:schemeClr val="tx1"/>
                          </a:solidFill>
                          <a:effectLst/>
                          <a:latin typeface="Arial"/>
                        </a:rPr>
                        <a:t>m2</a:t>
                      </a:r>
                      <a:r>
                        <a:rPr lang="fr-FR" sz="1200" b="1" i="0" u="none" strike="noStrike" dirty="0">
                          <a:solidFill>
                            <a:schemeClr val="tx1"/>
                          </a:solidFill>
                          <a:effectLst/>
                          <a:latin typeface="Arial"/>
                        </a:rPr>
                        <a:t>)</a:t>
                      </a: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ctr" fontAlgn="b"/>
                      <a:r>
                        <a:rPr lang="fr-FR" sz="1200" b="1" i="0" u="none" strike="noStrike" dirty="0" smtClean="0">
                          <a:solidFill>
                            <a:schemeClr val="tx1"/>
                          </a:solidFill>
                          <a:effectLst/>
                          <a:latin typeface="Arial"/>
                        </a:rPr>
                        <a:t>1</a:t>
                      </a:r>
                      <a:endParaRPr lang="fr-FR" sz="1200" b="1" i="0" u="none" strike="noStrike" dirty="0">
                        <a:solidFill>
                          <a:schemeClr val="tx1"/>
                        </a:solidFill>
                        <a:effectLst/>
                        <a:latin typeface="Arial"/>
                      </a:endParaRP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r>
              <a:tr h="194351">
                <a:tc>
                  <a:txBody>
                    <a:bodyPr/>
                    <a:lstStyle/>
                    <a:p>
                      <a:pPr algn="ctr" fontAlgn="b"/>
                      <a:r>
                        <a:rPr lang="fr-FR" sz="1200" b="1" i="0" u="none" strike="noStrike" dirty="0" smtClean="0">
                          <a:solidFill>
                            <a:schemeClr val="tx1"/>
                          </a:solidFill>
                          <a:effectLst/>
                          <a:latin typeface="Arial"/>
                        </a:rPr>
                        <a:t>10</a:t>
                      </a:r>
                      <a:endParaRPr lang="fr-FR" sz="1200" b="1" i="0" u="none" strike="noStrike" dirty="0">
                        <a:solidFill>
                          <a:schemeClr val="tx1"/>
                        </a:solidFill>
                        <a:effectLst/>
                        <a:latin typeface="Arial"/>
                      </a:endParaRP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l" fontAlgn="b"/>
                      <a:r>
                        <a:rPr lang="fr-FR" sz="1200" b="1" i="0" u="none" strike="noStrike" dirty="0">
                          <a:solidFill>
                            <a:schemeClr val="tx1"/>
                          </a:solidFill>
                          <a:effectLst/>
                          <a:latin typeface="Arial"/>
                        </a:rPr>
                        <a:t>Nombre de places </a:t>
                      </a:r>
                      <a:r>
                        <a:rPr lang="fr-FR" sz="1200" b="1" i="0" u="none" strike="noStrike" dirty="0" smtClean="0">
                          <a:solidFill>
                            <a:schemeClr val="tx1"/>
                          </a:solidFill>
                          <a:effectLst/>
                          <a:latin typeface="Arial"/>
                        </a:rPr>
                        <a:t>assises par site</a:t>
                      </a:r>
                      <a:endParaRPr lang="fr-FR" sz="1200" b="1" i="0" u="none" strike="noStrike" dirty="0">
                        <a:solidFill>
                          <a:schemeClr val="tx1"/>
                        </a:solidFill>
                        <a:effectLst/>
                        <a:latin typeface="Arial"/>
                      </a:endParaRP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ctr" fontAlgn="b"/>
                      <a:r>
                        <a:rPr lang="fr-FR" sz="1200" b="1" i="0" u="none" strike="noStrike" dirty="0" smtClean="0">
                          <a:solidFill>
                            <a:schemeClr val="tx1"/>
                          </a:solidFill>
                          <a:effectLst/>
                          <a:latin typeface="Arial"/>
                        </a:rPr>
                        <a:t>2, 4</a:t>
                      </a:r>
                      <a:endParaRPr lang="fr-FR" sz="1200" b="1" i="0" u="none" strike="noStrike" dirty="0">
                        <a:solidFill>
                          <a:schemeClr val="tx1"/>
                        </a:solidFill>
                        <a:effectLst/>
                        <a:latin typeface="Arial"/>
                      </a:endParaRP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r>
              <a:tr h="194351">
                <a:tc>
                  <a:txBody>
                    <a:bodyPr/>
                    <a:lstStyle/>
                    <a:p>
                      <a:pPr algn="ctr" fontAlgn="b"/>
                      <a:r>
                        <a:rPr lang="fr-FR" sz="1200" b="1" i="0" u="none" strike="noStrike" dirty="0" smtClean="0">
                          <a:solidFill>
                            <a:schemeClr val="tx1"/>
                          </a:solidFill>
                          <a:effectLst/>
                          <a:latin typeface="Arial"/>
                        </a:rPr>
                        <a:t>11</a:t>
                      </a:r>
                      <a:endParaRPr lang="fr-FR" sz="1200" b="1" i="0" u="none" strike="noStrike" dirty="0">
                        <a:solidFill>
                          <a:schemeClr val="tx1"/>
                        </a:solidFill>
                        <a:effectLst/>
                        <a:latin typeface="Arial"/>
                      </a:endParaRP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l" fontAlgn="b"/>
                      <a:r>
                        <a:rPr lang="fr-FR" sz="1200" b="1" i="0" u="none" strike="noStrike" dirty="0">
                          <a:solidFill>
                            <a:schemeClr val="tx1"/>
                          </a:solidFill>
                          <a:effectLst/>
                          <a:latin typeface="Arial"/>
                        </a:rPr>
                        <a:t>Nombre d'heures d'ouverture </a:t>
                      </a:r>
                      <a:r>
                        <a:rPr lang="fr-FR" sz="1200" b="1" i="0" u="none" strike="noStrike" dirty="0" smtClean="0">
                          <a:solidFill>
                            <a:schemeClr val="tx1"/>
                          </a:solidFill>
                          <a:effectLst/>
                          <a:latin typeface="Arial"/>
                        </a:rPr>
                        <a:t>hebdomadaire </a:t>
                      </a:r>
                      <a:r>
                        <a:rPr lang="fr-FR" sz="1200" b="1" i="0" u="none" strike="noStrike" dirty="0">
                          <a:solidFill>
                            <a:schemeClr val="tx1"/>
                          </a:solidFill>
                          <a:effectLst/>
                          <a:latin typeface="Arial"/>
                        </a:rPr>
                        <a:t>par site</a:t>
                      </a: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ctr" fontAlgn="b"/>
                      <a:r>
                        <a:rPr lang="fr-FR" sz="1200" b="1" i="0" u="none" strike="noStrike" dirty="0" smtClean="0">
                          <a:solidFill>
                            <a:schemeClr val="tx1"/>
                          </a:solidFill>
                          <a:effectLst/>
                          <a:latin typeface="Arial"/>
                        </a:rPr>
                        <a:t>4</a:t>
                      </a:r>
                      <a:endParaRPr lang="fr-FR" sz="1200" b="1" i="0" u="none" strike="noStrike" dirty="0">
                        <a:solidFill>
                          <a:schemeClr val="tx1"/>
                        </a:solidFill>
                        <a:effectLst/>
                        <a:latin typeface="Arial"/>
                      </a:endParaRP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r>
              <a:tr h="189941">
                <a:tc>
                  <a:txBody>
                    <a:bodyPr/>
                    <a:lstStyle/>
                    <a:p>
                      <a:pPr algn="ctr" fontAlgn="b"/>
                      <a:r>
                        <a:rPr lang="fr-FR" sz="1200" b="1" i="0" u="none" strike="noStrike" dirty="0" smtClean="0">
                          <a:solidFill>
                            <a:schemeClr val="tx1"/>
                          </a:solidFill>
                          <a:effectLst/>
                          <a:latin typeface="Arial"/>
                        </a:rPr>
                        <a:t>12</a:t>
                      </a:r>
                      <a:endParaRPr lang="fr-FR" sz="1200" b="1" i="0" u="none" strike="noStrike" dirty="0">
                        <a:solidFill>
                          <a:schemeClr val="tx1"/>
                        </a:solidFill>
                        <a:effectLst/>
                        <a:latin typeface="Arial"/>
                      </a:endParaRP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l" fontAlgn="b"/>
                      <a:r>
                        <a:rPr lang="fr-FR" sz="1200" b="1" i="0" u="none" strike="noStrike" dirty="0">
                          <a:solidFill>
                            <a:schemeClr val="tx1"/>
                          </a:solidFill>
                          <a:effectLst/>
                          <a:latin typeface="Arial"/>
                        </a:rPr>
                        <a:t>Nombre </a:t>
                      </a:r>
                      <a:r>
                        <a:rPr lang="fr-FR" sz="1200" b="1" i="0" u="none" strike="noStrike" dirty="0" smtClean="0">
                          <a:solidFill>
                            <a:schemeClr val="tx1"/>
                          </a:solidFill>
                          <a:effectLst/>
                          <a:latin typeface="Arial"/>
                        </a:rPr>
                        <a:t>d'entrées à la bibliothèque </a:t>
                      </a:r>
                      <a:r>
                        <a:rPr lang="fr-FR" sz="1200" b="1" i="0" u="none" strike="noStrike" baseline="0" dirty="0" smtClean="0">
                          <a:solidFill>
                            <a:schemeClr val="tx1"/>
                          </a:solidFill>
                          <a:effectLst/>
                          <a:latin typeface="Arial"/>
                        </a:rPr>
                        <a:t>dans l’année</a:t>
                      </a:r>
                      <a:endParaRPr lang="fr-FR" sz="1200" b="1" i="0" u="none" strike="noStrike" dirty="0">
                        <a:solidFill>
                          <a:schemeClr val="tx1"/>
                        </a:solidFill>
                        <a:effectLst/>
                        <a:latin typeface="Arial"/>
                      </a:endParaRP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ctr" fontAlgn="b"/>
                      <a:r>
                        <a:rPr lang="fr-FR" sz="1200" b="1" i="0" u="none" strike="noStrike" dirty="0" smtClean="0">
                          <a:solidFill>
                            <a:schemeClr val="tx1"/>
                          </a:solidFill>
                          <a:effectLst/>
                          <a:latin typeface="Arial"/>
                        </a:rPr>
                        <a:t>5</a:t>
                      </a:r>
                      <a:endParaRPr lang="fr-FR" sz="1200" b="1" i="0" u="none" strike="noStrike" dirty="0">
                        <a:solidFill>
                          <a:schemeClr val="tx1"/>
                        </a:solidFill>
                        <a:effectLst/>
                        <a:latin typeface="Arial"/>
                      </a:endParaRP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r>
              <a:tr h="194351">
                <a:tc>
                  <a:txBody>
                    <a:bodyPr/>
                    <a:lstStyle/>
                    <a:p>
                      <a:pPr algn="ctr" fontAlgn="b"/>
                      <a:r>
                        <a:rPr lang="fr-FR" sz="1200" b="1" i="0" u="none" strike="noStrike" dirty="0" smtClean="0">
                          <a:solidFill>
                            <a:schemeClr val="tx1"/>
                          </a:solidFill>
                          <a:effectLst/>
                          <a:latin typeface="Arial"/>
                        </a:rPr>
                        <a:t>13</a:t>
                      </a:r>
                      <a:endParaRPr lang="fr-FR" sz="1200" b="1" i="0" u="none" strike="noStrike" dirty="0">
                        <a:solidFill>
                          <a:schemeClr val="tx1"/>
                        </a:solidFill>
                        <a:effectLst/>
                        <a:latin typeface="Arial"/>
                      </a:endParaRP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l" fontAlgn="b"/>
                      <a:r>
                        <a:rPr lang="fr-FR" sz="1200" b="1" i="0" u="none" strike="noStrike" dirty="0">
                          <a:solidFill>
                            <a:schemeClr val="tx1"/>
                          </a:solidFill>
                          <a:effectLst/>
                          <a:latin typeface="Arial"/>
                        </a:rPr>
                        <a:t>Nombre </a:t>
                      </a:r>
                      <a:r>
                        <a:rPr lang="fr-FR" sz="1200" b="1" i="0" u="none" strike="noStrike" dirty="0" smtClean="0">
                          <a:solidFill>
                            <a:schemeClr val="tx1"/>
                          </a:solidFill>
                          <a:effectLst/>
                          <a:latin typeface="Arial"/>
                        </a:rPr>
                        <a:t>de connexions au site</a:t>
                      </a:r>
                      <a:r>
                        <a:rPr lang="fr-FR" sz="1200" b="1" i="0" u="none" strike="noStrike" baseline="0" dirty="0" smtClean="0">
                          <a:solidFill>
                            <a:schemeClr val="tx1"/>
                          </a:solidFill>
                          <a:effectLst/>
                          <a:latin typeface="Arial"/>
                        </a:rPr>
                        <a:t> / portail web de la bibliothèque </a:t>
                      </a:r>
                      <a:r>
                        <a:rPr lang="fr-FR" sz="1200" b="1" i="0" u="none" strike="noStrike" baseline="0" dirty="0" smtClean="0">
                          <a:solidFill>
                            <a:schemeClr val="tx1"/>
                          </a:solidFill>
                          <a:effectLst/>
                          <a:latin typeface="Arial"/>
                        </a:rPr>
                        <a:t>dans l’année</a:t>
                      </a:r>
                      <a:endParaRPr lang="fr-FR" sz="1200" b="1" i="0" u="none" strike="noStrike" dirty="0">
                        <a:solidFill>
                          <a:schemeClr val="tx1"/>
                        </a:solidFill>
                        <a:effectLst/>
                        <a:latin typeface="Arial"/>
                      </a:endParaRP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ctr" fontAlgn="b"/>
                      <a:r>
                        <a:rPr lang="fr-FR" sz="1200" b="1" i="0" u="none" strike="noStrike" dirty="0" smtClean="0">
                          <a:solidFill>
                            <a:schemeClr val="tx1"/>
                          </a:solidFill>
                          <a:effectLst/>
                          <a:latin typeface="Arial"/>
                        </a:rPr>
                        <a:t>6</a:t>
                      </a:r>
                      <a:endParaRPr lang="fr-FR" sz="1200" b="1" i="0" u="none" strike="noStrike" dirty="0">
                        <a:solidFill>
                          <a:schemeClr val="tx1"/>
                        </a:solidFill>
                        <a:effectLst/>
                        <a:latin typeface="Arial"/>
                      </a:endParaRP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r>
              <a:tr h="194351">
                <a:tc>
                  <a:txBody>
                    <a:bodyPr/>
                    <a:lstStyle/>
                    <a:p>
                      <a:pPr algn="ctr" fontAlgn="b"/>
                      <a:r>
                        <a:rPr lang="fr-FR" sz="1200" b="1" i="0" u="none" strike="noStrike" dirty="0" smtClean="0">
                          <a:solidFill>
                            <a:schemeClr val="tx1"/>
                          </a:solidFill>
                          <a:effectLst/>
                          <a:latin typeface="Arial"/>
                        </a:rPr>
                        <a:t>14</a:t>
                      </a:r>
                      <a:endParaRPr lang="fr-FR" sz="1200" b="1" i="0" u="none" strike="noStrike" dirty="0">
                        <a:solidFill>
                          <a:schemeClr val="tx1"/>
                        </a:solidFill>
                        <a:effectLst/>
                        <a:latin typeface="Arial"/>
                      </a:endParaRP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l" fontAlgn="b"/>
                      <a:r>
                        <a:rPr lang="fr-FR" sz="1200" b="1" i="0" u="none" strike="noStrike" dirty="0">
                          <a:solidFill>
                            <a:schemeClr val="tx1"/>
                          </a:solidFill>
                          <a:effectLst/>
                          <a:latin typeface="Arial"/>
                        </a:rPr>
                        <a:t>Nombre </a:t>
                      </a:r>
                      <a:r>
                        <a:rPr lang="fr-FR" sz="1200" b="1" i="0" u="none" strike="noStrike" dirty="0" smtClean="0">
                          <a:solidFill>
                            <a:schemeClr val="tx1"/>
                          </a:solidFill>
                          <a:effectLst/>
                          <a:latin typeface="Arial"/>
                        </a:rPr>
                        <a:t>d’emprunts </a:t>
                      </a:r>
                      <a:r>
                        <a:rPr lang="fr-FR" sz="1200" b="1" i="0" u="none" strike="noStrike" baseline="0" dirty="0" smtClean="0">
                          <a:solidFill>
                            <a:schemeClr val="tx1"/>
                          </a:solidFill>
                          <a:effectLst/>
                          <a:latin typeface="Arial"/>
                        </a:rPr>
                        <a:t>dans l’année</a:t>
                      </a:r>
                      <a:endParaRPr lang="fr-FR" sz="1200" b="1" i="0" u="none" strike="noStrike" dirty="0">
                        <a:solidFill>
                          <a:schemeClr val="tx1"/>
                        </a:solidFill>
                        <a:effectLst/>
                        <a:latin typeface="Arial"/>
                      </a:endParaRP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ctr" fontAlgn="b"/>
                      <a:r>
                        <a:rPr lang="fr-FR" sz="1200" b="1" i="0" u="none" strike="noStrike" dirty="0" smtClean="0">
                          <a:solidFill>
                            <a:schemeClr val="tx1"/>
                          </a:solidFill>
                          <a:effectLst/>
                          <a:latin typeface="Arial"/>
                        </a:rPr>
                        <a:t>7</a:t>
                      </a:r>
                      <a:endParaRPr lang="fr-FR" sz="1200" b="1" i="0" u="none" strike="noStrike" dirty="0">
                        <a:solidFill>
                          <a:schemeClr val="tx1"/>
                        </a:solidFill>
                        <a:effectLst/>
                        <a:latin typeface="Arial"/>
                      </a:endParaRP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r>
              <a:tr h="194351">
                <a:tc>
                  <a:txBody>
                    <a:bodyPr/>
                    <a:lstStyle/>
                    <a:p>
                      <a:pPr algn="ctr" fontAlgn="b"/>
                      <a:r>
                        <a:rPr lang="fr-FR" sz="1200" b="1" i="0" u="none" strike="noStrike" dirty="0" smtClean="0">
                          <a:solidFill>
                            <a:schemeClr val="tx1"/>
                          </a:solidFill>
                          <a:effectLst/>
                          <a:latin typeface="Arial"/>
                        </a:rPr>
                        <a:t>15</a:t>
                      </a:r>
                      <a:endParaRPr lang="fr-FR" sz="1200" b="1" i="0" u="none" strike="noStrike" dirty="0">
                        <a:solidFill>
                          <a:schemeClr val="tx1"/>
                        </a:solidFill>
                        <a:effectLst/>
                        <a:latin typeface="Arial"/>
                      </a:endParaRP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l" fontAlgn="b"/>
                      <a:r>
                        <a:rPr lang="fr-FR" sz="1200" b="1" i="0" u="none" strike="noStrike" dirty="0">
                          <a:solidFill>
                            <a:schemeClr val="tx1"/>
                          </a:solidFill>
                          <a:effectLst/>
                          <a:latin typeface="Arial"/>
                        </a:rPr>
                        <a:t>Nombre de téléchargements de documents </a:t>
                      </a:r>
                      <a:r>
                        <a:rPr lang="fr-FR" sz="1200" b="1" i="0" u="none" strike="noStrike" dirty="0" smtClean="0">
                          <a:solidFill>
                            <a:schemeClr val="tx1"/>
                          </a:solidFill>
                          <a:effectLst/>
                          <a:latin typeface="Arial"/>
                        </a:rPr>
                        <a:t>numériques </a:t>
                      </a:r>
                      <a:r>
                        <a:rPr lang="fr-FR" sz="1200" b="1" i="0" u="none" strike="noStrike" baseline="0" dirty="0" smtClean="0">
                          <a:solidFill>
                            <a:schemeClr val="tx1"/>
                          </a:solidFill>
                          <a:effectLst/>
                          <a:latin typeface="Arial"/>
                        </a:rPr>
                        <a:t>dans l’année</a:t>
                      </a:r>
                      <a:endParaRPr lang="fr-FR" sz="1200" b="1" i="0" u="none" strike="noStrike" dirty="0">
                        <a:solidFill>
                          <a:schemeClr val="tx1"/>
                        </a:solidFill>
                        <a:effectLst/>
                        <a:latin typeface="Arial"/>
                      </a:endParaRP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ctr" fontAlgn="b"/>
                      <a:r>
                        <a:rPr lang="fr-FR" sz="1200" b="1" i="0" u="none" strike="noStrike" dirty="0" smtClean="0">
                          <a:solidFill>
                            <a:schemeClr val="tx1"/>
                          </a:solidFill>
                          <a:effectLst/>
                          <a:latin typeface="Arial"/>
                        </a:rPr>
                        <a:t>8, 12</a:t>
                      </a:r>
                      <a:endParaRPr lang="fr-FR" sz="1200" b="1" i="0" u="none" strike="noStrike" dirty="0">
                        <a:solidFill>
                          <a:schemeClr val="tx1"/>
                        </a:solidFill>
                        <a:effectLst/>
                        <a:latin typeface="Arial"/>
                      </a:endParaRP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r>
              <a:tr h="194351">
                <a:tc>
                  <a:txBody>
                    <a:bodyPr/>
                    <a:lstStyle/>
                    <a:p>
                      <a:pPr algn="ctr" fontAlgn="b"/>
                      <a:r>
                        <a:rPr lang="fr-FR" sz="1200" b="1" i="0" u="none" strike="noStrike" dirty="0" smtClean="0">
                          <a:solidFill>
                            <a:schemeClr val="tx1"/>
                          </a:solidFill>
                          <a:effectLst/>
                          <a:latin typeface="Arial"/>
                        </a:rPr>
                        <a:t>16</a:t>
                      </a:r>
                      <a:endParaRPr lang="fr-FR" sz="1200" b="1" i="0" u="none" strike="noStrike" dirty="0">
                        <a:solidFill>
                          <a:schemeClr val="tx1"/>
                        </a:solidFill>
                        <a:effectLst/>
                        <a:latin typeface="Arial"/>
                      </a:endParaRP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l" fontAlgn="b"/>
                      <a:r>
                        <a:rPr lang="fr-FR" sz="1200" b="1" i="0" u="none" strike="noStrike" dirty="0">
                          <a:solidFill>
                            <a:schemeClr val="tx1"/>
                          </a:solidFill>
                          <a:effectLst/>
                          <a:latin typeface="Arial"/>
                        </a:rPr>
                        <a:t>Nombre d'heures de formation dispensées aux </a:t>
                      </a:r>
                      <a:r>
                        <a:rPr lang="fr-FR" sz="1200" b="1" i="0" u="none" strike="noStrike" dirty="0" smtClean="0">
                          <a:solidFill>
                            <a:schemeClr val="tx1"/>
                          </a:solidFill>
                          <a:effectLst/>
                          <a:latin typeface="Arial"/>
                        </a:rPr>
                        <a:t>usagers </a:t>
                      </a:r>
                      <a:r>
                        <a:rPr lang="fr-FR" sz="1200" b="1" i="0" u="none" strike="noStrike" baseline="0" dirty="0" smtClean="0">
                          <a:solidFill>
                            <a:schemeClr val="tx1"/>
                          </a:solidFill>
                          <a:effectLst/>
                          <a:latin typeface="Arial"/>
                        </a:rPr>
                        <a:t>dans l’année</a:t>
                      </a:r>
                      <a:endParaRPr lang="fr-FR" sz="1200" b="1" i="0" u="none" strike="noStrike" dirty="0">
                        <a:solidFill>
                          <a:schemeClr val="tx1"/>
                        </a:solidFill>
                        <a:effectLst/>
                        <a:latin typeface="Arial"/>
                      </a:endParaRP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ctr" fontAlgn="b"/>
                      <a:r>
                        <a:rPr lang="fr-FR" sz="1200" b="1" i="0" u="none" strike="noStrike" dirty="0" smtClean="0">
                          <a:solidFill>
                            <a:schemeClr val="tx1"/>
                          </a:solidFill>
                          <a:effectLst/>
                          <a:latin typeface="Arial"/>
                        </a:rPr>
                        <a:t>9, 14</a:t>
                      </a:r>
                      <a:endParaRPr lang="fr-FR" sz="1200" b="1" i="0" u="none" strike="noStrike" dirty="0">
                        <a:solidFill>
                          <a:schemeClr val="tx1"/>
                        </a:solidFill>
                        <a:effectLst/>
                        <a:latin typeface="Arial"/>
                      </a:endParaRP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r>
              <a:tr h="194351">
                <a:tc>
                  <a:txBody>
                    <a:bodyPr/>
                    <a:lstStyle/>
                    <a:p>
                      <a:pPr algn="ctr" fontAlgn="b"/>
                      <a:r>
                        <a:rPr lang="fr-FR" sz="1200" b="1" i="0" u="none" strike="noStrike" dirty="0" smtClean="0">
                          <a:solidFill>
                            <a:schemeClr val="tx1"/>
                          </a:solidFill>
                          <a:effectLst/>
                          <a:latin typeface="Arial"/>
                        </a:rPr>
                        <a:t>17</a:t>
                      </a:r>
                      <a:endParaRPr lang="fr-FR" sz="1200" b="1" i="0" u="none" strike="noStrike" dirty="0">
                        <a:solidFill>
                          <a:schemeClr val="tx1"/>
                        </a:solidFill>
                        <a:effectLst/>
                        <a:latin typeface="Arial"/>
                      </a:endParaRP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l" fontAlgn="b"/>
                      <a:r>
                        <a:rPr lang="fr-FR" sz="1200" b="1" i="0" u="none" strike="noStrike" dirty="0">
                          <a:solidFill>
                            <a:schemeClr val="tx1"/>
                          </a:solidFill>
                          <a:effectLst/>
                          <a:latin typeface="Arial"/>
                        </a:rPr>
                        <a:t>Satisfaction des usagers</a:t>
                      </a: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ctr" fontAlgn="b"/>
                      <a:r>
                        <a:rPr lang="fr-FR" sz="1200" b="1" i="0" u="none" strike="noStrike" dirty="0" smtClean="0">
                          <a:solidFill>
                            <a:schemeClr val="tx1"/>
                          </a:solidFill>
                          <a:effectLst/>
                          <a:latin typeface="Arial"/>
                        </a:rPr>
                        <a:t>10</a:t>
                      </a:r>
                      <a:endParaRPr lang="fr-FR" sz="1200" b="1" i="0" u="none" strike="noStrike" dirty="0">
                        <a:solidFill>
                          <a:schemeClr val="tx1"/>
                        </a:solidFill>
                        <a:effectLst/>
                        <a:latin typeface="Arial"/>
                      </a:endParaRP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r>
              <a:tr h="194351">
                <a:tc>
                  <a:txBody>
                    <a:bodyPr/>
                    <a:lstStyle/>
                    <a:p>
                      <a:pPr algn="ctr" fontAlgn="b"/>
                      <a:r>
                        <a:rPr lang="fr-FR" sz="1200" b="1" i="0" u="none" strike="noStrike" dirty="0" smtClean="0">
                          <a:solidFill>
                            <a:schemeClr val="tx1"/>
                          </a:solidFill>
                          <a:effectLst/>
                          <a:latin typeface="Arial"/>
                        </a:rPr>
                        <a:t>18</a:t>
                      </a:r>
                      <a:endParaRPr lang="fr-FR" sz="1200" b="1" i="0" u="none" strike="noStrike" dirty="0">
                        <a:solidFill>
                          <a:schemeClr val="tx1"/>
                        </a:solidFill>
                        <a:effectLst/>
                        <a:latin typeface="Arial"/>
                      </a:endParaRP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l" fontAlgn="b"/>
                      <a:r>
                        <a:rPr lang="fr-FR" sz="1200" b="1" i="0" u="none" strike="noStrike" dirty="0">
                          <a:solidFill>
                            <a:schemeClr val="tx1"/>
                          </a:solidFill>
                          <a:effectLst/>
                          <a:latin typeface="Arial"/>
                        </a:rPr>
                        <a:t>Nombre </a:t>
                      </a:r>
                      <a:r>
                        <a:rPr lang="fr-FR" sz="1200" b="1" i="0" u="none" strike="noStrike" dirty="0" smtClean="0">
                          <a:solidFill>
                            <a:schemeClr val="tx1"/>
                          </a:solidFill>
                          <a:effectLst/>
                          <a:latin typeface="Arial"/>
                        </a:rPr>
                        <a:t>d’agents (</a:t>
                      </a:r>
                      <a:r>
                        <a:rPr lang="fr-FR" sz="1200" b="1" i="0" u="none" strike="noStrike" dirty="0">
                          <a:solidFill>
                            <a:schemeClr val="tx1"/>
                          </a:solidFill>
                          <a:effectLst/>
                          <a:latin typeface="Arial"/>
                        </a:rPr>
                        <a:t>total ETP), dont :</a:t>
                      </a: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ctr" fontAlgn="b"/>
                      <a:r>
                        <a:rPr lang="fr-FR" sz="1200" b="1" i="0" u="none" strike="noStrike" dirty="0" smtClean="0">
                          <a:solidFill>
                            <a:schemeClr val="tx1"/>
                          </a:solidFill>
                          <a:effectLst/>
                          <a:latin typeface="Arial"/>
                        </a:rPr>
                        <a:t>3, 13, 14, 17, 18, 19,</a:t>
                      </a:r>
                      <a:r>
                        <a:rPr lang="fr-FR" sz="1200" b="1" i="0" u="none" strike="noStrike" baseline="0" dirty="0" smtClean="0">
                          <a:solidFill>
                            <a:schemeClr val="tx1"/>
                          </a:solidFill>
                          <a:effectLst/>
                          <a:latin typeface="Arial"/>
                        </a:rPr>
                        <a:t> </a:t>
                      </a:r>
                      <a:r>
                        <a:rPr lang="fr-FR" sz="1200" b="1" i="0" u="none" strike="noStrike" dirty="0" smtClean="0">
                          <a:solidFill>
                            <a:schemeClr val="tx1"/>
                          </a:solidFill>
                          <a:effectLst/>
                          <a:latin typeface="Arial"/>
                        </a:rPr>
                        <a:t>20</a:t>
                      </a:r>
                      <a:endParaRPr lang="fr-FR" sz="1200" b="1" i="0" u="none" strike="noStrike" dirty="0">
                        <a:solidFill>
                          <a:schemeClr val="tx1"/>
                        </a:solidFill>
                        <a:effectLst/>
                        <a:latin typeface="Arial"/>
                      </a:endParaRP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r>
              <a:tr h="194351">
                <a:tc>
                  <a:txBody>
                    <a:bodyPr/>
                    <a:lstStyle/>
                    <a:p>
                      <a:pPr algn="ctr" fontAlgn="b"/>
                      <a:r>
                        <a:rPr lang="fr-FR" sz="1200" b="1" i="0" u="none" strike="noStrike" dirty="0" smtClean="0">
                          <a:solidFill>
                            <a:schemeClr val="tx1"/>
                          </a:solidFill>
                          <a:effectLst/>
                          <a:latin typeface="Arial"/>
                        </a:rPr>
                        <a:t>19</a:t>
                      </a:r>
                      <a:endParaRPr lang="fr-FR" sz="1200" b="1" i="0" u="none" strike="noStrike" dirty="0">
                        <a:solidFill>
                          <a:schemeClr val="tx1"/>
                        </a:solidFill>
                        <a:effectLst/>
                        <a:latin typeface="Arial"/>
                      </a:endParaRP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l" fontAlgn="b"/>
                      <a:r>
                        <a:rPr lang="fr-FR" sz="1200" b="1" i="0" u="none" strike="noStrike" dirty="0">
                          <a:solidFill>
                            <a:schemeClr val="tx1"/>
                          </a:solidFill>
                          <a:effectLst/>
                          <a:latin typeface="Arial"/>
                        </a:rPr>
                        <a:t>ETP affectés à la fourniture de services numériques</a:t>
                      </a:r>
                    </a:p>
                  </a:txBody>
                  <a:tcPr marL="1524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ctr" fontAlgn="b"/>
                      <a:r>
                        <a:rPr lang="fr-FR" sz="1200" b="1" i="0" u="none" strike="noStrike" dirty="0" smtClean="0">
                          <a:solidFill>
                            <a:schemeClr val="tx1"/>
                          </a:solidFill>
                          <a:effectLst/>
                          <a:latin typeface="Arial"/>
                        </a:rPr>
                        <a:t>17</a:t>
                      </a:r>
                      <a:endParaRPr lang="fr-FR" sz="1200" b="1" i="0" u="none" strike="noStrike" dirty="0">
                        <a:solidFill>
                          <a:schemeClr val="tx1"/>
                        </a:solidFill>
                        <a:effectLst/>
                        <a:latin typeface="Arial"/>
                      </a:endParaRPr>
                    </a:p>
                  </a:txBody>
                  <a:tcPr marL="1524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r>
              <a:tr h="194351">
                <a:tc>
                  <a:txBody>
                    <a:bodyPr/>
                    <a:lstStyle/>
                    <a:p>
                      <a:pPr algn="ctr" fontAlgn="b"/>
                      <a:r>
                        <a:rPr lang="fr-FR" sz="1200" b="1" i="0" u="none" strike="noStrike" dirty="0" smtClean="0">
                          <a:solidFill>
                            <a:schemeClr val="tx1"/>
                          </a:solidFill>
                          <a:effectLst/>
                          <a:latin typeface="Arial"/>
                        </a:rPr>
                        <a:t>20</a:t>
                      </a:r>
                      <a:endParaRPr lang="fr-FR" sz="1200" b="1" i="0" u="none" strike="noStrike" dirty="0">
                        <a:solidFill>
                          <a:schemeClr val="tx1"/>
                        </a:solidFill>
                        <a:effectLst/>
                        <a:latin typeface="Arial"/>
                      </a:endParaRP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l" fontAlgn="b"/>
                      <a:r>
                        <a:rPr lang="fr-FR" sz="1200" b="1" i="0" u="none" strike="noStrike" dirty="0">
                          <a:solidFill>
                            <a:schemeClr val="tx1"/>
                          </a:solidFill>
                          <a:effectLst/>
                          <a:latin typeface="Arial"/>
                        </a:rPr>
                        <a:t>ETP affectés à des actions de </a:t>
                      </a:r>
                      <a:r>
                        <a:rPr lang="fr-FR" sz="1200" b="1" i="0" u="none" strike="noStrike" dirty="0" smtClean="0">
                          <a:solidFill>
                            <a:schemeClr val="tx1"/>
                          </a:solidFill>
                          <a:effectLst/>
                          <a:latin typeface="Arial"/>
                        </a:rPr>
                        <a:t>coopération nationale ou internationale</a:t>
                      </a:r>
                      <a:endParaRPr lang="fr-FR" sz="1200" b="1" i="0" u="none" strike="noStrike" dirty="0">
                        <a:solidFill>
                          <a:schemeClr val="tx1"/>
                        </a:solidFill>
                        <a:effectLst/>
                        <a:latin typeface="Arial"/>
                      </a:endParaRPr>
                    </a:p>
                  </a:txBody>
                  <a:tcPr marL="1524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ctr" fontAlgn="b"/>
                      <a:r>
                        <a:rPr lang="fr-FR" sz="1200" b="1" i="0" u="none" strike="noStrike" dirty="0" smtClean="0">
                          <a:solidFill>
                            <a:schemeClr val="tx1"/>
                          </a:solidFill>
                          <a:effectLst/>
                          <a:latin typeface="Arial"/>
                        </a:rPr>
                        <a:t>19</a:t>
                      </a:r>
                      <a:endParaRPr lang="fr-FR" sz="1200" b="1" i="0" u="none" strike="noStrike" dirty="0">
                        <a:solidFill>
                          <a:schemeClr val="tx1"/>
                        </a:solidFill>
                        <a:effectLst/>
                        <a:latin typeface="Arial"/>
                      </a:endParaRPr>
                    </a:p>
                  </a:txBody>
                  <a:tcPr marL="1524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r>
              <a:tr h="194351">
                <a:tc>
                  <a:txBody>
                    <a:bodyPr/>
                    <a:lstStyle/>
                    <a:p>
                      <a:pPr algn="ctr" fontAlgn="b"/>
                      <a:r>
                        <a:rPr lang="fr-FR" sz="1200" b="1" i="0" u="none" strike="noStrike" dirty="0" smtClean="0">
                          <a:solidFill>
                            <a:schemeClr val="tx1"/>
                          </a:solidFill>
                          <a:effectLst/>
                          <a:latin typeface="Arial"/>
                        </a:rPr>
                        <a:t>21</a:t>
                      </a:r>
                      <a:endParaRPr lang="fr-FR" sz="1200" b="1" i="0" u="none" strike="noStrike" dirty="0">
                        <a:solidFill>
                          <a:schemeClr val="tx1"/>
                        </a:solidFill>
                        <a:effectLst/>
                        <a:latin typeface="Arial"/>
                      </a:endParaRP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l" fontAlgn="b"/>
                      <a:r>
                        <a:rPr lang="fr-FR" sz="1200" b="1" i="0" u="none" strike="noStrike" dirty="0">
                          <a:solidFill>
                            <a:schemeClr val="tx1"/>
                          </a:solidFill>
                          <a:effectLst/>
                          <a:latin typeface="Arial"/>
                        </a:rPr>
                        <a:t>ETP </a:t>
                      </a:r>
                      <a:r>
                        <a:rPr lang="fr-FR" sz="1200" b="1" i="0" u="none" strike="noStrike" dirty="0" smtClean="0">
                          <a:solidFill>
                            <a:schemeClr val="tx1"/>
                          </a:solidFill>
                          <a:effectLst/>
                          <a:latin typeface="Arial"/>
                        </a:rPr>
                        <a:t>affectés au soutien</a:t>
                      </a:r>
                      <a:r>
                        <a:rPr lang="fr-FR" sz="1200" b="1" i="0" u="none" strike="noStrike" baseline="0" dirty="0" smtClean="0">
                          <a:solidFill>
                            <a:schemeClr val="tx1"/>
                          </a:solidFill>
                          <a:effectLst/>
                          <a:latin typeface="Arial"/>
                        </a:rPr>
                        <a:t> et </a:t>
                      </a:r>
                      <a:r>
                        <a:rPr lang="fr-FR" sz="1200" b="1" i="0" u="none" strike="noStrike" dirty="0" smtClean="0">
                          <a:solidFill>
                            <a:schemeClr val="tx1"/>
                          </a:solidFill>
                          <a:effectLst/>
                          <a:latin typeface="Arial"/>
                        </a:rPr>
                        <a:t> </a:t>
                      </a:r>
                      <a:r>
                        <a:rPr lang="fr-FR" sz="1200" b="1" i="0" u="none" strike="noStrike" baseline="0" dirty="0" smtClean="0">
                          <a:solidFill>
                            <a:schemeClr val="tx1"/>
                          </a:solidFill>
                          <a:effectLst/>
                          <a:latin typeface="Arial"/>
                        </a:rPr>
                        <a:t>à la valorisation de la recherche</a:t>
                      </a:r>
                      <a:endParaRPr lang="fr-FR" sz="1200" b="1" i="0" u="none" strike="noStrike" dirty="0">
                        <a:solidFill>
                          <a:schemeClr val="tx1"/>
                        </a:solidFill>
                        <a:effectLst/>
                        <a:latin typeface="Arial"/>
                      </a:endParaRPr>
                    </a:p>
                  </a:txBody>
                  <a:tcPr marL="1524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ctr" fontAlgn="b"/>
                      <a:r>
                        <a:rPr lang="fr-FR" sz="1200" b="1" i="0" u="none" strike="noStrike" dirty="0" smtClean="0">
                          <a:solidFill>
                            <a:schemeClr val="tx1"/>
                          </a:solidFill>
                          <a:effectLst/>
                          <a:latin typeface="Arial"/>
                        </a:rPr>
                        <a:t>18</a:t>
                      </a:r>
                      <a:endParaRPr lang="fr-FR" sz="1200" b="1" i="0" u="none" strike="noStrike" dirty="0">
                        <a:solidFill>
                          <a:schemeClr val="tx1"/>
                        </a:solidFill>
                        <a:effectLst/>
                        <a:latin typeface="Arial"/>
                      </a:endParaRPr>
                    </a:p>
                  </a:txBody>
                  <a:tcPr marL="1524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r>
              <a:tr h="194351">
                <a:tc>
                  <a:txBody>
                    <a:bodyPr/>
                    <a:lstStyle/>
                    <a:p>
                      <a:pPr algn="ctr" fontAlgn="b"/>
                      <a:r>
                        <a:rPr lang="fr-FR" sz="1200" b="1" i="0" u="none" strike="noStrike" dirty="0" smtClean="0">
                          <a:solidFill>
                            <a:schemeClr val="tx1"/>
                          </a:solidFill>
                          <a:effectLst/>
                          <a:latin typeface="Arial"/>
                        </a:rPr>
                        <a:t>22</a:t>
                      </a:r>
                      <a:endParaRPr lang="fr-FR" sz="1200" b="1" i="0" u="none" strike="noStrike" dirty="0">
                        <a:solidFill>
                          <a:schemeClr val="tx1"/>
                        </a:solidFill>
                        <a:effectLst/>
                        <a:latin typeface="Arial"/>
                      </a:endParaRP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l" fontAlgn="b"/>
                      <a:r>
                        <a:rPr lang="fr-FR" sz="1200" b="1" i="0" u="none" strike="noStrike" dirty="0">
                          <a:solidFill>
                            <a:schemeClr val="tx1"/>
                          </a:solidFill>
                          <a:effectLst/>
                          <a:latin typeface="Arial"/>
                        </a:rPr>
                        <a:t>Nombre d'heures de formations </a:t>
                      </a:r>
                      <a:r>
                        <a:rPr lang="fr-FR" sz="1200" b="1" i="0" u="none" strike="noStrike" dirty="0" smtClean="0">
                          <a:solidFill>
                            <a:schemeClr val="tx1"/>
                          </a:solidFill>
                          <a:effectLst/>
                          <a:latin typeface="Arial"/>
                        </a:rPr>
                        <a:t>professionnelles suivies </a:t>
                      </a:r>
                      <a:r>
                        <a:rPr lang="fr-FR" sz="1200" b="1" i="0" u="none" strike="noStrike" dirty="0">
                          <a:solidFill>
                            <a:schemeClr val="tx1"/>
                          </a:solidFill>
                          <a:effectLst/>
                          <a:latin typeface="Arial"/>
                        </a:rPr>
                        <a:t>par </a:t>
                      </a:r>
                      <a:r>
                        <a:rPr lang="fr-FR" sz="1200" b="1" i="0" u="none" strike="noStrike" dirty="0" smtClean="0">
                          <a:solidFill>
                            <a:schemeClr val="tx1"/>
                          </a:solidFill>
                          <a:effectLst/>
                          <a:latin typeface="Arial"/>
                        </a:rPr>
                        <a:t>les</a:t>
                      </a:r>
                      <a:r>
                        <a:rPr lang="fr-FR" sz="1200" b="1" i="0" u="none" strike="noStrike" baseline="0" dirty="0" smtClean="0">
                          <a:solidFill>
                            <a:schemeClr val="tx1"/>
                          </a:solidFill>
                          <a:effectLst/>
                          <a:latin typeface="Arial"/>
                        </a:rPr>
                        <a:t> agents dans l’année</a:t>
                      </a:r>
                      <a:endParaRPr lang="fr-FR" sz="1200" b="1" i="0" u="none" strike="noStrike" dirty="0">
                        <a:solidFill>
                          <a:schemeClr val="tx1"/>
                        </a:solidFill>
                        <a:effectLst/>
                        <a:latin typeface="Arial"/>
                      </a:endParaRP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ctr" fontAlgn="b"/>
                      <a:r>
                        <a:rPr lang="fr-FR" sz="1200" b="1" i="0" u="none" strike="noStrike" dirty="0" smtClean="0">
                          <a:solidFill>
                            <a:schemeClr val="tx1"/>
                          </a:solidFill>
                          <a:effectLst/>
                          <a:latin typeface="Arial"/>
                        </a:rPr>
                        <a:t>20</a:t>
                      </a:r>
                      <a:endParaRPr lang="fr-FR" sz="1200" b="1" i="0" u="none" strike="noStrike" dirty="0">
                        <a:solidFill>
                          <a:schemeClr val="tx1"/>
                        </a:solidFill>
                        <a:effectLst/>
                        <a:latin typeface="Arial"/>
                      </a:endParaRP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r>
            </a:tbl>
          </a:graphicData>
        </a:graphic>
      </p:graphicFrame>
      <p:sp>
        <p:nvSpPr>
          <p:cNvPr id="4" name="Espace réservé de la date 3"/>
          <p:cNvSpPr>
            <a:spLocks noGrp="1"/>
          </p:cNvSpPr>
          <p:nvPr>
            <p:ph type="dt" sz="half" idx="10"/>
          </p:nvPr>
        </p:nvSpPr>
        <p:spPr/>
        <p:txBody>
          <a:bodyPr/>
          <a:lstStyle/>
          <a:p>
            <a:pPr>
              <a:defRPr/>
            </a:pPr>
            <a:r>
              <a:rPr lang="fr-FR" smtClean="0"/>
              <a:t>23/05/2013</a:t>
            </a:r>
            <a:endParaRPr lang="fr-FR"/>
          </a:p>
        </p:txBody>
      </p:sp>
      <p:sp>
        <p:nvSpPr>
          <p:cNvPr id="5" name="Espace réservé du pied de page 4"/>
          <p:cNvSpPr>
            <a:spLocks noGrp="1"/>
          </p:cNvSpPr>
          <p:nvPr>
            <p:ph type="ftr" sz="quarter" idx="11"/>
          </p:nvPr>
        </p:nvSpPr>
        <p:spPr/>
        <p:txBody>
          <a:bodyPr/>
          <a:lstStyle/>
          <a:p>
            <a:pPr>
              <a:defRPr/>
            </a:pPr>
            <a:r>
              <a:rPr lang="fr-FR" smtClean="0"/>
              <a:t>Six &amp; Dix</a:t>
            </a:r>
            <a:endParaRPr lang="fr-FR"/>
          </a:p>
        </p:txBody>
      </p:sp>
      <p:sp>
        <p:nvSpPr>
          <p:cNvPr id="6" name="Espace réservé du numéro de diapositive 5"/>
          <p:cNvSpPr>
            <a:spLocks noGrp="1"/>
          </p:cNvSpPr>
          <p:nvPr>
            <p:ph type="sldNum" sz="quarter" idx="12"/>
          </p:nvPr>
        </p:nvSpPr>
        <p:spPr/>
        <p:txBody>
          <a:bodyPr/>
          <a:lstStyle/>
          <a:p>
            <a:pPr>
              <a:defRPr/>
            </a:pPr>
            <a:fld id="{4B979815-352A-F34F-B23F-D2E1A66C7D5C}" type="slidenum">
              <a:rPr lang="fr-FR" smtClean="0"/>
              <a:pPr>
                <a:defRPr/>
              </a:pPr>
              <a:t>33</a:t>
            </a:fld>
            <a:endParaRPr lang="fr-FR"/>
          </a:p>
        </p:txBody>
      </p:sp>
    </p:spTree>
    <p:extLst>
      <p:ext uri="{BB962C8B-B14F-4D97-AF65-F5344CB8AC3E}">
        <p14:creationId xmlns:p14="http://schemas.microsoft.com/office/powerpoint/2010/main" val="1385663920"/>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données déjà disponibles dans l’ESGBU actuelle</a:t>
            </a:r>
            <a:endParaRPr lang="fr-FR" dirty="0"/>
          </a:p>
        </p:txBody>
      </p:sp>
      <p:sp>
        <p:nvSpPr>
          <p:cNvPr id="4" name="Espace réservé de la date 3"/>
          <p:cNvSpPr>
            <a:spLocks noGrp="1"/>
          </p:cNvSpPr>
          <p:nvPr>
            <p:ph type="dt" sz="half" idx="10"/>
          </p:nvPr>
        </p:nvSpPr>
        <p:spPr/>
        <p:txBody>
          <a:bodyPr/>
          <a:lstStyle/>
          <a:p>
            <a:pPr>
              <a:defRPr/>
            </a:pPr>
            <a:r>
              <a:rPr lang="fr-FR" smtClean="0"/>
              <a:t>23/05/2013</a:t>
            </a:r>
            <a:endParaRPr lang="fr-FR"/>
          </a:p>
        </p:txBody>
      </p:sp>
      <p:sp>
        <p:nvSpPr>
          <p:cNvPr id="5" name="Espace réservé du pied de page 4"/>
          <p:cNvSpPr>
            <a:spLocks noGrp="1"/>
          </p:cNvSpPr>
          <p:nvPr>
            <p:ph type="ftr" sz="quarter" idx="11"/>
          </p:nvPr>
        </p:nvSpPr>
        <p:spPr/>
        <p:txBody>
          <a:bodyPr/>
          <a:lstStyle/>
          <a:p>
            <a:pPr>
              <a:defRPr/>
            </a:pPr>
            <a:r>
              <a:rPr lang="fr-FR" smtClean="0"/>
              <a:t>Six &amp; Dix</a:t>
            </a:r>
            <a:endParaRPr lang="fr-FR"/>
          </a:p>
        </p:txBody>
      </p:sp>
      <p:sp>
        <p:nvSpPr>
          <p:cNvPr id="6" name="Espace réservé du numéro de diapositive 5"/>
          <p:cNvSpPr>
            <a:spLocks noGrp="1"/>
          </p:cNvSpPr>
          <p:nvPr>
            <p:ph type="sldNum" sz="quarter" idx="12"/>
          </p:nvPr>
        </p:nvSpPr>
        <p:spPr/>
        <p:txBody>
          <a:bodyPr/>
          <a:lstStyle/>
          <a:p>
            <a:pPr>
              <a:defRPr/>
            </a:pPr>
            <a:fld id="{4B979815-352A-F34F-B23F-D2E1A66C7D5C}" type="slidenum">
              <a:rPr lang="fr-FR" smtClean="0"/>
              <a:pPr>
                <a:defRPr/>
              </a:pPr>
              <a:t>34</a:t>
            </a:fld>
            <a:endParaRPr lang="fr-FR"/>
          </a:p>
        </p:txBody>
      </p:sp>
      <p:sp>
        <p:nvSpPr>
          <p:cNvPr id="8" name="Rectangle 7"/>
          <p:cNvSpPr/>
          <p:nvPr/>
        </p:nvSpPr>
        <p:spPr>
          <a:xfrm>
            <a:off x="3996398" y="756983"/>
            <a:ext cx="350359" cy="291986"/>
          </a:xfrm>
          <a:prstGeom prst="rect">
            <a:avLst/>
          </a:prstGeom>
          <a:solidFill>
            <a:srgbClr val="13FF1B"/>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graphicFrame>
        <p:nvGraphicFramePr>
          <p:cNvPr id="9" name="Espace réservé du contenu 6"/>
          <p:cNvGraphicFramePr>
            <a:graphicFrameLocks/>
          </p:cNvGraphicFramePr>
          <p:nvPr>
            <p:extLst>
              <p:ext uri="{D42A27DB-BD31-4B8C-83A1-F6EECF244321}">
                <p14:modId xmlns:p14="http://schemas.microsoft.com/office/powerpoint/2010/main" val="3224710324"/>
              </p:ext>
            </p:extLst>
          </p:nvPr>
        </p:nvGraphicFramePr>
        <p:xfrm>
          <a:off x="531720" y="1462051"/>
          <a:ext cx="8372448" cy="4498340"/>
        </p:xfrm>
        <a:graphic>
          <a:graphicData uri="http://schemas.openxmlformats.org/drawingml/2006/table">
            <a:tbl>
              <a:tblPr/>
              <a:tblGrid>
                <a:gridCol w="265191"/>
                <a:gridCol w="6242652"/>
                <a:gridCol w="1864605"/>
              </a:tblGrid>
              <a:tr h="194351">
                <a:tc>
                  <a:txBody>
                    <a:bodyPr/>
                    <a:lstStyle/>
                    <a:p>
                      <a:pPr algn="ctr" fontAlgn="b"/>
                      <a:endParaRPr lang="fr-FR" sz="1200" b="1" i="0" u="none" strike="noStrike" dirty="0">
                        <a:solidFill>
                          <a:schemeClr val="tx1"/>
                        </a:solidFill>
                        <a:effectLst/>
                        <a:latin typeface="Arial"/>
                      </a:endParaRP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l" fontAlgn="b"/>
                      <a:r>
                        <a:rPr lang="fr-FR" sz="1200" b="1" i="0" u="none" strike="noStrike" dirty="0" smtClean="0">
                          <a:solidFill>
                            <a:schemeClr val="tx1"/>
                          </a:solidFill>
                          <a:effectLst/>
                          <a:latin typeface="Arial"/>
                        </a:rPr>
                        <a:t>Données</a:t>
                      </a:r>
                      <a:endParaRPr lang="fr-FR" sz="1200" b="1" i="0" u="none" strike="noStrike" dirty="0">
                        <a:solidFill>
                          <a:schemeClr val="tx1"/>
                        </a:solidFill>
                        <a:effectLst/>
                        <a:latin typeface="Arial"/>
                      </a:endParaRP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ctr" fontAlgn="b"/>
                      <a:r>
                        <a:rPr lang="fr-FR" sz="1200" b="1" i="0" u="none" strike="noStrike" dirty="0" smtClean="0">
                          <a:solidFill>
                            <a:schemeClr val="tx1"/>
                          </a:solidFill>
                          <a:effectLst/>
                          <a:latin typeface="Arial"/>
                        </a:rPr>
                        <a:t>Indicateurs</a:t>
                      </a:r>
                      <a:endParaRPr lang="fr-FR" sz="1200" b="1" i="0" u="none" strike="noStrike" dirty="0">
                        <a:solidFill>
                          <a:schemeClr val="tx1"/>
                        </a:solidFill>
                        <a:effectLst/>
                        <a:latin typeface="Arial"/>
                      </a:endParaRP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r>
              <a:tr h="194351">
                <a:tc>
                  <a:txBody>
                    <a:bodyPr/>
                    <a:lstStyle/>
                    <a:p>
                      <a:pPr algn="ctr" fontAlgn="b"/>
                      <a:r>
                        <a:rPr lang="fr-FR" sz="1200" b="1" i="0" u="none" strike="noStrike" dirty="0">
                          <a:solidFill>
                            <a:schemeClr val="tx1"/>
                          </a:solidFill>
                          <a:effectLst/>
                          <a:latin typeface="Arial"/>
                        </a:rPr>
                        <a:t>1</a:t>
                      </a: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l" fontAlgn="b"/>
                      <a:r>
                        <a:rPr lang="fr-FR" sz="1200" b="1" i="0" u="none" strike="noStrike" dirty="0">
                          <a:solidFill>
                            <a:schemeClr val="tx1"/>
                          </a:solidFill>
                          <a:effectLst/>
                          <a:latin typeface="Arial"/>
                        </a:rPr>
                        <a:t>Nombre d'usagers </a:t>
                      </a:r>
                      <a:r>
                        <a:rPr lang="fr-FR" sz="1200" b="1" i="0" u="none" strike="noStrike" dirty="0" smtClean="0">
                          <a:solidFill>
                            <a:schemeClr val="tx1"/>
                          </a:solidFill>
                          <a:effectLst/>
                          <a:latin typeface="Arial"/>
                        </a:rPr>
                        <a:t>(potentiels) au 31/12</a:t>
                      </a:r>
                      <a:r>
                        <a:rPr lang="fr-FR" sz="1200" b="1" i="0" u="none" strike="noStrike" baseline="0" dirty="0" smtClean="0">
                          <a:solidFill>
                            <a:schemeClr val="tx1"/>
                          </a:solidFill>
                          <a:effectLst/>
                          <a:latin typeface="Arial"/>
                        </a:rPr>
                        <a:t> de l’année</a:t>
                      </a:r>
                      <a:endParaRPr lang="fr-FR" sz="1200" b="1" i="0" u="none" strike="noStrike" dirty="0">
                        <a:solidFill>
                          <a:schemeClr val="tx1"/>
                        </a:solidFill>
                        <a:effectLst/>
                        <a:latin typeface="Arial"/>
                      </a:endParaRP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ctr" fontAlgn="b"/>
                      <a:r>
                        <a:rPr lang="fr-FR" sz="1200" b="1" i="0" u="none" strike="noStrike" dirty="0" smtClean="0">
                          <a:solidFill>
                            <a:schemeClr val="tx1"/>
                          </a:solidFill>
                          <a:effectLst/>
                          <a:latin typeface="Arial"/>
                        </a:rPr>
                        <a:t>1, 2, 3, 5, 6, 7, 8, 9, 11, 15</a:t>
                      </a:r>
                      <a:endParaRPr lang="fr-FR" sz="1200" b="1" i="0" u="none" strike="noStrike" dirty="0">
                        <a:solidFill>
                          <a:schemeClr val="tx1"/>
                        </a:solidFill>
                        <a:effectLst/>
                        <a:latin typeface="Arial"/>
                      </a:endParaRP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r>
              <a:tr h="194351">
                <a:tc>
                  <a:txBody>
                    <a:bodyPr/>
                    <a:lstStyle/>
                    <a:p>
                      <a:pPr algn="ctr" fontAlgn="b"/>
                      <a:r>
                        <a:rPr lang="fr-FR" sz="1200" b="1" i="0" u="none" strike="noStrike" dirty="0">
                          <a:solidFill>
                            <a:schemeClr val="tx1"/>
                          </a:solidFill>
                          <a:effectLst/>
                          <a:latin typeface="Arial"/>
                        </a:rPr>
                        <a:t>2</a:t>
                      </a: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solidFill>
                      <a:srgbClr val="13FF1B"/>
                    </a:solidFill>
                  </a:tcPr>
                </a:tc>
                <a:tc>
                  <a:txBody>
                    <a:bodyPr/>
                    <a:lstStyle/>
                    <a:p>
                      <a:pPr algn="l" fontAlgn="b"/>
                      <a:r>
                        <a:rPr lang="fr-FR" sz="1200" b="1" i="0" u="none" strike="noStrike" dirty="0">
                          <a:solidFill>
                            <a:schemeClr val="tx1"/>
                          </a:solidFill>
                          <a:effectLst/>
                          <a:latin typeface="Arial"/>
                        </a:rPr>
                        <a:t>Recettes totales dont :</a:t>
                      </a: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ctr" fontAlgn="b"/>
                      <a:r>
                        <a:rPr lang="fr-FR" sz="1200" b="1" i="0" u="none" strike="noStrike" dirty="0" smtClean="0">
                          <a:solidFill>
                            <a:schemeClr val="tx1"/>
                          </a:solidFill>
                          <a:effectLst/>
                          <a:latin typeface="Arial"/>
                        </a:rPr>
                        <a:t>21</a:t>
                      </a:r>
                      <a:endParaRPr lang="fr-FR" sz="1200" b="1" i="0" u="none" strike="noStrike" dirty="0">
                        <a:solidFill>
                          <a:schemeClr val="tx1"/>
                        </a:solidFill>
                        <a:effectLst/>
                        <a:latin typeface="Arial"/>
                      </a:endParaRP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r>
              <a:tr h="194351">
                <a:tc>
                  <a:txBody>
                    <a:bodyPr/>
                    <a:lstStyle/>
                    <a:p>
                      <a:pPr algn="ctr" fontAlgn="b"/>
                      <a:r>
                        <a:rPr lang="fr-FR" sz="1200" b="1" i="0" u="none" strike="noStrike" dirty="0">
                          <a:solidFill>
                            <a:schemeClr val="tx1"/>
                          </a:solidFill>
                          <a:effectLst/>
                          <a:latin typeface="Arial"/>
                        </a:rPr>
                        <a:t>3</a:t>
                      </a: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solidFill>
                      <a:srgbClr val="13FF1B"/>
                    </a:solidFill>
                  </a:tcPr>
                </a:tc>
                <a:tc>
                  <a:txBody>
                    <a:bodyPr/>
                    <a:lstStyle/>
                    <a:p>
                      <a:pPr algn="l" fontAlgn="b"/>
                      <a:r>
                        <a:rPr lang="fr-FR" sz="1200" b="1" i="0" u="none" strike="noStrike" dirty="0">
                          <a:solidFill>
                            <a:schemeClr val="tx1"/>
                          </a:solidFill>
                          <a:effectLst/>
                          <a:latin typeface="Arial"/>
                        </a:rPr>
                        <a:t>Recettes </a:t>
                      </a:r>
                      <a:r>
                        <a:rPr lang="fr-FR" sz="1200" b="1" i="0" u="none" strike="noStrike" dirty="0" smtClean="0">
                          <a:solidFill>
                            <a:schemeClr val="tx1"/>
                          </a:solidFill>
                          <a:effectLst/>
                          <a:latin typeface="Arial"/>
                        </a:rPr>
                        <a:t>ne provenant</a:t>
                      </a:r>
                      <a:r>
                        <a:rPr lang="fr-FR" sz="1200" b="1" i="0" u="none" strike="noStrike" baseline="0" dirty="0" smtClean="0">
                          <a:solidFill>
                            <a:schemeClr val="tx1"/>
                          </a:solidFill>
                          <a:effectLst/>
                          <a:latin typeface="Arial"/>
                        </a:rPr>
                        <a:t> pas de subventions de l’état</a:t>
                      </a:r>
                      <a:endParaRPr lang="fr-FR" sz="1200" b="1" i="0" u="none" strike="noStrike" dirty="0">
                        <a:solidFill>
                          <a:schemeClr val="tx1"/>
                        </a:solidFill>
                        <a:effectLst/>
                        <a:latin typeface="Arial"/>
                      </a:endParaRPr>
                    </a:p>
                  </a:txBody>
                  <a:tcPr marL="1524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ctr" fontAlgn="b"/>
                      <a:r>
                        <a:rPr lang="fr-FR" sz="1200" b="1" i="0" u="none" strike="noStrike" dirty="0" smtClean="0">
                          <a:solidFill>
                            <a:schemeClr val="tx1"/>
                          </a:solidFill>
                          <a:effectLst/>
                          <a:latin typeface="Arial"/>
                        </a:rPr>
                        <a:t>21</a:t>
                      </a:r>
                      <a:endParaRPr lang="fr-FR" sz="1200" b="1" i="0" u="none" strike="noStrike" dirty="0">
                        <a:solidFill>
                          <a:schemeClr val="tx1"/>
                        </a:solidFill>
                        <a:effectLst/>
                        <a:latin typeface="Arial"/>
                      </a:endParaRPr>
                    </a:p>
                  </a:txBody>
                  <a:tcPr marL="1524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r>
              <a:tr h="194351">
                <a:tc>
                  <a:txBody>
                    <a:bodyPr/>
                    <a:lstStyle/>
                    <a:p>
                      <a:pPr algn="ctr" fontAlgn="b"/>
                      <a:r>
                        <a:rPr lang="fr-FR" sz="1200" b="1" i="0" u="none" strike="noStrike" dirty="0">
                          <a:solidFill>
                            <a:schemeClr val="tx1"/>
                          </a:solidFill>
                          <a:effectLst/>
                          <a:latin typeface="Arial"/>
                        </a:rPr>
                        <a:t>4</a:t>
                      </a: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l" fontAlgn="b"/>
                      <a:r>
                        <a:rPr lang="fr-FR" sz="1200" b="1" i="0" u="none" strike="noStrike" dirty="0">
                          <a:solidFill>
                            <a:schemeClr val="tx1"/>
                          </a:solidFill>
                          <a:effectLst/>
                          <a:latin typeface="Arial"/>
                        </a:rPr>
                        <a:t>Dépenses totales </a:t>
                      </a:r>
                      <a:r>
                        <a:rPr lang="fr-FR" sz="1200" b="1" i="0" u="none" strike="noStrike" dirty="0" smtClean="0">
                          <a:solidFill>
                            <a:schemeClr val="tx1"/>
                          </a:solidFill>
                          <a:effectLst/>
                          <a:latin typeface="Arial"/>
                        </a:rPr>
                        <a:t>établissement</a:t>
                      </a:r>
                      <a:endParaRPr lang="fr-FR" sz="1200" b="1" i="0" u="none" strike="noStrike" dirty="0">
                        <a:solidFill>
                          <a:schemeClr val="tx1"/>
                        </a:solidFill>
                        <a:effectLst/>
                        <a:latin typeface="Arial"/>
                      </a:endParaRP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ctr" fontAlgn="b"/>
                      <a:r>
                        <a:rPr lang="fr-FR" sz="1200" b="1" i="0" u="none" strike="noStrike" dirty="0" smtClean="0">
                          <a:solidFill>
                            <a:schemeClr val="tx1"/>
                          </a:solidFill>
                          <a:effectLst/>
                          <a:latin typeface="Arial"/>
                        </a:rPr>
                        <a:t>22</a:t>
                      </a:r>
                      <a:endParaRPr lang="fr-FR" sz="1200" b="1" i="0" u="none" strike="noStrike" dirty="0">
                        <a:solidFill>
                          <a:schemeClr val="tx1"/>
                        </a:solidFill>
                        <a:effectLst/>
                        <a:latin typeface="Arial"/>
                      </a:endParaRP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r>
              <a:tr h="194351">
                <a:tc>
                  <a:txBody>
                    <a:bodyPr/>
                    <a:lstStyle/>
                    <a:p>
                      <a:pPr algn="ctr" fontAlgn="b"/>
                      <a:r>
                        <a:rPr lang="fr-FR" sz="1200" b="1" i="0" u="none" strike="noStrike" dirty="0">
                          <a:solidFill>
                            <a:schemeClr val="tx1"/>
                          </a:solidFill>
                          <a:effectLst/>
                          <a:latin typeface="Arial"/>
                        </a:rPr>
                        <a:t>5</a:t>
                      </a: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solidFill>
                      <a:srgbClr val="13FF1B"/>
                    </a:solidFill>
                  </a:tcPr>
                </a:tc>
                <a:tc>
                  <a:txBody>
                    <a:bodyPr/>
                    <a:lstStyle/>
                    <a:p>
                      <a:pPr algn="l" fontAlgn="b"/>
                      <a:r>
                        <a:rPr lang="fr-FR" sz="1200" b="1" i="0" u="none" strike="noStrike" dirty="0">
                          <a:solidFill>
                            <a:schemeClr val="tx1"/>
                          </a:solidFill>
                          <a:effectLst/>
                          <a:latin typeface="Arial"/>
                        </a:rPr>
                        <a:t>Dépenses totales </a:t>
                      </a:r>
                      <a:r>
                        <a:rPr lang="fr-FR" sz="1200" b="1" i="0" u="none" strike="noStrike" dirty="0" smtClean="0">
                          <a:solidFill>
                            <a:schemeClr val="tx1"/>
                          </a:solidFill>
                          <a:effectLst/>
                          <a:latin typeface="Arial"/>
                        </a:rPr>
                        <a:t>bibliothèque (avec masse salariale), </a:t>
                      </a:r>
                      <a:r>
                        <a:rPr lang="fr-FR" sz="1200" b="1" i="0" u="none" strike="noStrike" dirty="0">
                          <a:solidFill>
                            <a:schemeClr val="tx1"/>
                          </a:solidFill>
                          <a:effectLst/>
                          <a:latin typeface="Arial"/>
                        </a:rPr>
                        <a:t>dont :</a:t>
                      </a: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ctr" fontAlgn="b"/>
                      <a:r>
                        <a:rPr lang="fr-FR" sz="1200" b="1" i="0" u="none" strike="noStrike" dirty="0" smtClean="0">
                          <a:solidFill>
                            <a:schemeClr val="tx1"/>
                          </a:solidFill>
                          <a:effectLst/>
                          <a:latin typeface="Arial"/>
                        </a:rPr>
                        <a:t>15, 16</a:t>
                      </a:r>
                      <a:endParaRPr lang="fr-FR" sz="1200" b="1" i="0" u="none" strike="noStrike" dirty="0">
                        <a:solidFill>
                          <a:schemeClr val="tx1"/>
                        </a:solidFill>
                        <a:effectLst/>
                        <a:latin typeface="Arial"/>
                      </a:endParaRP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r>
              <a:tr h="194351">
                <a:tc>
                  <a:txBody>
                    <a:bodyPr/>
                    <a:lstStyle/>
                    <a:p>
                      <a:pPr algn="ctr" fontAlgn="b"/>
                      <a:r>
                        <a:rPr lang="fr-FR" sz="1200" b="1" i="0" u="none" strike="noStrike" dirty="0">
                          <a:solidFill>
                            <a:schemeClr val="tx1"/>
                          </a:solidFill>
                          <a:effectLst/>
                          <a:latin typeface="Arial"/>
                        </a:rPr>
                        <a:t>6</a:t>
                      </a: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solidFill>
                      <a:srgbClr val="13FF1B"/>
                    </a:solidFill>
                  </a:tcPr>
                </a:tc>
                <a:tc>
                  <a:txBody>
                    <a:bodyPr/>
                    <a:lstStyle/>
                    <a:p>
                      <a:pPr algn="l" fontAlgn="b"/>
                      <a:r>
                        <a:rPr lang="fr-FR" sz="1200" b="1" i="0" u="none" strike="noStrike" dirty="0">
                          <a:solidFill>
                            <a:schemeClr val="tx1"/>
                          </a:solidFill>
                          <a:effectLst/>
                          <a:latin typeface="Arial"/>
                        </a:rPr>
                        <a:t>Dépenses documentaires, documents sur support</a:t>
                      </a:r>
                    </a:p>
                  </a:txBody>
                  <a:tcPr marL="1524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ctr" fontAlgn="b"/>
                      <a:r>
                        <a:rPr lang="fr-FR" sz="1200" b="1" i="0" u="none" strike="noStrike" dirty="0" smtClean="0">
                          <a:solidFill>
                            <a:schemeClr val="tx1"/>
                          </a:solidFill>
                          <a:effectLst/>
                          <a:latin typeface="Arial"/>
                        </a:rPr>
                        <a:t>11</a:t>
                      </a:r>
                      <a:endParaRPr lang="fr-FR" sz="1200" b="1" i="0" u="none" strike="noStrike" dirty="0">
                        <a:solidFill>
                          <a:schemeClr val="tx1"/>
                        </a:solidFill>
                        <a:effectLst/>
                        <a:latin typeface="Arial"/>
                      </a:endParaRPr>
                    </a:p>
                  </a:txBody>
                  <a:tcPr marL="1524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r>
              <a:tr h="194351">
                <a:tc>
                  <a:txBody>
                    <a:bodyPr/>
                    <a:lstStyle/>
                    <a:p>
                      <a:pPr algn="ctr" fontAlgn="b"/>
                      <a:r>
                        <a:rPr lang="fr-FR" sz="1200" b="1" i="0" u="none" strike="noStrike" dirty="0">
                          <a:solidFill>
                            <a:schemeClr val="tx1"/>
                          </a:solidFill>
                          <a:effectLst/>
                          <a:latin typeface="Arial"/>
                        </a:rPr>
                        <a:t>7</a:t>
                      </a: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solidFill>
                      <a:srgbClr val="13FF1B"/>
                    </a:solidFill>
                  </a:tcPr>
                </a:tc>
                <a:tc>
                  <a:txBody>
                    <a:bodyPr/>
                    <a:lstStyle/>
                    <a:p>
                      <a:pPr algn="l" fontAlgn="b"/>
                      <a:r>
                        <a:rPr lang="fr-FR" sz="1200" b="1" i="0" u="none" strike="noStrike" dirty="0">
                          <a:solidFill>
                            <a:schemeClr val="tx1"/>
                          </a:solidFill>
                          <a:effectLst/>
                          <a:latin typeface="Arial"/>
                        </a:rPr>
                        <a:t>Dépenses documentaires, documents numériques</a:t>
                      </a:r>
                    </a:p>
                  </a:txBody>
                  <a:tcPr marL="1524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ctr" fontAlgn="b"/>
                      <a:r>
                        <a:rPr lang="fr-FR" sz="1200" b="1" i="0" u="none" strike="noStrike" dirty="0" smtClean="0">
                          <a:solidFill>
                            <a:schemeClr val="tx1"/>
                          </a:solidFill>
                          <a:effectLst/>
                          <a:latin typeface="Arial"/>
                        </a:rPr>
                        <a:t>11, 12, 16</a:t>
                      </a:r>
                      <a:endParaRPr lang="fr-FR" sz="1200" b="1" i="0" u="none" strike="noStrike" dirty="0">
                        <a:solidFill>
                          <a:schemeClr val="tx1"/>
                        </a:solidFill>
                        <a:effectLst/>
                        <a:latin typeface="Arial"/>
                      </a:endParaRPr>
                    </a:p>
                  </a:txBody>
                  <a:tcPr marL="1524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r>
              <a:tr h="194351">
                <a:tc>
                  <a:txBody>
                    <a:bodyPr/>
                    <a:lstStyle/>
                    <a:p>
                      <a:pPr algn="ctr" fontAlgn="b"/>
                      <a:r>
                        <a:rPr lang="fr-FR" sz="1200" b="1" i="0" u="none" strike="noStrike" dirty="0" smtClean="0">
                          <a:solidFill>
                            <a:schemeClr val="tx1"/>
                          </a:solidFill>
                          <a:effectLst/>
                          <a:latin typeface="Arial"/>
                        </a:rPr>
                        <a:t>8</a:t>
                      </a:r>
                      <a:endParaRPr lang="fr-FR" sz="1200" b="1" i="0" u="none" strike="noStrike" dirty="0">
                        <a:solidFill>
                          <a:schemeClr val="tx1"/>
                        </a:solidFill>
                        <a:effectLst/>
                        <a:latin typeface="Arial"/>
                      </a:endParaRP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solidFill>
                      <a:srgbClr val="13FF1B"/>
                    </a:solidFill>
                  </a:tcPr>
                </a:tc>
                <a:tc>
                  <a:txBody>
                    <a:bodyPr/>
                    <a:lstStyle/>
                    <a:p>
                      <a:pPr algn="l" fontAlgn="b"/>
                      <a:r>
                        <a:rPr lang="fr-FR" sz="1200" b="1" i="0" u="none" strike="noStrike" dirty="0">
                          <a:solidFill>
                            <a:schemeClr val="tx1"/>
                          </a:solidFill>
                          <a:effectLst/>
                          <a:latin typeface="Arial"/>
                        </a:rPr>
                        <a:t>Nombre de </a:t>
                      </a:r>
                      <a:r>
                        <a:rPr lang="fr-FR" sz="1200" b="1" i="0" u="none" strike="noStrike" dirty="0" smtClean="0">
                          <a:solidFill>
                            <a:schemeClr val="tx1"/>
                          </a:solidFill>
                          <a:effectLst/>
                          <a:latin typeface="Arial"/>
                        </a:rPr>
                        <a:t>docs (numériques +</a:t>
                      </a:r>
                      <a:r>
                        <a:rPr lang="fr-FR" sz="1200" b="1" i="0" u="none" strike="noStrike" baseline="0" dirty="0" smtClean="0">
                          <a:solidFill>
                            <a:schemeClr val="tx1"/>
                          </a:solidFill>
                          <a:effectLst/>
                          <a:latin typeface="Arial"/>
                        </a:rPr>
                        <a:t> sur support) traités (entrés + sortis) dans l’année</a:t>
                      </a:r>
                      <a:endParaRPr lang="fr-FR" sz="1200" b="1" i="0" u="none" strike="noStrike" dirty="0">
                        <a:solidFill>
                          <a:schemeClr val="tx1"/>
                        </a:solidFill>
                        <a:effectLst/>
                        <a:latin typeface="Arial"/>
                      </a:endParaRP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ctr" fontAlgn="b"/>
                      <a:r>
                        <a:rPr lang="fr-FR" sz="1200" b="1" i="0" u="none" strike="noStrike" dirty="0" smtClean="0">
                          <a:solidFill>
                            <a:schemeClr val="tx1"/>
                          </a:solidFill>
                          <a:effectLst/>
                          <a:latin typeface="Arial"/>
                        </a:rPr>
                        <a:t>13</a:t>
                      </a:r>
                      <a:endParaRPr lang="fr-FR" sz="1200" b="1" i="0" u="none" strike="noStrike" dirty="0">
                        <a:solidFill>
                          <a:schemeClr val="tx1"/>
                        </a:solidFill>
                        <a:effectLst/>
                        <a:latin typeface="Arial"/>
                      </a:endParaRP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r>
              <a:tr h="194351">
                <a:tc>
                  <a:txBody>
                    <a:bodyPr/>
                    <a:lstStyle/>
                    <a:p>
                      <a:pPr algn="ctr" fontAlgn="b"/>
                      <a:r>
                        <a:rPr lang="fr-FR" sz="1200" b="1" i="0" u="none" strike="noStrike" dirty="0" smtClean="0">
                          <a:solidFill>
                            <a:schemeClr val="tx1"/>
                          </a:solidFill>
                          <a:effectLst/>
                          <a:latin typeface="Arial"/>
                        </a:rPr>
                        <a:t>9</a:t>
                      </a:r>
                      <a:endParaRPr lang="fr-FR" sz="1200" b="1" i="0" u="none" strike="noStrike" dirty="0">
                        <a:solidFill>
                          <a:schemeClr val="tx1"/>
                        </a:solidFill>
                        <a:effectLst/>
                        <a:latin typeface="Arial"/>
                      </a:endParaRP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noFill/>
                  </a:tcPr>
                </a:tc>
                <a:tc>
                  <a:txBody>
                    <a:bodyPr/>
                    <a:lstStyle/>
                    <a:p>
                      <a:pPr algn="l" fontAlgn="b"/>
                      <a:r>
                        <a:rPr lang="fr-FR" sz="1200" b="1" i="0" u="none" strike="noStrike" dirty="0">
                          <a:solidFill>
                            <a:schemeClr val="tx1"/>
                          </a:solidFill>
                          <a:effectLst/>
                          <a:latin typeface="Arial"/>
                        </a:rPr>
                        <a:t>Superficie de bibliothèque pour le public </a:t>
                      </a:r>
                      <a:r>
                        <a:rPr lang="fr-FR" sz="1200" b="1" i="0" u="none" strike="noStrike" dirty="0" smtClean="0">
                          <a:solidFill>
                            <a:schemeClr val="tx1"/>
                          </a:solidFill>
                          <a:effectLst/>
                          <a:latin typeface="Arial"/>
                        </a:rPr>
                        <a:t>(surface</a:t>
                      </a:r>
                      <a:r>
                        <a:rPr lang="fr-FR" sz="1200" b="1" i="0" u="none" strike="noStrike" baseline="0" dirty="0" smtClean="0">
                          <a:solidFill>
                            <a:schemeClr val="tx1"/>
                          </a:solidFill>
                          <a:effectLst/>
                          <a:latin typeface="Arial"/>
                        </a:rPr>
                        <a:t> de plancher - </a:t>
                      </a:r>
                      <a:r>
                        <a:rPr lang="fr-FR" sz="1200" b="1" i="0" u="none" strike="noStrike" dirty="0" smtClean="0">
                          <a:solidFill>
                            <a:schemeClr val="tx1"/>
                          </a:solidFill>
                          <a:effectLst/>
                          <a:latin typeface="Arial"/>
                        </a:rPr>
                        <a:t>m2</a:t>
                      </a:r>
                      <a:r>
                        <a:rPr lang="fr-FR" sz="1200" b="1" i="0" u="none" strike="noStrike" dirty="0">
                          <a:solidFill>
                            <a:schemeClr val="tx1"/>
                          </a:solidFill>
                          <a:effectLst/>
                          <a:latin typeface="Arial"/>
                        </a:rPr>
                        <a:t>)</a:t>
                      </a: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ctr" fontAlgn="b"/>
                      <a:r>
                        <a:rPr lang="fr-FR" sz="1200" b="1" i="0" u="none" strike="noStrike" dirty="0" smtClean="0">
                          <a:solidFill>
                            <a:schemeClr val="tx1"/>
                          </a:solidFill>
                          <a:effectLst/>
                          <a:latin typeface="Arial"/>
                        </a:rPr>
                        <a:t>1</a:t>
                      </a:r>
                      <a:endParaRPr lang="fr-FR" sz="1200" b="1" i="0" u="none" strike="noStrike" dirty="0">
                        <a:solidFill>
                          <a:schemeClr val="tx1"/>
                        </a:solidFill>
                        <a:effectLst/>
                        <a:latin typeface="Arial"/>
                      </a:endParaRP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r>
              <a:tr h="194351">
                <a:tc>
                  <a:txBody>
                    <a:bodyPr/>
                    <a:lstStyle/>
                    <a:p>
                      <a:pPr algn="ctr" fontAlgn="b"/>
                      <a:r>
                        <a:rPr lang="fr-FR" sz="1200" b="1" i="0" u="none" strike="noStrike" dirty="0" smtClean="0">
                          <a:solidFill>
                            <a:schemeClr val="tx1"/>
                          </a:solidFill>
                          <a:effectLst/>
                          <a:latin typeface="Arial"/>
                        </a:rPr>
                        <a:t>10</a:t>
                      </a:r>
                      <a:endParaRPr lang="fr-FR" sz="1200" b="1" i="0" u="none" strike="noStrike" dirty="0">
                        <a:solidFill>
                          <a:schemeClr val="tx1"/>
                        </a:solidFill>
                        <a:effectLst/>
                        <a:latin typeface="Arial"/>
                      </a:endParaRP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solidFill>
                      <a:srgbClr val="13FF1B"/>
                    </a:solidFill>
                  </a:tcPr>
                </a:tc>
                <a:tc>
                  <a:txBody>
                    <a:bodyPr/>
                    <a:lstStyle/>
                    <a:p>
                      <a:pPr algn="l" fontAlgn="b"/>
                      <a:r>
                        <a:rPr lang="fr-FR" sz="1200" b="1" i="0" u="none" strike="noStrike" dirty="0">
                          <a:solidFill>
                            <a:schemeClr val="tx1"/>
                          </a:solidFill>
                          <a:effectLst/>
                          <a:latin typeface="Arial"/>
                        </a:rPr>
                        <a:t>Nombre de places </a:t>
                      </a:r>
                      <a:r>
                        <a:rPr lang="fr-FR" sz="1200" b="1" i="0" u="none" strike="noStrike" dirty="0" smtClean="0">
                          <a:solidFill>
                            <a:schemeClr val="tx1"/>
                          </a:solidFill>
                          <a:effectLst/>
                          <a:latin typeface="Arial"/>
                        </a:rPr>
                        <a:t>assises par site</a:t>
                      </a:r>
                      <a:endParaRPr lang="fr-FR" sz="1200" b="1" i="0" u="none" strike="noStrike" dirty="0">
                        <a:solidFill>
                          <a:schemeClr val="tx1"/>
                        </a:solidFill>
                        <a:effectLst/>
                        <a:latin typeface="Arial"/>
                      </a:endParaRP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ctr" fontAlgn="b"/>
                      <a:r>
                        <a:rPr lang="fr-FR" sz="1200" b="1" i="0" u="none" strike="noStrike" dirty="0" smtClean="0">
                          <a:solidFill>
                            <a:schemeClr val="tx1"/>
                          </a:solidFill>
                          <a:effectLst/>
                          <a:latin typeface="Arial"/>
                        </a:rPr>
                        <a:t>2, 4</a:t>
                      </a:r>
                      <a:endParaRPr lang="fr-FR" sz="1200" b="1" i="0" u="none" strike="noStrike" dirty="0">
                        <a:solidFill>
                          <a:schemeClr val="tx1"/>
                        </a:solidFill>
                        <a:effectLst/>
                        <a:latin typeface="Arial"/>
                      </a:endParaRP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r>
              <a:tr h="194351">
                <a:tc>
                  <a:txBody>
                    <a:bodyPr/>
                    <a:lstStyle/>
                    <a:p>
                      <a:pPr algn="ctr" fontAlgn="b"/>
                      <a:r>
                        <a:rPr lang="fr-FR" sz="1200" b="1" i="0" u="none" strike="noStrike" dirty="0" smtClean="0">
                          <a:solidFill>
                            <a:schemeClr val="tx1"/>
                          </a:solidFill>
                          <a:effectLst/>
                          <a:latin typeface="Arial"/>
                        </a:rPr>
                        <a:t>11</a:t>
                      </a:r>
                      <a:endParaRPr lang="fr-FR" sz="1200" b="1" i="0" u="none" strike="noStrike" dirty="0">
                        <a:solidFill>
                          <a:schemeClr val="tx1"/>
                        </a:solidFill>
                        <a:effectLst/>
                        <a:latin typeface="Arial"/>
                      </a:endParaRP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solidFill>
                      <a:srgbClr val="13FF1B"/>
                    </a:solidFill>
                  </a:tcPr>
                </a:tc>
                <a:tc>
                  <a:txBody>
                    <a:bodyPr/>
                    <a:lstStyle/>
                    <a:p>
                      <a:pPr algn="l" fontAlgn="b"/>
                      <a:r>
                        <a:rPr lang="fr-FR" sz="1200" b="1" i="0" u="none" strike="noStrike" dirty="0">
                          <a:solidFill>
                            <a:schemeClr val="tx1"/>
                          </a:solidFill>
                          <a:effectLst/>
                          <a:latin typeface="Arial"/>
                        </a:rPr>
                        <a:t>Nombre d'heures d'ouverture </a:t>
                      </a:r>
                      <a:r>
                        <a:rPr lang="fr-FR" sz="1200" b="1" i="0" u="none" strike="noStrike" dirty="0" smtClean="0">
                          <a:solidFill>
                            <a:schemeClr val="tx1"/>
                          </a:solidFill>
                          <a:effectLst/>
                          <a:latin typeface="Arial"/>
                        </a:rPr>
                        <a:t>hebdomadaire </a:t>
                      </a:r>
                      <a:r>
                        <a:rPr lang="fr-FR" sz="1200" b="1" i="0" u="none" strike="noStrike" dirty="0">
                          <a:solidFill>
                            <a:schemeClr val="tx1"/>
                          </a:solidFill>
                          <a:effectLst/>
                          <a:latin typeface="Arial"/>
                        </a:rPr>
                        <a:t>par site</a:t>
                      </a: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ctr" fontAlgn="b"/>
                      <a:r>
                        <a:rPr lang="fr-FR" sz="1200" b="1" i="0" u="none" strike="noStrike" dirty="0" smtClean="0">
                          <a:solidFill>
                            <a:schemeClr val="tx1"/>
                          </a:solidFill>
                          <a:effectLst/>
                          <a:latin typeface="Arial"/>
                        </a:rPr>
                        <a:t>4</a:t>
                      </a:r>
                      <a:endParaRPr lang="fr-FR" sz="1200" b="1" i="0" u="none" strike="noStrike" dirty="0">
                        <a:solidFill>
                          <a:schemeClr val="tx1"/>
                        </a:solidFill>
                        <a:effectLst/>
                        <a:latin typeface="Arial"/>
                      </a:endParaRP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r>
              <a:tr h="189941">
                <a:tc>
                  <a:txBody>
                    <a:bodyPr/>
                    <a:lstStyle/>
                    <a:p>
                      <a:pPr algn="ctr" fontAlgn="b"/>
                      <a:r>
                        <a:rPr lang="fr-FR" sz="1200" b="1" i="0" u="none" strike="noStrike" dirty="0" smtClean="0">
                          <a:solidFill>
                            <a:schemeClr val="tx1"/>
                          </a:solidFill>
                          <a:effectLst/>
                          <a:latin typeface="Arial"/>
                        </a:rPr>
                        <a:t>12</a:t>
                      </a:r>
                      <a:endParaRPr lang="fr-FR" sz="1200" b="1" i="0" u="none" strike="noStrike" dirty="0">
                        <a:solidFill>
                          <a:schemeClr val="tx1"/>
                        </a:solidFill>
                        <a:effectLst/>
                        <a:latin typeface="Arial"/>
                      </a:endParaRP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solidFill>
                      <a:srgbClr val="13FF1B"/>
                    </a:solidFill>
                  </a:tcPr>
                </a:tc>
                <a:tc>
                  <a:txBody>
                    <a:bodyPr/>
                    <a:lstStyle/>
                    <a:p>
                      <a:pPr algn="l" fontAlgn="b"/>
                      <a:r>
                        <a:rPr lang="fr-FR" sz="1200" b="1" i="0" u="none" strike="noStrike" dirty="0">
                          <a:solidFill>
                            <a:schemeClr val="tx1"/>
                          </a:solidFill>
                          <a:effectLst/>
                          <a:latin typeface="Arial"/>
                        </a:rPr>
                        <a:t>Nombre </a:t>
                      </a:r>
                      <a:r>
                        <a:rPr lang="fr-FR" sz="1200" b="1" i="0" u="none" strike="noStrike" dirty="0" smtClean="0">
                          <a:solidFill>
                            <a:schemeClr val="tx1"/>
                          </a:solidFill>
                          <a:effectLst/>
                          <a:latin typeface="Arial"/>
                        </a:rPr>
                        <a:t>d'entrées à la bibliothèque /</a:t>
                      </a:r>
                      <a:r>
                        <a:rPr lang="fr-FR" sz="1200" b="1" i="0" u="none" strike="noStrike" baseline="0" dirty="0" smtClean="0">
                          <a:solidFill>
                            <a:schemeClr val="tx1"/>
                          </a:solidFill>
                          <a:effectLst/>
                          <a:latin typeface="Arial"/>
                        </a:rPr>
                        <a:t> an</a:t>
                      </a:r>
                      <a:endParaRPr lang="fr-FR" sz="1200" b="1" i="0" u="none" strike="noStrike" dirty="0">
                        <a:solidFill>
                          <a:schemeClr val="tx1"/>
                        </a:solidFill>
                        <a:effectLst/>
                        <a:latin typeface="Arial"/>
                      </a:endParaRP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ctr" fontAlgn="b"/>
                      <a:r>
                        <a:rPr lang="fr-FR" sz="1200" b="1" i="0" u="none" strike="noStrike" dirty="0" smtClean="0">
                          <a:solidFill>
                            <a:schemeClr val="tx1"/>
                          </a:solidFill>
                          <a:effectLst/>
                          <a:latin typeface="Arial"/>
                        </a:rPr>
                        <a:t>5</a:t>
                      </a:r>
                      <a:endParaRPr lang="fr-FR" sz="1200" b="1" i="0" u="none" strike="noStrike" dirty="0">
                        <a:solidFill>
                          <a:schemeClr val="tx1"/>
                        </a:solidFill>
                        <a:effectLst/>
                        <a:latin typeface="Arial"/>
                      </a:endParaRP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r>
              <a:tr h="194351">
                <a:tc>
                  <a:txBody>
                    <a:bodyPr/>
                    <a:lstStyle/>
                    <a:p>
                      <a:pPr algn="ctr" fontAlgn="b"/>
                      <a:r>
                        <a:rPr lang="fr-FR" sz="1200" b="1" i="0" u="none" strike="noStrike" dirty="0" smtClean="0">
                          <a:solidFill>
                            <a:schemeClr val="tx1"/>
                          </a:solidFill>
                          <a:effectLst/>
                          <a:latin typeface="Arial"/>
                        </a:rPr>
                        <a:t>13</a:t>
                      </a:r>
                      <a:endParaRPr lang="fr-FR" sz="1200" b="1" i="0" u="none" strike="noStrike" dirty="0">
                        <a:solidFill>
                          <a:schemeClr val="tx1"/>
                        </a:solidFill>
                        <a:effectLst/>
                        <a:latin typeface="Arial"/>
                      </a:endParaRP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l" fontAlgn="b"/>
                      <a:r>
                        <a:rPr lang="fr-FR" sz="1200" b="1" i="0" u="none" strike="noStrike" dirty="0">
                          <a:solidFill>
                            <a:schemeClr val="tx1"/>
                          </a:solidFill>
                          <a:effectLst/>
                          <a:latin typeface="Arial"/>
                        </a:rPr>
                        <a:t>Nombre </a:t>
                      </a:r>
                      <a:r>
                        <a:rPr lang="fr-FR" sz="1200" b="1" i="0" u="none" strike="noStrike" dirty="0" smtClean="0">
                          <a:solidFill>
                            <a:schemeClr val="tx1"/>
                          </a:solidFill>
                          <a:effectLst/>
                          <a:latin typeface="Arial"/>
                        </a:rPr>
                        <a:t>de connexions au site</a:t>
                      </a:r>
                      <a:r>
                        <a:rPr lang="fr-FR" sz="1200" b="1" i="0" u="none" strike="noStrike" baseline="0" dirty="0" smtClean="0">
                          <a:solidFill>
                            <a:schemeClr val="tx1"/>
                          </a:solidFill>
                          <a:effectLst/>
                          <a:latin typeface="Arial"/>
                        </a:rPr>
                        <a:t> / portail web de la bibliothèque </a:t>
                      </a:r>
                      <a:r>
                        <a:rPr lang="fr-FR" sz="1200" b="1" i="0" u="none" strike="noStrike" baseline="0" dirty="0" smtClean="0">
                          <a:solidFill>
                            <a:schemeClr val="tx1"/>
                          </a:solidFill>
                          <a:effectLst/>
                          <a:latin typeface="Arial"/>
                        </a:rPr>
                        <a:t>dans l’année</a:t>
                      </a:r>
                      <a:endParaRPr lang="fr-FR" sz="1200" b="1" i="0" u="none" strike="noStrike" dirty="0">
                        <a:solidFill>
                          <a:schemeClr val="tx1"/>
                        </a:solidFill>
                        <a:effectLst/>
                        <a:latin typeface="Arial"/>
                      </a:endParaRP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ctr" fontAlgn="b"/>
                      <a:r>
                        <a:rPr lang="fr-FR" sz="1200" b="1" i="0" u="none" strike="noStrike" dirty="0" smtClean="0">
                          <a:solidFill>
                            <a:schemeClr val="tx1"/>
                          </a:solidFill>
                          <a:effectLst/>
                          <a:latin typeface="Arial"/>
                        </a:rPr>
                        <a:t>6</a:t>
                      </a:r>
                      <a:endParaRPr lang="fr-FR" sz="1200" b="1" i="0" u="none" strike="noStrike" dirty="0">
                        <a:solidFill>
                          <a:schemeClr val="tx1"/>
                        </a:solidFill>
                        <a:effectLst/>
                        <a:latin typeface="Arial"/>
                      </a:endParaRP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r>
              <a:tr h="194351">
                <a:tc>
                  <a:txBody>
                    <a:bodyPr/>
                    <a:lstStyle/>
                    <a:p>
                      <a:pPr algn="ctr" fontAlgn="b"/>
                      <a:r>
                        <a:rPr lang="fr-FR" sz="1200" b="1" i="0" u="none" strike="noStrike" dirty="0" smtClean="0">
                          <a:solidFill>
                            <a:schemeClr val="tx1"/>
                          </a:solidFill>
                          <a:effectLst/>
                          <a:latin typeface="Arial"/>
                        </a:rPr>
                        <a:t>14</a:t>
                      </a:r>
                      <a:endParaRPr lang="fr-FR" sz="1200" b="1" i="0" u="none" strike="noStrike" dirty="0">
                        <a:solidFill>
                          <a:schemeClr val="tx1"/>
                        </a:solidFill>
                        <a:effectLst/>
                        <a:latin typeface="Arial"/>
                      </a:endParaRP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solidFill>
                      <a:srgbClr val="13FF1B"/>
                    </a:solidFill>
                  </a:tcPr>
                </a:tc>
                <a:tc>
                  <a:txBody>
                    <a:bodyPr/>
                    <a:lstStyle/>
                    <a:p>
                      <a:pPr algn="l" fontAlgn="b"/>
                      <a:r>
                        <a:rPr lang="fr-FR" sz="1200" b="1" i="0" u="none" strike="noStrike" dirty="0">
                          <a:solidFill>
                            <a:schemeClr val="tx1"/>
                          </a:solidFill>
                          <a:effectLst/>
                          <a:latin typeface="Arial"/>
                        </a:rPr>
                        <a:t>Nombre </a:t>
                      </a:r>
                      <a:r>
                        <a:rPr lang="fr-FR" sz="1200" b="1" i="0" u="none" strike="noStrike" dirty="0" smtClean="0">
                          <a:solidFill>
                            <a:schemeClr val="tx1"/>
                          </a:solidFill>
                          <a:effectLst/>
                          <a:latin typeface="Arial"/>
                        </a:rPr>
                        <a:t>d’emprunts </a:t>
                      </a:r>
                      <a:r>
                        <a:rPr lang="fr-FR" sz="1200" b="1" i="0" u="none" strike="noStrike" baseline="0" dirty="0" smtClean="0">
                          <a:solidFill>
                            <a:schemeClr val="tx1"/>
                          </a:solidFill>
                          <a:effectLst/>
                          <a:latin typeface="Arial"/>
                        </a:rPr>
                        <a:t>dans l’année</a:t>
                      </a:r>
                      <a:endParaRPr lang="fr-FR" sz="1200" b="1" i="0" u="none" strike="noStrike" dirty="0">
                        <a:solidFill>
                          <a:schemeClr val="tx1"/>
                        </a:solidFill>
                        <a:effectLst/>
                        <a:latin typeface="Arial"/>
                      </a:endParaRP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ctr" fontAlgn="b"/>
                      <a:r>
                        <a:rPr lang="fr-FR" sz="1200" b="1" i="0" u="none" strike="noStrike" dirty="0" smtClean="0">
                          <a:solidFill>
                            <a:schemeClr val="tx1"/>
                          </a:solidFill>
                          <a:effectLst/>
                          <a:latin typeface="Arial"/>
                        </a:rPr>
                        <a:t>7</a:t>
                      </a:r>
                      <a:endParaRPr lang="fr-FR" sz="1200" b="1" i="0" u="none" strike="noStrike" dirty="0">
                        <a:solidFill>
                          <a:schemeClr val="tx1"/>
                        </a:solidFill>
                        <a:effectLst/>
                        <a:latin typeface="Arial"/>
                      </a:endParaRP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r>
              <a:tr h="194351">
                <a:tc>
                  <a:txBody>
                    <a:bodyPr/>
                    <a:lstStyle/>
                    <a:p>
                      <a:pPr algn="ctr" fontAlgn="b"/>
                      <a:r>
                        <a:rPr lang="fr-FR" sz="1200" b="1" i="0" u="none" strike="noStrike" dirty="0" smtClean="0">
                          <a:solidFill>
                            <a:schemeClr val="tx1"/>
                          </a:solidFill>
                          <a:effectLst/>
                          <a:latin typeface="Arial"/>
                        </a:rPr>
                        <a:t>15</a:t>
                      </a:r>
                      <a:endParaRPr lang="fr-FR" sz="1200" b="1" i="0" u="none" strike="noStrike" dirty="0">
                        <a:solidFill>
                          <a:schemeClr val="tx1"/>
                        </a:solidFill>
                        <a:effectLst/>
                        <a:latin typeface="Arial"/>
                      </a:endParaRP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solidFill>
                      <a:srgbClr val="13FF1B"/>
                    </a:solidFill>
                  </a:tcPr>
                </a:tc>
                <a:tc>
                  <a:txBody>
                    <a:bodyPr/>
                    <a:lstStyle/>
                    <a:p>
                      <a:pPr algn="l" fontAlgn="b"/>
                      <a:r>
                        <a:rPr lang="fr-FR" sz="1200" b="1" i="0" u="none" strike="noStrike" dirty="0">
                          <a:solidFill>
                            <a:schemeClr val="tx1"/>
                          </a:solidFill>
                          <a:effectLst/>
                          <a:latin typeface="Arial"/>
                        </a:rPr>
                        <a:t>Nombre de téléchargements de documents </a:t>
                      </a:r>
                      <a:r>
                        <a:rPr lang="fr-FR" sz="1200" b="1" i="0" u="none" strike="noStrike" dirty="0" smtClean="0">
                          <a:solidFill>
                            <a:schemeClr val="tx1"/>
                          </a:solidFill>
                          <a:effectLst/>
                          <a:latin typeface="Arial"/>
                        </a:rPr>
                        <a:t>numériques </a:t>
                      </a:r>
                      <a:r>
                        <a:rPr lang="fr-FR" sz="1200" b="1" i="0" u="none" strike="noStrike" baseline="0" dirty="0" smtClean="0">
                          <a:solidFill>
                            <a:schemeClr val="tx1"/>
                          </a:solidFill>
                          <a:effectLst/>
                          <a:latin typeface="Arial"/>
                        </a:rPr>
                        <a:t>dans l’année</a:t>
                      </a:r>
                      <a:endParaRPr lang="fr-FR" sz="1200" b="1" i="0" u="none" strike="noStrike" dirty="0">
                        <a:solidFill>
                          <a:schemeClr val="tx1"/>
                        </a:solidFill>
                        <a:effectLst/>
                        <a:latin typeface="Arial"/>
                      </a:endParaRP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ctr" fontAlgn="b"/>
                      <a:r>
                        <a:rPr lang="fr-FR" sz="1200" b="1" i="0" u="none" strike="noStrike" dirty="0" smtClean="0">
                          <a:solidFill>
                            <a:schemeClr val="tx1"/>
                          </a:solidFill>
                          <a:effectLst/>
                          <a:latin typeface="Arial"/>
                        </a:rPr>
                        <a:t>8, 12</a:t>
                      </a:r>
                      <a:endParaRPr lang="fr-FR" sz="1200" b="1" i="0" u="none" strike="noStrike" dirty="0">
                        <a:solidFill>
                          <a:schemeClr val="tx1"/>
                        </a:solidFill>
                        <a:effectLst/>
                        <a:latin typeface="Arial"/>
                      </a:endParaRP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r>
              <a:tr h="194351">
                <a:tc>
                  <a:txBody>
                    <a:bodyPr/>
                    <a:lstStyle/>
                    <a:p>
                      <a:pPr algn="ctr" fontAlgn="b"/>
                      <a:r>
                        <a:rPr lang="fr-FR" sz="1200" b="1" i="0" u="none" strike="noStrike" dirty="0" smtClean="0">
                          <a:solidFill>
                            <a:schemeClr val="tx1"/>
                          </a:solidFill>
                          <a:effectLst/>
                          <a:latin typeface="Arial"/>
                        </a:rPr>
                        <a:t>16</a:t>
                      </a:r>
                      <a:endParaRPr lang="fr-FR" sz="1200" b="1" i="0" u="none" strike="noStrike" dirty="0">
                        <a:solidFill>
                          <a:schemeClr val="tx1"/>
                        </a:solidFill>
                        <a:effectLst/>
                        <a:latin typeface="Arial"/>
                      </a:endParaRP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solidFill>
                      <a:srgbClr val="13FF1B"/>
                    </a:solidFill>
                  </a:tcPr>
                </a:tc>
                <a:tc>
                  <a:txBody>
                    <a:bodyPr/>
                    <a:lstStyle/>
                    <a:p>
                      <a:pPr algn="l" fontAlgn="b"/>
                      <a:r>
                        <a:rPr lang="fr-FR" sz="1200" b="1" i="0" u="none" strike="noStrike" dirty="0">
                          <a:solidFill>
                            <a:schemeClr val="tx1"/>
                          </a:solidFill>
                          <a:effectLst/>
                          <a:latin typeface="Arial"/>
                        </a:rPr>
                        <a:t>Nombre d'heures de formation dispensées aux </a:t>
                      </a:r>
                      <a:r>
                        <a:rPr lang="fr-FR" sz="1200" b="1" i="0" u="none" strike="noStrike" dirty="0" smtClean="0">
                          <a:solidFill>
                            <a:schemeClr val="tx1"/>
                          </a:solidFill>
                          <a:effectLst/>
                          <a:latin typeface="Arial"/>
                        </a:rPr>
                        <a:t>usagers </a:t>
                      </a:r>
                      <a:r>
                        <a:rPr lang="fr-FR" sz="1200" b="1" i="0" u="none" strike="noStrike" baseline="0" dirty="0" smtClean="0">
                          <a:solidFill>
                            <a:schemeClr val="tx1"/>
                          </a:solidFill>
                          <a:effectLst/>
                          <a:latin typeface="Arial"/>
                        </a:rPr>
                        <a:t>dans l’année</a:t>
                      </a:r>
                      <a:endParaRPr lang="fr-FR" sz="1200" b="1" i="0" u="none" strike="noStrike" dirty="0">
                        <a:solidFill>
                          <a:schemeClr val="tx1"/>
                        </a:solidFill>
                        <a:effectLst/>
                        <a:latin typeface="Arial"/>
                      </a:endParaRP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ctr" fontAlgn="b"/>
                      <a:r>
                        <a:rPr lang="fr-FR" sz="1200" b="1" i="0" u="none" strike="noStrike" dirty="0" smtClean="0">
                          <a:solidFill>
                            <a:schemeClr val="tx1"/>
                          </a:solidFill>
                          <a:effectLst/>
                          <a:latin typeface="Arial"/>
                        </a:rPr>
                        <a:t>9, 14</a:t>
                      </a:r>
                      <a:endParaRPr lang="fr-FR" sz="1200" b="1" i="0" u="none" strike="noStrike" dirty="0">
                        <a:solidFill>
                          <a:schemeClr val="tx1"/>
                        </a:solidFill>
                        <a:effectLst/>
                        <a:latin typeface="Arial"/>
                      </a:endParaRP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r>
              <a:tr h="194351">
                <a:tc>
                  <a:txBody>
                    <a:bodyPr/>
                    <a:lstStyle/>
                    <a:p>
                      <a:pPr algn="ctr" fontAlgn="b"/>
                      <a:r>
                        <a:rPr lang="fr-FR" sz="1200" b="1" i="0" u="none" strike="noStrike" dirty="0" smtClean="0">
                          <a:solidFill>
                            <a:schemeClr val="tx1"/>
                          </a:solidFill>
                          <a:effectLst/>
                          <a:latin typeface="Arial"/>
                        </a:rPr>
                        <a:t>17</a:t>
                      </a:r>
                      <a:endParaRPr lang="fr-FR" sz="1200" b="1" i="0" u="none" strike="noStrike" dirty="0">
                        <a:solidFill>
                          <a:schemeClr val="tx1"/>
                        </a:solidFill>
                        <a:effectLst/>
                        <a:latin typeface="Arial"/>
                      </a:endParaRP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l" fontAlgn="b"/>
                      <a:r>
                        <a:rPr lang="fr-FR" sz="1200" b="1" i="0" u="none" strike="noStrike" dirty="0">
                          <a:solidFill>
                            <a:schemeClr val="tx1"/>
                          </a:solidFill>
                          <a:effectLst/>
                          <a:latin typeface="Arial"/>
                        </a:rPr>
                        <a:t>Satisfaction des usagers</a:t>
                      </a: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ctr" fontAlgn="b"/>
                      <a:r>
                        <a:rPr lang="fr-FR" sz="1200" b="1" i="0" u="none" strike="noStrike" dirty="0" smtClean="0">
                          <a:solidFill>
                            <a:schemeClr val="tx1"/>
                          </a:solidFill>
                          <a:effectLst/>
                          <a:latin typeface="Arial"/>
                        </a:rPr>
                        <a:t>10</a:t>
                      </a:r>
                      <a:endParaRPr lang="fr-FR" sz="1200" b="1" i="0" u="none" strike="noStrike" dirty="0">
                        <a:solidFill>
                          <a:schemeClr val="tx1"/>
                        </a:solidFill>
                        <a:effectLst/>
                        <a:latin typeface="Arial"/>
                      </a:endParaRP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r>
              <a:tr h="194351">
                <a:tc>
                  <a:txBody>
                    <a:bodyPr/>
                    <a:lstStyle/>
                    <a:p>
                      <a:pPr algn="ctr" fontAlgn="b"/>
                      <a:r>
                        <a:rPr lang="fr-FR" sz="1200" b="1" i="0" u="none" strike="noStrike" dirty="0" smtClean="0">
                          <a:solidFill>
                            <a:schemeClr val="tx1"/>
                          </a:solidFill>
                          <a:effectLst/>
                          <a:latin typeface="Arial"/>
                        </a:rPr>
                        <a:t>18</a:t>
                      </a:r>
                      <a:endParaRPr lang="fr-FR" sz="1200" b="1" i="0" u="none" strike="noStrike" dirty="0">
                        <a:solidFill>
                          <a:schemeClr val="tx1"/>
                        </a:solidFill>
                        <a:effectLst/>
                        <a:latin typeface="Arial"/>
                      </a:endParaRP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solidFill>
                      <a:srgbClr val="13FF1B"/>
                    </a:solidFill>
                  </a:tcPr>
                </a:tc>
                <a:tc>
                  <a:txBody>
                    <a:bodyPr/>
                    <a:lstStyle/>
                    <a:p>
                      <a:pPr algn="l" fontAlgn="b"/>
                      <a:r>
                        <a:rPr lang="fr-FR" sz="1200" b="1" i="0" u="none" strike="noStrike" dirty="0">
                          <a:solidFill>
                            <a:schemeClr val="tx1"/>
                          </a:solidFill>
                          <a:effectLst/>
                          <a:latin typeface="Arial"/>
                        </a:rPr>
                        <a:t>Nombre </a:t>
                      </a:r>
                      <a:r>
                        <a:rPr lang="fr-FR" sz="1200" b="1" i="0" u="none" strike="noStrike" dirty="0" smtClean="0">
                          <a:solidFill>
                            <a:schemeClr val="tx1"/>
                          </a:solidFill>
                          <a:effectLst/>
                          <a:latin typeface="Arial"/>
                        </a:rPr>
                        <a:t>d’agents (</a:t>
                      </a:r>
                      <a:r>
                        <a:rPr lang="fr-FR" sz="1200" b="1" i="0" u="none" strike="noStrike" dirty="0">
                          <a:solidFill>
                            <a:schemeClr val="tx1"/>
                          </a:solidFill>
                          <a:effectLst/>
                          <a:latin typeface="Arial"/>
                        </a:rPr>
                        <a:t>total ETP), dont :</a:t>
                      </a: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ctr" fontAlgn="b"/>
                      <a:r>
                        <a:rPr lang="fr-FR" sz="1200" b="1" i="0" u="none" strike="noStrike" dirty="0" smtClean="0">
                          <a:solidFill>
                            <a:schemeClr val="tx1"/>
                          </a:solidFill>
                          <a:effectLst/>
                          <a:latin typeface="Arial"/>
                        </a:rPr>
                        <a:t>3, 13, 14, 17, 18, 19,</a:t>
                      </a:r>
                      <a:r>
                        <a:rPr lang="fr-FR" sz="1200" b="1" i="0" u="none" strike="noStrike" baseline="0" dirty="0" smtClean="0">
                          <a:solidFill>
                            <a:schemeClr val="tx1"/>
                          </a:solidFill>
                          <a:effectLst/>
                          <a:latin typeface="Arial"/>
                        </a:rPr>
                        <a:t> </a:t>
                      </a:r>
                      <a:r>
                        <a:rPr lang="fr-FR" sz="1200" b="1" i="0" u="none" strike="noStrike" dirty="0" smtClean="0">
                          <a:solidFill>
                            <a:schemeClr val="tx1"/>
                          </a:solidFill>
                          <a:effectLst/>
                          <a:latin typeface="Arial"/>
                        </a:rPr>
                        <a:t>20</a:t>
                      </a:r>
                      <a:endParaRPr lang="fr-FR" sz="1200" b="1" i="0" u="none" strike="noStrike" dirty="0">
                        <a:solidFill>
                          <a:schemeClr val="tx1"/>
                        </a:solidFill>
                        <a:effectLst/>
                        <a:latin typeface="Arial"/>
                      </a:endParaRP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r>
              <a:tr h="194351">
                <a:tc>
                  <a:txBody>
                    <a:bodyPr/>
                    <a:lstStyle/>
                    <a:p>
                      <a:pPr algn="ctr" fontAlgn="b"/>
                      <a:r>
                        <a:rPr lang="fr-FR" sz="1200" b="1" i="0" u="none" strike="noStrike" dirty="0" smtClean="0">
                          <a:solidFill>
                            <a:schemeClr val="tx1"/>
                          </a:solidFill>
                          <a:effectLst/>
                          <a:latin typeface="Arial"/>
                        </a:rPr>
                        <a:t>19</a:t>
                      </a:r>
                      <a:endParaRPr lang="fr-FR" sz="1200" b="1" i="0" u="none" strike="noStrike" dirty="0">
                        <a:solidFill>
                          <a:schemeClr val="tx1"/>
                        </a:solidFill>
                        <a:effectLst/>
                        <a:latin typeface="Arial"/>
                      </a:endParaRP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solidFill>
                      <a:srgbClr val="13FF1B"/>
                    </a:solidFill>
                  </a:tcPr>
                </a:tc>
                <a:tc>
                  <a:txBody>
                    <a:bodyPr/>
                    <a:lstStyle/>
                    <a:p>
                      <a:pPr algn="l" fontAlgn="b"/>
                      <a:r>
                        <a:rPr lang="fr-FR" sz="1200" b="1" i="0" u="none" strike="noStrike" dirty="0">
                          <a:solidFill>
                            <a:schemeClr val="tx1"/>
                          </a:solidFill>
                          <a:effectLst/>
                          <a:latin typeface="Arial"/>
                        </a:rPr>
                        <a:t>ETP affectés à la fourniture de services numériques</a:t>
                      </a:r>
                    </a:p>
                  </a:txBody>
                  <a:tcPr marL="1524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ctr" fontAlgn="b"/>
                      <a:r>
                        <a:rPr lang="fr-FR" sz="1200" b="1" i="0" u="none" strike="noStrike" dirty="0" smtClean="0">
                          <a:solidFill>
                            <a:schemeClr val="tx1"/>
                          </a:solidFill>
                          <a:effectLst/>
                          <a:latin typeface="Arial"/>
                        </a:rPr>
                        <a:t>17</a:t>
                      </a:r>
                      <a:endParaRPr lang="fr-FR" sz="1200" b="1" i="0" u="none" strike="noStrike" dirty="0">
                        <a:solidFill>
                          <a:schemeClr val="tx1"/>
                        </a:solidFill>
                        <a:effectLst/>
                        <a:latin typeface="Arial"/>
                      </a:endParaRPr>
                    </a:p>
                  </a:txBody>
                  <a:tcPr marL="1524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r>
              <a:tr h="194351">
                <a:tc>
                  <a:txBody>
                    <a:bodyPr/>
                    <a:lstStyle/>
                    <a:p>
                      <a:pPr algn="ctr" fontAlgn="b"/>
                      <a:r>
                        <a:rPr lang="fr-FR" sz="1200" b="1" i="0" u="none" strike="noStrike" dirty="0" smtClean="0">
                          <a:solidFill>
                            <a:schemeClr val="tx1"/>
                          </a:solidFill>
                          <a:effectLst/>
                          <a:latin typeface="Arial"/>
                        </a:rPr>
                        <a:t>20</a:t>
                      </a:r>
                      <a:endParaRPr lang="fr-FR" sz="1200" b="1" i="0" u="none" strike="noStrike" dirty="0">
                        <a:solidFill>
                          <a:schemeClr val="tx1"/>
                        </a:solidFill>
                        <a:effectLst/>
                        <a:latin typeface="Arial"/>
                      </a:endParaRP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solidFill>
                      <a:srgbClr val="13FF1B"/>
                    </a:solidFill>
                  </a:tcPr>
                </a:tc>
                <a:tc>
                  <a:txBody>
                    <a:bodyPr/>
                    <a:lstStyle/>
                    <a:p>
                      <a:pPr algn="l" fontAlgn="b"/>
                      <a:r>
                        <a:rPr lang="fr-FR" sz="1200" b="1" i="0" u="none" strike="noStrike" dirty="0">
                          <a:solidFill>
                            <a:schemeClr val="tx1"/>
                          </a:solidFill>
                          <a:effectLst/>
                          <a:latin typeface="Arial"/>
                        </a:rPr>
                        <a:t>ETP affectés à des actions de </a:t>
                      </a:r>
                      <a:r>
                        <a:rPr lang="fr-FR" sz="1200" b="1" i="0" u="none" strike="noStrike" dirty="0" smtClean="0">
                          <a:solidFill>
                            <a:schemeClr val="tx1"/>
                          </a:solidFill>
                          <a:effectLst/>
                          <a:latin typeface="Arial"/>
                        </a:rPr>
                        <a:t>coopération nationale ou internationale</a:t>
                      </a:r>
                      <a:endParaRPr lang="fr-FR" sz="1200" b="1" i="0" u="none" strike="noStrike" dirty="0">
                        <a:solidFill>
                          <a:schemeClr val="tx1"/>
                        </a:solidFill>
                        <a:effectLst/>
                        <a:latin typeface="Arial"/>
                      </a:endParaRPr>
                    </a:p>
                  </a:txBody>
                  <a:tcPr marL="1524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ctr" fontAlgn="b"/>
                      <a:r>
                        <a:rPr lang="fr-FR" sz="1200" b="1" i="0" u="none" strike="noStrike" dirty="0" smtClean="0">
                          <a:solidFill>
                            <a:schemeClr val="tx1"/>
                          </a:solidFill>
                          <a:effectLst/>
                          <a:latin typeface="Arial"/>
                        </a:rPr>
                        <a:t>19</a:t>
                      </a:r>
                      <a:endParaRPr lang="fr-FR" sz="1200" b="1" i="0" u="none" strike="noStrike" dirty="0">
                        <a:solidFill>
                          <a:schemeClr val="tx1"/>
                        </a:solidFill>
                        <a:effectLst/>
                        <a:latin typeface="Arial"/>
                      </a:endParaRPr>
                    </a:p>
                  </a:txBody>
                  <a:tcPr marL="1524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r>
              <a:tr h="194351">
                <a:tc>
                  <a:txBody>
                    <a:bodyPr/>
                    <a:lstStyle/>
                    <a:p>
                      <a:pPr algn="ctr" fontAlgn="b"/>
                      <a:r>
                        <a:rPr lang="fr-FR" sz="1200" b="1" i="0" u="none" strike="noStrike" dirty="0" smtClean="0">
                          <a:solidFill>
                            <a:schemeClr val="tx1"/>
                          </a:solidFill>
                          <a:effectLst/>
                          <a:latin typeface="Arial"/>
                        </a:rPr>
                        <a:t>21</a:t>
                      </a:r>
                      <a:endParaRPr lang="fr-FR" sz="1200" b="1" i="0" u="none" strike="noStrike" dirty="0">
                        <a:solidFill>
                          <a:schemeClr val="tx1"/>
                        </a:solidFill>
                        <a:effectLst/>
                        <a:latin typeface="Arial"/>
                      </a:endParaRP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l" fontAlgn="b"/>
                      <a:r>
                        <a:rPr lang="fr-FR" sz="1200" b="1" i="0" u="none" strike="noStrike" dirty="0">
                          <a:solidFill>
                            <a:schemeClr val="tx1"/>
                          </a:solidFill>
                          <a:effectLst/>
                          <a:latin typeface="Arial"/>
                        </a:rPr>
                        <a:t>ETP affectés </a:t>
                      </a:r>
                      <a:r>
                        <a:rPr lang="fr-FR" sz="1200" b="1" i="0" u="none" strike="noStrike" baseline="0" dirty="0" smtClean="0">
                          <a:solidFill>
                            <a:schemeClr val="tx1"/>
                          </a:solidFill>
                          <a:effectLst/>
                          <a:latin typeface="Arial"/>
                        </a:rPr>
                        <a:t>à la valorisation de la recherche</a:t>
                      </a:r>
                      <a:endParaRPr lang="fr-FR" sz="1200" b="1" i="0" u="none" strike="noStrike" dirty="0">
                        <a:solidFill>
                          <a:schemeClr val="tx1"/>
                        </a:solidFill>
                        <a:effectLst/>
                        <a:latin typeface="Arial"/>
                      </a:endParaRPr>
                    </a:p>
                  </a:txBody>
                  <a:tcPr marL="1524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ctr" fontAlgn="b"/>
                      <a:r>
                        <a:rPr lang="fr-FR" sz="1200" b="1" i="0" u="none" strike="noStrike" dirty="0" smtClean="0">
                          <a:solidFill>
                            <a:schemeClr val="tx1"/>
                          </a:solidFill>
                          <a:effectLst/>
                          <a:latin typeface="Arial"/>
                        </a:rPr>
                        <a:t>18</a:t>
                      </a:r>
                      <a:endParaRPr lang="fr-FR" sz="1200" b="1" i="0" u="none" strike="noStrike" dirty="0">
                        <a:solidFill>
                          <a:schemeClr val="tx1"/>
                        </a:solidFill>
                        <a:effectLst/>
                        <a:latin typeface="Arial"/>
                      </a:endParaRPr>
                    </a:p>
                  </a:txBody>
                  <a:tcPr marL="1524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r>
              <a:tr h="194351">
                <a:tc>
                  <a:txBody>
                    <a:bodyPr/>
                    <a:lstStyle/>
                    <a:p>
                      <a:pPr algn="ctr" fontAlgn="b"/>
                      <a:r>
                        <a:rPr lang="fr-FR" sz="1200" b="1" i="0" u="none" strike="noStrike" dirty="0" smtClean="0">
                          <a:solidFill>
                            <a:schemeClr val="tx1"/>
                          </a:solidFill>
                          <a:effectLst/>
                          <a:latin typeface="Arial"/>
                        </a:rPr>
                        <a:t>22</a:t>
                      </a:r>
                      <a:endParaRPr lang="fr-FR" sz="1200" b="1" i="0" u="none" strike="noStrike" dirty="0">
                        <a:solidFill>
                          <a:schemeClr val="tx1"/>
                        </a:solidFill>
                        <a:effectLst/>
                        <a:latin typeface="Arial"/>
                      </a:endParaRP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solidFill>
                      <a:srgbClr val="FFFFFF"/>
                    </a:solidFill>
                  </a:tcPr>
                </a:tc>
                <a:tc>
                  <a:txBody>
                    <a:bodyPr/>
                    <a:lstStyle/>
                    <a:p>
                      <a:pPr algn="l" fontAlgn="b"/>
                      <a:r>
                        <a:rPr lang="fr-FR" sz="1200" b="1" i="0" u="none" strike="noStrike" dirty="0">
                          <a:solidFill>
                            <a:schemeClr val="tx1"/>
                          </a:solidFill>
                          <a:effectLst/>
                          <a:latin typeface="Arial"/>
                        </a:rPr>
                        <a:t>Nombre d'heures de formations </a:t>
                      </a:r>
                      <a:r>
                        <a:rPr lang="fr-FR" sz="1200" b="1" i="0" u="none" strike="noStrike" dirty="0" smtClean="0">
                          <a:solidFill>
                            <a:schemeClr val="tx1"/>
                          </a:solidFill>
                          <a:effectLst/>
                          <a:latin typeface="Arial"/>
                        </a:rPr>
                        <a:t>professionnelles suivies </a:t>
                      </a:r>
                      <a:r>
                        <a:rPr lang="fr-FR" sz="1200" b="1" i="0" u="none" strike="noStrike" dirty="0">
                          <a:solidFill>
                            <a:schemeClr val="tx1"/>
                          </a:solidFill>
                          <a:effectLst/>
                          <a:latin typeface="Arial"/>
                        </a:rPr>
                        <a:t>par </a:t>
                      </a:r>
                      <a:r>
                        <a:rPr lang="fr-FR" sz="1200" b="1" i="0" u="none" strike="noStrike" dirty="0" smtClean="0">
                          <a:solidFill>
                            <a:schemeClr val="tx1"/>
                          </a:solidFill>
                          <a:effectLst/>
                          <a:latin typeface="Arial"/>
                        </a:rPr>
                        <a:t>les</a:t>
                      </a:r>
                      <a:r>
                        <a:rPr lang="fr-FR" sz="1200" b="1" i="0" u="none" strike="noStrike" baseline="0" dirty="0" smtClean="0">
                          <a:solidFill>
                            <a:schemeClr val="tx1"/>
                          </a:solidFill>
                          <a:effectLst/>
                          <a:latin typeface="Arial"/>
                        </a:rPr>
                        <a:t> agents dans l’année</a:t>
                      </a:r>
                      <a:endParaRPr lang="fr-FR" sz="1200" b="1" i="0" u="none" strike="noStrike" dirty="0">
                        <a:solidFill>
                          <a:schemeClr val="tx1"/>
                        </a:solidFill>
                        <a:effectLst/>
                        <a:latin typeface="Arial"/>
                      </a:endParaRP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c>
                  <a:txBody>
                    <a:bodyPr/>
                    <a:lstStyle/>
                    <a:p>
                      <a:pPr algn="ctr" fontAlgn="b"/>
                      <a:r>
                        <a:rPr lang="fr-FR" sz="1200" b="1" i="0" u="none" strike="noStrike" dirty="0" smtClean="0">
                          <a:solidFill>
                            <a:schemeClr val="tx1"/>
                          </a:solidFill>
                          <a:effectLst/>
                          <a:latin typeface="Arial"/>
                        </a:rPr>
                        <a:t>20</a:t>
                      </a:r>
                      <a:endParaRPr lang="fr-FR" sz="1200" b="1" i="0" u="none" strike="noStrike" dirty="0">
                        <a:solidFill>
                          <a:schemeClr val="tx1"/>
                        </a:solidFill>
                        <a:effectLst/>
                        <a:latin typeface="Arial"/>
                      </a:endParaRPr>
                    </a:p>
                  </a:txBody>
                  <a:tcPr marL="12700" marR="12700" marT="12700" marB="0" anchor="b">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306331676"/>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données difficiles à obtenir</a:t>
            </a:r>
            <a:endParaRPr lang="fr-FR" dirty="0"/>
          </a:p>
        </p:txBody>
      </p:sp>
      <p:sp>
        <p:nvSpPr>
          <p:cNvPr id="3" name="Espace réservé du contenu 2"/>
          <p:cNvSpPr>
            <a:spLocks noGrp="1"/>
          </p:cNvSpPr>
          <p:nvPr>
            <p:ph sz="quarter" idx="1"/>
          </p:nvPr>
        </p:nvSpPr>
        <p:spPr/>
        <p:txBody>
          <a:bodyPr/>
          <a:lstStyle/>
          <a:p>
            <a:r>
              <a:rPr lang="fr-FR" dirty="0" smtClean="0"/>
              <a:t>Satisfaction des usagers </a:t>
            </a:r>
          </a:p>
          <a:p>
            <a:pPr lvl="1"/>
            <a:r>
              <a:rPr lang="fr-FR" dirty="0" smtClean="0"/>
              <a:t>Scénario 1 : généralisation de LIBQUAL ?</a:t>
            </a:r>
          </a:p>
          <a:p>
            <a:pPr lvl="1"/>
            <a:r>
              <a:rPr lang="fr-FR" dirty="0" smtClean="0"/>
              <a:t>Scénario 2 : des indicateurs communs, une méthodologie commune, mais des mises en œuvre et des outils propres à chaque établissement</a:t>
            </a:r>
          </a:p>
          <a:p>
            <a:r>
              <a:rPr lang="fr-FR" dirty="0" smtClean="0"/>
              <a:t>Fréquentation numérique du site ou du Portail : par outil ou par sondage</a:t>
            </a:r>
          </a:p>
          <a:p>
            <a:r>
              <a:rPr lang="fr-FR" dirty="0" smtClean="0"/>
              <a:t>Nombre total de téléchargements pour tous les documents numériques (sources multiples, respect partiel de COUNTER, voir projet MESURE de COUPERIN)</a:t>
            </a:r>
          </a:p>
        </p:txBody>
      </p:sp>
      <p:sp>
        <p:nvSpPr>
          <p:cNvPr id="4" name="Espace réservé de la date 3"/>
          <p:cNvSpPr>
            <a:spLocks noGrp="1"/>
          </p:cNvSpPr>
          <p:nvPr>
            <p:ph type="dt" sz="half" idx="10"/>
          </p:nvPr>
        </p:nvSpPr>
        <p:spPr/>
        <p:txBody>
          <a:bodyPr/>
          <a:lstStyle/>
          <a:p>
            <a:pPr>
              <a:defRPr/>
            </a:pPr>
            <a:r>
              <a:rPr lang="fr-FR" smtClean="0"/>
              <a:t>23/05/2013</a:t>
            </a:r>
            <a:endParaRPr lang="fr-FR"/>
          </a:p>
        </p:txBody>
      </p:sp>
      <p:sp>
        <p:nvSpPr>
          <p:cNvPr id="5" name="Espace réservé du pied de page 4"/>
          <p:cNvSpPr>
            <a:spLocks noGrp="1"/>
          </p:cNvSpPr>
          <p:nvPr>
            <p:ph type="ftr" sz="quarter" idx="11"/>
          </p:nvPr>
        </p:nvSpPr>
        <p:spPr/>
        <p:txBody>
          <a:bodyPr/>
          <a:lstStyle/>
          <a:p>
            <a:pPr>
              <a:defRPr/>
            </a:pPr>
            <a:r>
              <a:rPr lang="fr-FR" smtClean="0"/>
              <a:t>Six &amp; Dix</a:t>
            </a:r>
            <a:endParaRPr lang="fr-FR"/>
          </a:p>
        </p:txBody>
      </p:sp>
      <p:sp>
        <p:nvSpPr>
          <p:cNvPr id="6" name="Espace réservé du numéro de diapositive 5"/>
          <p:cNvSpPr>
            <a:spLocks noGrp="1"/>
          </p:cNvSpPr>
          <p:nvPr>
            <p:ph type="sldNum" sz="quarter" idx="12"/>
          </p:nvPr>
        </p:nvSpPr>
        <p:spPr/>
        <p:txBody>
          <a:bodyPr/>
          <a:lstStyle/>
          <a:p>
            <a:pPr>
              <a:defRPr/>
            </a:pPr>
            <a:fld id="{4B979815-352A-F34F-B23F-D2E1A66C7D5C}" type="slidenum">
              <a:rPr lang="fr-FR" smtClean="0"/>
              <a:pPr>
                <a:defRPr/>
              </a:pPr>
              <a:t>35</a:t>
            </a:fld>
            <a:endParaRPr lang="fr-FR"/>
          </a:p>
        </p:txBody>
      </p:sp>
    </p:spTree>
    <p:extLst>
      <p:ext uri="{BB962C8B-B14F-4D97-AF65-F5344CB8AC3E}">
        <p14:creationId xmlns:p14="http://schemas.microsoft.com/office/powerpoint/2010/main" val="600303985"/>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Synthèse</a:t>
            </a:r>
            <a:endParaRPr lang="fr-FR" dirty="0"/>
          </a:p>
        </p:txBody>
      </p:sp>
      <p:sp>
        <p:nvSpPr>
          <p:cNvPr id="3" name="Espace réservé du contenu 2"/>
          <p:cNvSpPr>
            <a:spLocks noGrp="1"/>
          </p:cNvSpPr>
          <p:nvPr>
            <p:ph sz="quarter" idx="1"/>
          </p:nvPr>
        </p:nvSpPr>
        <p:spPr/>
        <p:txBody>
          <a:bodyPr/>
          <a:lstStyle/>
          <a:p>
            <a:r>
              <a:rPr lang="fr-FR" dirty="0" smtClean="0"/>
              <a:t>22 données suffiraient à bâtir les 22 indicateurs clés nécessaires à un Benchmarking rapide des bibliothèques françaises dans le cadre européen et international</a:t>
            </a:r>
            <a:endParaRPr lang="fr-FR" dirty="0"/>
          </a:p>
        </p:txBody>
      </p:sp>
      <p:sp>
        <p:nvSpPr>
          <p:cNvPr id="4" name="Espace réservé de la date 3"/>
          <p:cNvSpPr>
            <a:spLocks noGrp="1"/>
          </p:cNvSpPr>
          <p:nvPr>
            <p:ph type="dt" sz="half" idx="10"/>
          </p:nvPr>
        </p:nvSpPr>
        <p:spPr/>
        <p:txBody>
          <a:bodyPr/>
          <a:lstStyle/>
          <a:p>
            <a:pPr>
              <a:defRPr/>
            </a:pPr>
            <a:r>
              <a:rPr lang="fr-FR" smtClean="0"/>
              <a:t>23/05/2013</a:t>
            </a:r>
            <a:endParaRPr lang="fr-FR"/>
          </a:p>
        </p:txBody>
      </p:sp>
      <p:sp>
        <p:nvSpPr>
          <p:cNvPr id="5" name="Espace réservé du pied de page 4"/>
          <p:cNvSpPr>
            <a:spLocks noGrp="1"/>
          </p:cNvSpPr>
          <p:nvPr>
            <p:ph type="ftr" sz="quarter" idx="11"/>
          </p:nvPr>
        </p:nvSpPr>
        <p:spPr/>
        <p:txBody>
          <a:bodyPr/>
          <a:lstStyle/>
          <a:p>
            <a:pPr>
              <a:defRPr/>
            </a:pPr>
            <a:r>
              <a:rPr lang="fr-FR" smtClean="0"/>
              <a:t>Six &amp; Dix</a:t>
            </a:r>
            <a:endParaRPr lang="fr-FR"/>
          </a:p>
        </p:txBody>
      </p:sp>
      <p:sp>
        <p:nvSpPr>
          <p:cNvPr id="6" name="Espace réservé du numéro de diapositive 5"/>
          <p:cNvSpPr>
            <a:spLocks noGrp="1"/>
          </p:cNvSpPr>
          <p:nvPr>
            <p:ph type="sldNum" sz="quarter" idx="12"/>
          </p:nvPr>
        </p:nvSpPr>
        <p:spPr/>
        <p:txBody>
          <a:bodyPr/>
          <a:lstStyle/>
          <a:p>
            <a:pPr>
              <a:defRPr/>
            </a:pPr>
            <a:fld id="{4B979815-352A-F34F-B23F-D2E1A66C7D5C}" type="slidenum">
              <a:rPr lang="fr-FR" smtClean="0"/>
              <a:pPr>
                <a:defRPr/>
              </a:pPr>
              <a:t>36</a:t>
            </a:fld>
            <a:endParaRPr lang="fr-FR"/>
          </a:p>
        </p:txBody>
      </p:sp>
    </p:spTree>
    <p:extLst>
      <p:ext uri="{BB962C8B-B14F-4D97-AF65-F5344CB8AC3E}">
        <p14:creationId xmlns:p14="http://schemas.microsoft.com/office/powerpoint/2010/main" val="380285146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Une proposition pour la simplification de l’ESGBU</a:t>
            </a:r>
            <a:endParaRPr lang="fr-FR" dirty="0"/>
          </a:p>
        </p:txBody>
      </p:sp>
      <p:sp>
        <p:nvSpPr>
          <p:cNvPr id="3" name="Espace réservé du texte 2"/>
          <p:cNvSpPr>
            <a:spLocks noGrp="1"/>
          </p:cNvSpPr>
          <p:nvPr>
            <p:ph type="body" idx="1"/>
          </p:nvPr>
        </p:nvSpPr>
        <p:spPr/>
        <p:txBody>
          <a:bodyPr/>
          <a:lstStyle/>
          <a:p>
            <a:endParaRPr lang="fr-FR"/>
          </a:p>
        </p:txBody>
      </p:sp>
      <p:sp>
        <p:nvSpPr>
          <p:cNvPr id="4" name="Espace réservé de la date 3"/>
          <p:cNvSpPr>
            <a:spLocks noGrp="1"/>
          </p:cNvSpPr>
          <p:nvPr>
            <p:ph type="dt" sz="half" idx="10"/>
          </p:nvPr>
        </p:nvSpPr>
        <p:spPr/>
        <p:txBody>
          <a:bodyPr/>
          <a:lstStyle/>
          <a:p>
            <a:pPr>
              <a:defRPr/>
            </a:pPr>
            <a:r>
              <a:rPr lang="fr-FR" smtClean="0"/>
              <a:t>23/05/2013</a:t>
            </a:r>
            <a:endParaRPr lang="fr-FR"/>
          </a:p>
        </p:txBody>
      </p:sp>
      <p:sp>
        <p:nvSpPr>
          <p:cNvPr id="5" name="Espace réservé du pied de page 4"/>
          <p:cNvSpPr>
            <a:spLocks noGrp="1"/>
          </p:cNvSpPr>
          <p:nvPr>
            <p:ph type="ftr" sz="quarter" idx="11"/>
          </p:nvPr>
        </p:nvSpPr>
        <p:spPr/>
        <p:txBody>
          <a:bodyPr/>
          <a:lstStyle/>
          <a:p>
            <a:pPr>
              <a:defRPr/>
            </a:pPr>
            <a:r>
              <a:rPr lang="fr-FR" smtClean="0"/>
              <a:t>Six &amp; Dix</a:t>
            </a:r>
            <a:endParaRPr lang="fr-FR"/>
          </a:p>
        </p:txBody>
      </p:sp>
      <p:sp>
        <p:nvSpPr>
          <p:cNvPr id="6" name="Espace réservé du numéro de diapositive 5"/>
          <p:cNvSpPr>
            <a:spLocks noGrp="1"/>
          </p:cNvSpPr>
          <p:nvPr>
            <p:ph type="sldNum" sz="quarter" idx="12"/>
          </p:nvPr>
        </p:nvSpPr>
        <p:spPr/>
        <p:txBody>
          <a:bodyPr/>
          <a:lstStyle/>
          <a:p>
            <a:pPr>
              <a:defRPr/>
            </a:pPr>
            <a:fld id="{95EEA516-6529-7A49-A2E4-4995FB25EBED}" type="slidenum">
              <a:rPr lang="fr-FR" smtClean="0"/>
              <a:pPr>
                <a:defRPr/>
              </a:pPr>
              <a:t>37</a:t>
            </a:fld>
            <a:endParaRPr lang="fr-FR"/>
          </a:p>
        </p:txBody>
      </p:sp>
    </p:spTree>
    <p:extLst>
      <p:ext uri="{BB962C8B-B14F-4D97-AF65-F5344CB8AC3E}">
        <p14:creationId xmlns:p14="http://schemas.microsoft.com/office/powerpoint/2010/main" val="516217097"/>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Propositions d’évolution des données ESGBU</a:t>
            </a:r>
            <a:endParaRPr lang="fr-FR" dirty="0"/>
          </a:p>
        </p:txBody>
      </p:sp>
      <p:sp>
        <p:nvSpPr>
          <p:cNvPr id="3" name="Espace réservé du contenu 2"/>
          <p:cNvSpPr>
            <a:spLocks noGrp="1"/>
          </p:cNvSpPr>
          <p:nvPr>
            <p:ph sz="quarter" idx="1"/>
          </p:nvPr>
        </p:nvSpPr>
        <p:spPr>
          <a:xfrm>
            <a:off x="457200" y="1190002"/>
            <a:ext cx="8229600" cy="4937760"/>
          </a:xfrm>
        </p:spPr>
        <p:txBody>
          <a:bodyPr/>
          <a:lstStyle/>
          <a:p>
            <a:r>
              <a:rPr lang="fr-FR" dirty="0"/>
              <a:t>Méthodologie :</a:t>
            </a:r>
          </a:p>
          <a:p>
            <a:pPr lvl="1"/>
            <a:r>
              <a:rPr lang="fr-FR" dirty="0"/>
              <a:t>Analyse critique des données ESGBU par des groupes de travail (13/12/12, 23/01/13, 11/04/13)</a:t>
            </a:r>
          </a:p>
          <a:p>
            <a:pPr lvl="1"/>
            <a:r>
              <a:rPr lang="fr-FR" dirty="0"/>
              <a:t>Traçabilité des indicateurs (ISO 11620, IFLA, BIX, LIBER pour U-MULTIRANK, EPRIST...) utilisant les données ESGBU</a:t>
            </a:r>
          </a:p>
          <a:p>
            <a:r>
              <a:rPr lang="fr-FR" dirty="0"/>
              <a:t>Bilan quantitatif des évolutions proposées (pour 1 SCD avec 4 unités et 5 BA)  : environ </a:t>
            </a:r>
            <a:r>
              <a:rPr lang="fr-FR" dirty="0" smtClean="0"/>
              <a:t>459 </a:t>
            </a:r>
            <a:r>
              <a:rPr lang="fr-FR" dirty="0"/>
              <a:t>données à saisir (vs. 923 avec l’enquête </a:t>
            </a:r>
            <a:r>
              <a:rPr lang="fr-FR" dirty="0" smtClean="0"/>
              <a:t>actuelle), soit une simplification d’environ 50%</a:t>
            </a:r>
            <a:endParaRPr lang="fr-FR" dirty="0"/>
          </a:p>
        </p:txBody>
      </p:sp>
      <p:sp>
        <p:nvSpPr>
          <p:cNvPr id="4" name="Espace réservé de la date 3"/>
          <p:cNvSpPr>
            <a:spLocks noGrp="1"/>
          </p:cNvSpPr>
          <p:nvPr>
            <p:ph type="dt" sz="half" idx="10"/>
          </p:nvPr>
        </p:nvSpPr>
        <p:spPr/>
        <p:txBody>
          <a:bodyPr/>
          <a:lstStyle/>
          <a:p>
            <a:pPr>
              <a:defRPr/>
            </a:pPr>
            <a:r>
              <a:rPr lang="fr-FR" smtClean="0"/>
              <a:t>23/05/2013</a:t>
            </a:r>
            <a:endParaRPr lang="fr-FR"/>
          </a:p>
        </p:txBody>
      </p:sp>
      <p:sp>
        <p:nvSpPr>
          <p:cNvPr id="5" name="Espace réservé du pied de page 4"/>
          <p:cNvSpPr>
            <a:spLocks noGrp="1"/>
          </p:cNvSpPr>
          <p:nvPr>
            <p:ph type="ftr" sz="quarter" idx="11"/>
          </p:nvPr>
        </p:nvSpPr>
        <p:spPr/>
        <p:txBody>
          <a:bodyPr/>
          <a:lstStyle/>
          <a:p>
            <a:pPr>
              <a:defRPr/>
            </a:pPr>
            <a:r>
              <a:rPr lang="fr-FR" smtClean="0"/>
              <a:t>Six &amp; Dix</a:t>
            </a:r>
            <a:endParaRPr lang="fr-FR"/>
          </a:p>
        </p:txBody>
      </p:sp>
      <p:sp>
        <p:nvSpPr>
          <p:cNvPr id="6" name="Espace réservé du numéro de diapositive 5"/>
          <p:cNvSpPr>
            <a:spLocks noGrp="1"/>
          </p:cNvSpPr>
          <p:nvPr>
            <p:ph type="sldNum" sz="quarter" idx="12"/>
          </p:nvPr>
        </p:nvSpPr>
        <p:spPr/>
        <p:txBody>
          <a:bodyPr/>
          <a:lstStyle/>
          <a:p>
            <a:pPr>
              <a:defRPr/>
            </a:pPr>
            <a:fld id="{4B979815-352A-F34F-B23F-D2E1A66C7D5C}" type="slidenum">
              <a:rPr lang="fr-FR" smtClean="0"/>
              <a:pPr>
                <a:defRPr/>
              </a:pPr>
              <a:t>38</a:t>
            </a:fld>
            <a:endParaRPr lang="fr-FR"/>
          </a:p>
        </p:txBody>
      </p:sp>
    </p:spTree>
    <p:extLst>
      <p:ext uri="{BB962C8B-B14F-4D97-AF65-F5344CB8AC3E}">
        <p14:creationId xmlns:p14="http://schemas.microsoft.com/office/powerpoint/2010/main" val="4027460870"/>
      </p:ext>
    </p:extLst>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Principales évolutions proposées (ressources)</a:t>
            </a:r>
            <a:endParaRPr lang="fr-FR" dirty="0"/>
          </a:p>
        </p:txBody>
      </p:sp>
      <p:sp>
        <p:nvSpPr>
          <p:cNvPr id="3" name="Espace réservé du contenu 2"/>
          <p:cNvSpPr>
            <a:spLocks noGrp="1"/>
          </p:cNvSpPr>
          <p:nvPr>
            <p:ph sz="quarter" idx="1"/>
          </p:nvPr>
        </p:nvSpPr>
        <p:spPr>
          <a:xfrm>
            <a:off x="457200" y="1233799"/>
            <a:ext cx="8229600" cy="4832180"/>
          </a:xfrm>
        </p:spPr>
        <p:txBody>
          <a:bodyPr/>
          <a:lstStyle/>
          <a:p>
            <a:r>
              <a:rPr lang="fr-FR" sz="2000" dirty="0">
                <a:solidFill>
                  <a:srgbClr val="000000"/>
                </a:solidFill>
              </a:rPr>
              <a:t>Simplifier les données </a:t>
            </a:r>
            <a:r>
              <a:rPr lang="fr-FR" sz="2000" dirty="0" smtClean="0">
                <a:solidFill>
                  <a:srgbClr val="000000"/>
                </a:solidFill>
              </a:rPr>
              <a:t>budgétaires (dépenses / recettes)</a:t>
            </a:r>
          </a:p>
          <a:p>
            <a:r>
              <a:rPr lang="fr-FR" sz="2000" dirty="0">
                <a:solidFill>
                  <a:srgbClr val="000000"/>
                </a:solidFill>
              </a:rPr>
              <a:t>Dépenses documentaires : maintenir la décomposition part </a:t>
            </a:r>
            <a:r>
              <a:rPr lang="fr-FR" sz="2000" dirty="0" smtClean="0">
                <a:solidFill>
                  <a:srgbClr val="000000"/>
                </a:solidFill>
              </a:rPr>
              <a:t>formation </a:t>
            </a:r>
            <a:r>
              <a:rPr lang="fr-FR" sz="2000" dirty="0">
                <a:solidFill>
                  <a:srgbClr val="000000"/>
                </a:solidFill>
              </a:rPr>
              <a:t>/ part </a:t>
            </a:r>
            <a:r>
              <a:rPr lang="fr-FR" sz="2000" dirty="0" smtClean="0">
                <a:solidFill>
                  <a:srgbClr val="000000"/>
                </a:solidFill>
              </a:rPr>
              <a:t>recherche</a:t>
            </a:r>
            <a:r>
              <a:rPr lang="fr-FR" sz="2000" dirty="0">
                <a:solidFill>
                  <a:srgbClr val="000000"/>
                </a:solidFill>
              </a:rPr>
              <a:t>, mais avec une méthode de calcul </a:t>
            </a:r>
            <a:r>
              <a:rPr lang="fr-FR" sz="2000" dirty="0" smtClean="0">
                <a:solidFill>
                  <a:srgbClr val="000000"/>
                </a:solidFill>
              </a:rPr>
              <a:t>partagée</a:t>
            </a:r>
            <a:endParaRPr lang="fr-FR" sz="2000" dirty="0">
              <a:solidFill>
                <a:srgbClr val="000000"/>
              </a:solidFill>
            </a:endParaRPr>
          </a:p>
          <a:p>
            <a:r>
              <a:rPr lang="fr-FR" sz="2000" dirty="0">
                <a:solidFill>
                  <a:srgbClr val="000000"/>
                </a:solidFill>
              </a:rPr>
              <a:t>Revoir la typologie des </a:t>
            </a:r>
            <a:r>
              <a:rPr lang="fr-FR" sz="2000" dirty="0" smtClean="0">
                <a:solidFill>
                  <a:srgbClr val="000000"/>
                </a:solidFill>
              </a:rPr>
              <a:t>documents et mettre en cohérence dans toutes les rubriques :</a:t>
            </a:r>
            <a:endParaRPr lang="fr-FR" sz="2000" dirty="0">
              <a:solidFill>
                <a:srgbClr val="000000"/>
              </a:solidFill>
            </a:endParaRPr>
          </a:p>
          <a:p>
            <a:pPr lvl="1"/>
            <a:r>
              <a:rPr lang="fr-FR" sz="1800" dirty="0" smtClean="0">
                <a:solidFill>
                  <a:srgbClr val="000000"/>
                </a:solidFill>
              </a:rPr>
              <a:t>Documents sur </a:t>
            </a:r>
            <a:r>
              <a:rPr lang="fr-FR" sz="1800" dirty="0">
                <a:solidFill>
                  <a:srgbClr val="000000"/>
                </a:solidFill>
              </a:rPr>
              <a:t>support : livres, périodiques, </a:t>
            </a:r>
            <a:r>
              <a:rPr lang="fr-FR" sz="1800" dirty="0" smtClean="0">
                <a:solidFill>
                  <a:srgbClr val="000000"/>
                </a:solidFill>
              </a:rPr>
              <a:t>autres</a:t>
            </a:r>
          </a:p>
          <a:p>
            <a:pPr lvl="1"/>
            <a:r>
              <a:rPr lang="fr-FR" sz="1800" dirty="0" smtClean="0">
                <a:solidFill>
                  <a:srgbClr val="000000"/>
                </a:solidFill>
              </a:rPr>
              <a:t>Documents numériques </a:t>
            </a:r>
            <a:r>
              <a:rPr lang="fr-FR" sz="1800" dirty="0">
                <a:solidFill>
                  <a:srgbClr val="000000"/>
                </a:solidFill>
              </a:rPr>
              <a:t>: </a:t>
            </a:r>
            <a:r>
              <a:rPr lang="fr-FR" sz="1800" dirty="0" smtClean="0">
                <a:solidFill>
                  <a:srgbClr val="000000"/>
                </a:solidFill>
              </a:rPr>
              <a:t>documents produits </a:t>
            </a:r>
            <a:r>
              <a:rPr lang="fr-FR" sz="1800" dirty="0">
                <a:solidFill>
                  <a:srgbClr val="000000"/>
                </a:solidFill>
              </a:rPr>
              <a:t>(documents numérisés, thèses et travaux universitaires, documents pédagogiques, autres), </a:t>
            </a:r>
            <a:r>
              <a:rPr lang="fr-FR" sz="1800" dirty="0" smtClean="0">
                <a:solidFill>
                  <a:srgbClr val="000000"/>
                </a:solidFill>
              </a:rPr>
              <a:t>documents acquis</a:t>
            </a:r>
            <a:endParaRPr lang="fr-FR" sz="1800" dirty="0">
              <a:solidFill>
                <a:srgbClr val="000000"/>
              </a:solidFill>
            </a:endParaRPr>
          </a:p>
          <a:p>
            <a:pPr lvl="1"/>
            <a:r>
              <a:rPr lang="fr-FR" sz="1800" dirty="0">
                <a:solidFill>
                  <a:srgbClr val="000000"/>
                </a:solidFill>
              </a:rPr>
              <a:t>Abonnements aux ressources numériques (avec droit d’accès)</a:t>
            </a:r>
          </a:p>
          <a:p>
            <a:r>
              <a:rPr lang="fr-FR" sz="2000" dirty="0">
                <a:solidFill>
                  <a:srgbClr val="000000"/>
                </a:solidFill>
              </a:rPr>
              <a:t>Documents français / étrangers : </a:t>
            </a:r>
            <a:r>
              <a:rPr lang="fr-FR" sz="2000" dirty="0" smtClean="0">
                <a:solidFill>
                  <a:srgbClr val="000000"/>
                </a:solidFill>
              </a:rPr>
              <a:t>supprimer cette distinction</a:t>
            </a:r>
          </a:p>
          <a:p>
            <a:r>
              <a:rPr lang="fr-FR" sz="2000" dirty="0" smtClean="0">
                <a:solidFill>
                  <a:srgbClr val="000000"/>
                </a:solidFill>
              </a:rPr>
              <a:t>Documents </a:t>
            </a:r>
            <a:r>
              <a:rPr lang="fr-FR" sz="2000" dirty="0">
                <a:solidFill>
                  <a:srgbClr val="000000"/>
                </a:solidFill>
              </a:rPr>
              <a:t>patrimoniaux </a:t>
            </a:r>
            <a:r>
              <a:rPr lang="fr-FR" sz="2000" dirty="0" smtClean="0">
                <a:solidFill>
                  <a:srgbClr val="000000"/>
                </a:solidFill>
              </a:rPr>
              <a:t>: définis par « antérieurs à1811 »</a:t>
            </a:r>
            <a:endParaRPr lang="fr-FR" sz="2000" dirty="0">
              <a:solidFill>
                <a:srgbClr val="000000"/>
              </a:solidFill>
            </a:endParaRPr>
          </a:p>
          <a:p>
            <a:r>
              <a:rPr lang="fr-FR" sz="2000" dirty="0">
                <a:solidFill>
                  <a:srgbClr val="000000"/>
                </a:solidFill>
              </a:rPr>
              <a:t>Documents numériques stockés par la </a:t>
            </a:r>
            <a:r>
              <a:rPr lang="fr-FR" sz="2000" dirty="0" smtClean="0">
                <a:solidFill>
                  <a:srgbClr val="000000"/>
                </a:solidFill>
              </a:rPr>
              <a:t>bibliothèque </a:t>
            </a:r>
            <a:r>
              <a:rPr lang="fr-FR" sz="2000" dirty="0">
                <a:solidFill>
                  <a:srgbClr val="000000"/>
                </a:solidFill>
              </a:rPr>
              <a:t>: </a:t>
            </a:r>
            <a:r>
              <a:rPr lang="fr-FR" sz="2000" dirty="0" smtClean="0">
                <a:solidFill>
                  <a:srgbClr val="000000"/>
                </a:solidFill>
              </a:rPr>
              <a:t>ajouter </a:t>
            </a:r>
            <a:r>
              <a:rPr lang="fr-FR" sz="2000" dirty="0">
                <a:solidFill>
                  <a:srgbClr val="000000"/>
                </a:solidFill>
              </a:rPr>
              <a:t>le poids en To </a:t>
            </a:r>
            <a:r>
              <a:rPr lang="fr-FR" sz="2000" dirty="0" smtClean="0">
                <a:solidFill>
                  <a:srgbClr val="000000"/>
                </a:solidFill>
              </a:rPr>
              <a:t>(pour mesurer les enjeux </a:t>
            </a:r>
            <a:r>
              <a:rPr lang="fr-FR" sz="2000" dirty="0">
                <a:solidFill>
                  <a:srgbClr val="000000"/>
                </a:solidFill>
              </a:rPr>
              <a:t>de stockage et d’archivage pérenne</a:t>
            </a:r>
            <a:r>
              <a:rPr lang="fr-FR" sz="2000" dirty="0" smtClean="0">
                <a:solidFill>
                  <a:srgbClr val="000000"/>
                </a:solidFill>
              </a:rPr>
              <a:t>)</a:t>
            </a:r>
          </a:p>
          <a:p>
            <a:r>
              <a:rPr lang="fr-FR" sz="2000" dirty="0" smtClean="0">
                <a:solidFill>
                  <a:srgbClr val="000000"/>
                </a:solidFill>
              </a:rPr>
              <a:t>Documents </a:t>
            </a:r>
            <a:r>
              <a:rPr lang="fr-FR" sz="2000" dirty="0">
                <a:solidFill>
                  <a:srgbClr val="000000"/>
                </a:solidFill>
              </a:rPr>
              <a:t>numériques produits par l’établissement : </a:t>
            </a:r>
            <a:r>
              <a:rPr lang="fr-FR" sz="2000" dirty="0" smtClean="0">
                <a:solidFill>
                  <a:srgbClr val="000000"/>
                </a:solidFill>
              </a:rPr>
              <a:t>ajouter </a:t>
            </a:r>
            <a:r>
              <a:rPr lang="fr-FR" sz="2000" dirty="0">
                <a:solidFill>
                  <a:srgbClr val="000000"/>
                </a:solidFill>
              </a:rPr>
              <a:t>le nombre de documents en accès </a:t>
            </a:r>
            <a:r>
              <a:rPr lang="fr-FR" sz="2000" dirty="0" smtClean="0">
                <a:solidFill>
                  <a:srgbClr val="000000"/>
                </a:solidFill>
              </a:rPr>
              <a:t>ouvert</a:t>
            </a:r>
            <a:endParaRPr lang="fr-FR" sz="2000" dirty="0">
              <a:solidFill>
                <a:srgbClr val="000000"/>
              </a:solidFill>
            </a:endParaRPr>
          </a:p>
        </p:txBody>
      </p:sp>
      <p:sp>
        <p:nvSpPr>
          <p:cNvPr id="4" name="Espace réservé de la date 3"/>
          <p:cNvSpPr>
            <a:spLocks noGrp="1"/>
          </p:cNvSpPr>
          <p:nvPr>
            <p:ph type="dt" sz="half" idx="10"/>
          </p:nvPr>
        </p:nvSpPr>
        <p:spPr/>
        <p:txBody>
          <a:bodyPr/>
          <a:lstStyle/>
          <a:p>
            <a:pPr>
              <a:defRPr/>
            </a:pPr>
            <a:r>
              <a:rPr lang="fr-FR" smtClean="0"/>
              <a:t>23/05/2013</a:t>
            </a:r>
            <a:endParaRPr lang="fr-FR"/>
          </a:p>
        </p:txBody>
      </p:sp>
      <p:sp>
        <p:nvSpPr>
          <p:cNvPr id="5" name="Espace réservé du pied de page 4"/>
          <p:cNvSpPr>
            <a:spLocks noGrp="1"/>
          </p:cNvSpPr>
          <p:nvPr>
            <p:ph type="ftr" sz="quarter" idx="11"/>
          </p:nvPr>
        </p:nvSpPr>
        <p:spPr/>
        <p:txBody>
          <a:bodyPr/>
          <a:lstStyle/>
          <a:p>
            <a:pPr>
              <a:defRPr/>
            </a:pPr>
            <a:r>
              <a:rPr lang="fr-FR" smtClean="0"/>
              <a:t>Six &amp; Dix</a:t>
            </a:r>
            <a:endParaRPr lang="fr-FR"/>
          </a:p>
        </p:txBody>
      </p:sp>
      <p:sp>
        <p:nvSpPr>
          <p:cNvPr id="6" name="Espace réservé du numéro de diapositive 5"/>
          <p:cNvSpPr>
            <a:spLocks noGrp="1"/>
          </p:cNvSpPr>
          <p:nvPr>
            <p:ph type="sldNum" sz="quarter" idx="12"/>
          </p:nvPr>
        </p:nvSpPr>
        <p:spPr/>
        <p:txBody>
          <a:bodyPr/>
          <a:lstStyle/>
          <a:p>
            <a:pPr>
              <a:defRPr/>
            </a:pPr>
            <a:fld id="{4B979815-352A-F34F-B23F-D2E1A66C7D5C}" type="slidenum">
              <a:rPr lang="fr-FR" smtClean="0"/>
              <a:pPr>
                <a:defRPr/>
              </a:pPr>
              <a:t>39</a:t>
            </a:fld>
            <a:endParaRPr lang="fr-FR"/>
          </a:p>
        </p:txBody>
      </p:sp>
    </p:spTree>
    <p:extLst>
      <p:ext uri="{BB962C8B-B14F-4D97-AF65-F5344CB8AC3E}">
        <p14:creationId xmlns:p14="http://schemas.microsoft.com/office/powerpoint/2010/main" val="268384334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re 1"/>
          <p:cNvSpPr>
            <a:spLocks noGrp="1"/>
          </p:cNvSpPr>
          <p:nvPr>
            <p:ph type="title"/>
          </p:nvPr>
        </p:nvSpPr>
        <p:spPr/>
        <p:txBody>
          <a:bodyPr/>
          <a:lstStyle/>
          <a:p>
            <a:r>
              <a:rPr lang="fr-FR" dirty="0" smtClean="0">
                <a:latin typeface="Bookman Old Style" charset="0"/>
              </a:rPr>
              <a:t>Les objectifs </a:t>
            </a:r>
            <a:r>
              <a:rPr lang="fr-FR" dirty="0">
                <a:latin typeface="Bookman Old Style" charset="0"/>
              </a:rPr>
              <a:t>de l</a:t>
            </a:r>
            <a:r>
              <a:rPr lang="ja-JP" altLang="fr-FR" dirty="0">
                <a:latin typeface="Bookman Old Style" charset="0"/>
              </a:rPr>
              <a:t>’</a:t>
            </a:r>
            <a:r>
              <a:rPr lang="fr-FR" altLang="ja-JP" dirty="0">
                <a:latin typeface="Bookman Old Style" charset="0"/>
              </a:rPr>
              <a:t>étude</a:t>
            </a:r>
            <a:endParaRPr lang="fr-FR" dirty="0">
              <a:latin typeface="Bookman Old Style" charset="0"/>
            </a:endParaRPr>
          </a:p>
        </p:txBody>
      </p:sp>
      <p:sp>
        <p:nvSpPr>
          <p:cNvPr id="16386" name="Espace réservé du contenu 2"/>
          <p:cNvSpPr>
            <a:spLocks noGrp="1"/>
          </p:cNvSpPr>
          <p:nvPr>
            <p:ph sz="quarter" idx="1"/>
          </p:nvPr>
        </p:nvSpPr>
        <p:spPr>
          <a:xfrm>
            <a:off x="457200" y="1219200"/>
            <a:ext cx="8229600" cy="4937125"/>
          </a:xfrm>
        </p:spPr>
        <p:txBody>
          <a:bodyPr/>
          <a:lstStyle/>
          <a:p>
            <a:r>
              <a:rPr lang="fr-FR" sz="2000" dirty="0"/>
              <a:t>Réaliser un </a:t>
            </a:r>
            <a:r>
              <a:rPr lang="fr-FR" sz="2000" b="1" dirty="0" smtClean="0"/>
              <a:t>état des lieux </a:t>
            </a:r>
            <a:r>
              <a:rPr lang="fr-FR" sz="2000" dirty="0"/>
              <a:t>et un </a:t>
            </a:r>
            <a:r>
              <a:rPr lang="fr-FR" sz="2000" b="1" dirty="0"/>
              <a:t>diagnostic</a:t>
            </a:r>
            <a:r>
              <a:rPr lang="fr-FR" sz="2000" dirty="0"/>
              <a:t> des indicateurs nationaux actuels de l’IST </a:t>
            </a:r>
            <a:r>
              <a:rPr lang="fr-FR" altLang="ja-JP" sz="2000" dirty="0"/>
              <a:t>et des dispositifs associés</a:t>
            </a:r>
            <a:endParaRPr lang="fr-FR" sz="2000" dirty="0"/>
          </a:p>
          <a:p>
            <a:r>
              <a:rPr lang="fr-FR" sz="2000" dirty="0"/>
              <a:t>Formuler les </a:t>
            </a:r>
            <a:r>
              <a:rPr lang="fr-FR" sz="2000" b="1" dirty="0"/>
              <a:t>besoins </a:t>
            </a:r>
            <a:r>
              <a:rPr lang="fr-FR" sz="2000" b="1" dirty="0" smtClean="0"/>
              <a:t>d’</a:t>
            </a:r>
            <a:r>
              <a:rPr lang="fr-FR" altLang="ja-JP" sz="2000" b="1" dirty="0" smtClean="0"/>
              <a:t>évolution</a:t>
            </a:r>
            <a:r>
              <a:rPr lang="fr-FR" altLang="ja-JP" sz="2000" dirty="0" smtClean="0"/>
              <a:t> </a:t>
            </a:r>
            <a:r>
              <a:rPr lang="fr-FR" altLang="ja-JP" sz="2000" dirty="0"/>
              <a:t>des indicateurs nationaux de l’IST et des dispositifs associés pour répondre aux enjeux de pilotage de différents niveaux :</a:t>
            </a:r>
          </a:p>
          <a:p>
            <a:pPr lvl="1"/>
            <a:r>
              <a:rPr lang="fr-FR" altLang="ja-JP" sz="1800" dirty="0"/>
              <a:t>La </a:t>
            </a:r>
            <a:r>
              <a:rPr lang="fr-FR" altLang="ja-JP" sz="1800" b="1" dirty="0"/>
              <a:t>situation d’une </a:t>
            </a:r>
            <a:r>
              <a:rPr lang="fr-FR" altLang="ja-JP" sz="1800" b="1" dirty="0" smtClean="0"/>
              <a:t>bibliothèque</a:t>
            </a:r>
            <a:r>
              <a:rPr lang="fr-FR" altLang="ja-JP" sz="1800" dirty="0" smtClean="0"/>
              <a:t>, </a:t>
            </a:r>
            <a:r>
              <a:rPr lang="fr-FR" altLang="ja-JP" sz="1800" dirty="0"/>
              <a:t>dans un cadre national ou international (approche benchmark</a:t>
            </a:r>
            <a:r>
              <a:rPr lang="fr-FR" altLang="ja-JP" sz="1800" dirty="0" smtClean="0"/>
              <a:t>), et </a:t>
            </a:r>
            <a:r>
              <a:rPr lang="fr-FR" altLang="ja-JP" sz="1800" dirty="0"/>
              <a:t>son évolution dans le temps</a:t>
            </a:r>
          </a:p>
          <a:p>
            <a:pPr lvl="1"/>
            <a:r>
              <a:rPr lang="fr-FR" altLang="ja-JP" sz="1800" dirty="0"/>
              <a:t>La </a:t>
            </a:r>
            <a:r>
              <a:rPr lang="fr-FR" altLang="ja-JP" sz="1800" b="1" dirty="0"/>
              <a:t>situation </a:t>
            </a:r>
            <a:r>
              <a:rPr lang="fr-FR" altLang="ja-JP" sz="1800" b="1" dirty="0" smtClean="0"/>
              <a:t>nationale</a:t>
            </a:r>
            <a:r>
              <a:rPr lang="fr-FR" altLang="ja-JP" sz="1800" dirty="0" smtClean="0"/>
              <a:t>, sur </a:t>
            </a:r>
            <a:r>
              <a:rPr lang="fr-FR" altLang="ja-JP" sz="1800" dirty="0"/>
              <a:t>la base des </a:t>
            </a:r>
            <a:r>
              <a:rPr lang="fr-FR" altLang="ja-JP" sz="1800" dirty="0" smtClean="0"/>
              <a:t>données des bibliothèques consolidées, et </a:t>
            </a:r>
            <a:r>
              <a:rPr lang="fr-FR" altLang="ja-JP" sz="1800" dirty="0"/>
              <a:t>son évolution dans le temps</a:t>
            </a:r>
          </a:p>
          <a:p>
            <a:pPr lvl="1"/>
            <a:r>
              <a:rPr lang="fr-FR" altLang="ja-JP" sz="1800" dirty="0"/>
              <a:t>La </a:t>
            </a:r>
            <a:r>
              <a:rPr lang="fr-FR" altLang="ja-JP" sz="1800" b="1" dirty="0"/>
              <a:t>situation française</a:t>
            </a:r>
            <a:r>
              <a:rPr lang="fr-FR" altLang="ja-JP" sz="1800" dirty="0"/>
              <a:t> dans un cadre </a:t>
            </a:r>
            <a:r>
              <a:rPr lang="fr-FR" altLang="ja-JP" sz="1800" dirty="0" smtClean="0"/>
              <a:t>international, </a:t>
            </a:r>
            <a:r>
              <a:rPr lang="fr-FR" altLang="ja-JP" sz="1800" dirty="0"/>
              <a:t>et son évolution dans le temps</a:t>
            </a:r>
          </a:p>
          <a:p>
            <a:pPr lvl="1"/>
            <a:r>
              <a:rPr lang="fr-FR" sz="1800" dirty="0"/>
              <a:t>Remarque : les indicateurs nécessaires au pilotage local </a:t>
            </a:r>
            <a:r>
              <a:rPr lang="fr-FR" sz="1800" dirty="0" smtClean="0"/>
              <a:t>d’un </a:t>
            </a:r>
            <a:r>
              <a:rPr lang="fr-FR" sz="1800" dirty="0"/>
              <a:t>SCD ne sont pas dans le champ de cette étude</a:t>
            </a:r>
          </a:p>
          <a:p>
            <a:r>
              <a:rPr lang="fr-FR" sz="2000" dirty="0"/>
              <a:t>Identifier et comparer </a:t>
            </a:r>
            <a:r>
              <a:rPr lang="fr-FR" sz="2000" b="1" dirty="0"/>
              <a:t>différents scénarios </a:t>
            </a:r>
            <a:r>
              <a:rPr lang="fr-FR" sz="2000" b="1" dirty="0" smtClean="0"/>
              <a:t>d’</a:t>
            </a:r>
            <a:r>
              <a:rPr lang="fr-FR" altLang="ja-JP" sz="2000" b="1" dirty="0" smtClean="0"/>
              <a:t>évolution</a:t>
            </a:r>
            <a:r>
              <a:rPr lang="fr-FR" altLang="ja-JP" sz="2000" dirty="0" smtClean="0"/>
              <a:t> </a:t>
            </a:r>
            <a:r>
              <a:rPr lang="fr-FR" altLang="ja-JP" sz="2000" dirty="0"/>
              <a:t>du dispositif actuel ESGBU/ASIBU</a:t>
            </a:r>
          </a:p>
        </p:txBody>
      </p:sp>
      <p:sp>
        <p:nvSpPr>
          <p:cNvPr id="4" name="Espace réservé de la date 3"/>
          <p:cNvSpPr>
            <a:spLocks noGrp="1"/>
          </p:cNvSpPr>
          <p:nvPr>
            <p:ph type="dt" sz="quarter" idx="10"/>
          </p:nvPr>
        </p:nvSpPr>
        <p:spPr/>
        <p:txBody>
          <a:bodyPr/>
          <a:lstStyle/>
          <a:p>
            <a:pPr>
              <a:defRPr/>
            </a:pPr>
            <a:r>
              <a:rPr lang="fr-FR" smtClean="0"/>
              <a:t>23/05/2013</a:t>
            </a:r>
            <a:endParaRPr lang="fr-FR"/>
          </a:p>
        </p:txBody>
      </p:sp>
      <p:sp>
        <p:nvSpPr>
          <p:cNvPr id="5" name="Espace réservé du pied de page 4"/>
          <p:cNvSpPr>
            <a:spLocks noGrp="1"/>
          </p:cNvSpPr>
          <p:nvPr>
            <p:ph type="ftr" sz="quarter" idx="11"/>
          </p:nvPr>
        </p:nvSpPr>
        <p:spPr/>
        <p:txBody>
          <a:bodyPr/>
          <a:lstStyle/>
          <a:p>
            <a:pPr>
              <a:defRPr/>
            </a:pPr>
            <a:r>
              <a:rPr lang="fr-FR" smtClean="0"/>
              <a:t>Six &amp; Dix</a:t>
            </a:r>
            <a:endParaRPr lang="fr-FR"/>
          </a:p>
        </p:txBody>
      </p:sp>
      <p:sp>
        <p:nvSpPr>
          <p:cNvPr id="16389" name="Espace réservé du numéro de diapositive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5527AFB4-2E3D-6346-AA39-CA6241ECD16A}" type="slidenum">
              <a:rPr lang="fr-FR" sz="1400">
                <a:solidFill>
                  <a:schemeClr val="tx2"/>
                </a:solidFill>
                <a:latin typeface="Gill Sans MT" charset="0"/>
              </a:rPr>
              <a:pPr eaLnBrk="1" hangingPunct="1"/>
              <a:t>4</a:t>
            </a:fld>
            <a:endParaRPr lang="fr-FR" sz="1400">
              <a:solidFill>
                <a:schemeClr val="tx2"/>
              </a:solidFill>
              <a:latin typeface="Gill Sans MT" charset="0"/>
            </a:endParaRPr>
          </a:p>
        </p:txBody>
      </p:sp>
    </p:spTree>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Principales évolutions proposées </a:t>
            </a:r>
            <a:r>
              <a:rPr lang="fr-FR" dirty="0" smtClean="0"/>
              <a:t>(publics, usages, personnels)</a:t>
            </a:r>
            <a:endParaRPr lang="fr-FR" dirty="0"/>
          </a:p>
        </p:txBody>
      </p:sp>
      <p:sp>
        <p:nvSpPr>
          <p:cNvPr id="3" name="Espace réservé du contenu 2"/>
          <p:cNvSpPr>
            <a:spLocks noGrp="1"/>
          </p:cNvSpPr>
          <p:nvPr>
            <p:ph sz="quarter" idx="1"/>
          </p:nvPr>
        </p:nvSpPr>
        <p:spPr/>
        <p:txBody>
          <a:bodyPr/>
          <a:lstStyle/>
          <a:p>
            <a:r>
              <a:rPr lang="fr-FR" sz="2000" dirty="0"/>
              <a:t>Public : </a:t>
            </a:r>
            <a:r>
              <a:rPr lang="fr-FR" sz="2000" dirty="0" smtClean="0"/>
              <a:t>supprimer la </a:t>
            </a:r>
            <a:r>
              <a:rPr lang="fr-FR" sz="2000" dirty="0"/>
              <a:t>distinction Droit-Eco, Lettres, Sciences, </a:t>
            </a:r>
            <a:r>
              <a:rPr lang="fr-FR" sz="2000" dirty="0" smtClean="0"/>
              <a:t>Santé, sauf si les ressources documentaires sont réparties par discipline (ce qui n’est pas proposé) </a:t>
            </a:r>
            <a:endParaRPr lang="fr-FR" sz="2000" dirty="0"/>
          </a:p>
          <a:p>
            <a:r>
              <a:rPr lang="fr-FR" sz="2000" dirty="0" smtClean="0"/>
              <a:t>Distinguer les public potentiels (et non plus actifs au prêt) des publics fréquentant la bibliothèque (dans et hors les murs)</a:t>
            </a:r>
          </a:p>
          <a:p>
            <a:r>
              <a:rPr lang="fr-FR" sz="2000" dirty="0" smtClean="0"/>
              <a:t>Etoffer </a:t>
            </a:r>
            <a:r>
              <a:rPr lang="fr-FR" sz="2000" dirty="0"/>
              <a:t>les données sur les services offerts </a:t>
            </a:r>
          </a:p>
          <a:p>
            <a:r>
              <a:rPr lang="fr-FR" sz="2000" dirty="0" smtClean="0"/>
              <a:t>Ajouter </a:t>
            </a:r>
            <a:r>
              <a:rPr lang="fr-FR" sz="2000" dirty="0"/>
              <a:t>la satisfaction des usagers</a:t>
            </a:r>
          </a:p>
          <a:p>
            <a:r>
              <a:rPr lang="fr-FR" sz="2000" dirty="0" smtClean="0"/>
              <a:t>Horaires </a:t>
            </a:r>
            <a:r>
              <a:rPr lang="fr-FR" sz="2000" dirty="0"/>
              <a:t>d’ouverture hebdo : distinction L/V avant et après 19h, S, D</a:t>
            </a:r>
          </a:p>
          <a:p>
            <a:r>
              <a:rPr lang="fr-FR" sz="2000" dirty="0" smtClean="0"/>
              <a:t>Revoir les données sur les </a:t>
            </a:r>
            <a:r>
              <a:rPr lang="fr-FR" sz="2000" dirty="0" smtClean="0"/>
              <a:t>agents (</a:t>
            </a:r>
            <a:r>
              <a:rPr lang="fr-FR" sz="2000" dirty="0" smtClean="0"/>
              <a:t>décomposition des activités)</a:t>
            </a:r>
          </a:p>
          <a:p>
            <a:r>
              <a:rPr lang="fr-FR" sz="2000" dirty="0" smtClean="0"/>
              <a:t>Ajouter </a:t>
            </a:r>
            <a:r>
              <a:rPr lang="fr-FR" sz="2000" dirty="0"/>
              <a:t>aux ETP le nb de personnes </a:t>
            </a:r>
            <a:r>
              <a:rPr lang="fr-FR" sz="2000" dirty="0" smtClean="0"/>
              <a:t>physiques</a:t>
            </a:r>
          </a:p>
          <a:p>
            <a:r>
              <a:rPr lang="fr-FR" sz="2000" dirty="0" smtClean="0"/>
              <a:t>Ne plus fournir le </a:t>
            </a:r>
            <a:r>
              <a:rPr lang="fr-FR" sz="2000" dirty="0"/>
              <a:t>nombre de postes informatiques utilisés </a:t>
            </a:r>
            <a:r>
              <a:rPr lang="fr-FR" sz="2000" dirty="0" smtClean="0"/>
              <a:t>par </a:t>
            </a:r>
            <a:r>
              <a:rPr lang="fr-FR" sz="2000" dirty="0" smtClean="0"/>
              <a:t>les agents</a:t>
            </a:r>
            <a:endParaRPr lang="fr-FR" sz="2000" dirty="0"/>
          </a:p>
          <a:p>
            <a:endParaRPr lang="fr-FR" sz="2000" dirty="0"/>
          </a:p>
          <a:p>
            <a:endParaRPr lang="fr-FR" sz="2000" dirty="0"/>
          </a:p>
        </p:txBody>
      </p:sp>
      <p:sp>
        <p:nvSpPr>
          <p:cNvPr id="4" name="Espace réservé de la date 3"/>
          <p:cNvSpPr>
            <a:spLocks noGrp="1"/>
          </p:cNvSpPr>
          <p:nvPr>
            <p:ph type="dt" sz="half" idx="10"/>
          </p:nvPr>
        </p:nvSpPr>
        <p:spPr/>
        <p:txBody>
          <a:bodyPr/>
          <a:lstStyle/>
          <a:p>
            <a:pPr>
              <a:defRPr/>
            </a:pPr>
            <a:r>
              <a:rPr lang="fr-FR" smtClean="0"/>
              <a:t>23/05/2013</a:t>
            </a:r>
            <a:endParaRPr lang="fr-FR"/>
          </a:p>
        </p:txBody>
      </p:sp>
      <p:sp>
        <p:nvSpPr>
          <p:cNvPr id="5" name="Espace réservé du pied de page 4"/>
          <p:cNvSpPr>
            <a:spLocks noGrp="1"/>
          </p:cNvSpPr>
          <p:nvPr>
            <p:ph type="ftr" sz="quarter" idx="11"/>
          </p:nvPr>
        </p:nvSpPr>
        <p:spPr/>
        <p:txBody>
          <a:bodyPr/>
          <a:lstStyle/>
          <a:p>
            <a:pPr>
              <a:defRPr/>
            </a:pPr>
            <a:r>
              <a:rPr lang="fr-FR" smtClean="0"/>
              <a:t>Six &amp; Dix</a:t>
            </a:r>
            <a:endParaRPr lang="fr-FR"/>
          </a:p>
        </p:txBody>
      </p:sp>
      <p:sp>
        <p:nvSpPr>
          <p:cNvPr id="6" name="Espace réservé du numéro de diapositive 5"/>
          <p:cNvSpPr>
            <a:spLocks noGrp="1"/>
          </p:cNvSpPr>
          <p:nvPr>
            <p:ph type="sldNum" sz="quarter" idx="12"/>
          </p:nvPr>
        </p:nvSpPr>
        <p:spPr/>
        <p:txBody>
          <a:bodyPr/>
          <a:lstStyle/>
          <a:p>
            <a:pPr>
              <a:defRPr/>
            </a:pPr>
            <a:fld id="{4B979815-352A-F34F-B23F-D2E1A66C7D5C}" type="slidenum">
              <a:rPr lang="fr-FR" smtClean="0"/>
              <a:pPr>
                <a:defRPr/>
              </a:pPr>
              <a:t>40</a:t>
            </a:fld>
            <a:endParaRPr lang="fr-FR"/>
          </a:p>
        </p:txBody>
      </p:sp>
    </p:spTree>
    <p:extLst>
      <p:ext uri="{BB962C8B-B14F-4D97-AF65-F5344CB8AC3E}">
        <p14:creationId xmlns:p14="http://schemas.microsoft.com/office/powerpoint/2010/main" val="3191688382"/>
      </p:ext>
    </p:extLst>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Principales évolutions quantitatives (impact sur le nombre de données)</a:t>
            </a:r>
            <a:endParaRPr lang="fr-FR" dirty="0"/>
          </a:p>
        </p:txBody>
      </p:sp>
      <p:graphicFrame>
        <p:nvGraphicFramePr>
          <p:cNvPr id="7" name="Espace réservé du contenu 6"/>
          <p:cNvGraphicFramePr>
            <a:graphicFrameLocks noGrp="1"/>
          </p:cNvGraphicFramePr>
          <p:nvPr>
            <p:ph sz="quarter" idx="1"/>
            <p:extLst>
              <p:ext uri="{D42A27DB-BD31-4B8C-83A1-F6EECF244321}">
                <p14:modId xmlns:p14="http://schemas.microsoft.com/office/powerpoint/2010/main" val="1632712656"/>
              </p:ext>
            </p:extLst>
          </p:nvPr>
        </p:nvGraphicFramePr>
        <p:xfrm>
          <a:off x="442607" y="1292195"/>
          <a:ext cx="8535338" cy="5449831"/>
        </p:xfrm>
        <a:graphic>
          <a:graphicData uri="http://schemas.openxmlformats.org/drawingml/2006/table">
            <a:tbl>
              <a:tblPr firstRow="1" bandRow="1">
                <a:tableStyleId>{5C22544A-7EE6-4342-B048-85BDC9FD1C3A}</a:tableStyleId>
              </a:tblPr>
              <a:tblGrid>
                <a:gridCol w="2205705"/>
                <a:gridCol w="2679891"/>
                <a:gridCol w="3649742"/>
              </a:tblGrid>
              <a:tr h="370840">
                <a:tc>
                  <a:txBody>
                    <a:bodyPr/>
                    <a:lstStyle/>
                    <a:p>
                      <a:r>
                        <a:rPr lang="fr-FR" sz="1600" dirty="0" smtClean="0"/>
                        <a:t>Nouvelles</a:t>
                      </a:r>
                      <a:r>
                        <a:rPr lang="fr-FR" sz="1600" baseline="0" dirty="0" smtClean="0"/>
                        <a:t> rubriques proposées (11) et nb de données</a:t>
                      </a:r>
                      <a:endParaRPr lang="fr-FR" sz="1600" dirty="0"/>
                    </a:p>
                  </a:txBody>
                  <a:tcPr/>
                </a:tc>
                <a:tc>
                  <a:txBody>
                    <a:bodyPr/>
                    <a:lstStyle/>
                    <a:p>
                      <a:r>
                        <a:rPr lang="fr-FR" sz="1600" dirty="0" smtClean="0"/>
                        <a:t>Rubriques</a:t>
                      </a:r>
                      <a:r>
                        <a:rPr lang="fr-FR" sz="1600" baseline="0" dirty="0" smtClean="0"/>
                        <a:t> actuelles de l’ESGBU (15) et nb de données</a:t>
                      </a:r>
                      <a:endParaRPr lang="fr-FR" sz="1600" dirty="0"/>
                    </a:p>
                  </a:txBody>
                  <a:tcPr/>
                </a:tc>
                <a:tc>
                  <a:txBody>
                    <a:bodyPr/>
                    <a:lstStyle/>
                    <a:p>
                      <a:r>
                        <a:rPr lang="fr-FR" sz="1600" dirty="0" smtClean="0"/>
                        <a:t>Principales évolutions quantitatives</a:t>
                      </a:r>
                      <a:endParaRPr lang="fr-FR" sz="1600" dirty="0"/>
                    </a:p>
                  </a:txBody>
                  <a:tcPr/>
                </a:tc>
              </a:tr>
              <a:tr h="370840">
                <a:tc>
                  <a:txBody>
                    <a:bodyPr/>
                    <a:lstStyle/>
                    <a:p>
                      <a:r>
                        <a:rPr lang="fr-FR" sz="1600" dirty="0" smtClean="0"/>
                        <a:t>1.Ens_budget (16)</a:t>
                      </a:r>
                      <a:endParaRPr lang="fr-FR" sz="1600" dirty="0"/>
                    </a:p>
                  </a:txBody>
                  <a:tcPr/>
                </a:tc>
                <a:tc>
                  <a:txBody>
                    <a:bodyPr/>
                    <a:lstStyle/>
                    <a:p>
                      <a:r>
                        <a:rPr lang="fr-FR" sz="1600" dirty="0" err="1" smtClean="0"/>
                        <a:t>Ens_recettes</a:t>
                      </a:r>
                      <a:r>
                        <a:rPr lang="fr-FR" sz="1600" dirty="0" smtClean="0"/>
                        <a:t>,</a:t>
                      </a:r>
                      <a:r>
                        <a:rPr lang="fr-FR" sz="1600" baseline="0" dirty="0" smtClean="0"/>
                        <a:t> </a:t>
                      </a:r>
                      <a:r>
                        <a:rPr lang="fr-FR" sz="1600" baseline="0" dirty="0" err="1" smtClean="0"/>
                        <a:t>Ens_dépenses</a:t>
                      </a:r>
                      <a:r>
                        <a:rPr lang="fr-FR" sz="1600" baseline="0" dirty="0" smtClean="0"/>
                        <a:t>, </a:t>
                      </a:r>
                      <a:r>
                        <a:rPr lang="fr-FR" sz="1600" baseline="0" dirty="0" err="1" smtClean="0"/>
                        <a:t>Ens_données_qualitatives</a:t>
                      </a:r>
                      <a:r>
                        <a:rPr lang="fr-FR" sz="1600" baseline="0" dirty="0" smtClean="0"/>
                        <a:t> (37)</a:t>
                      </a:r>
                    </a:p>
                  </a:txBody>
                  <a:tcPr/>
                </a:tc>
                <a:tc>
                  <a:txBody>
                    <a:bodyPr/>
                    <a:lstStyle/>
                    <a:p>
                      <a:r>
                        <a:rPr lang="fr-FR" sz="1600" baseline="0" dirty="0" smtClean="0">
                          <a:latin typeface="Wingdings"/>
                          <a:ea typeface="Wingdings"/>
                          <a:cs typeface="Wingdings"/>
                          <a:sym typeface="Wingdings"/>
                        </a:rPr>
                        <a:t></a:t>
                      </a:r>
                      <a:r>
                        <a:rPr lang="fr-FR" sz="1600" baseline="0" dirty="0" smtClean="0"/>
                        <a:t>Revue et simplification nomenclature</a:t>
                      </a:r>
                    </a:p>
                  </a:txBody>
                  <a:tcPr/>
                </a:tc>
              </a:tr>
              <a:tr h="339351">
                <a:tc>
                  <a:txBody>
                    <a:bodyPr/>
                    <a:lstStyle/>
                    <a:p>
                      <a:r>
                        <a:rPr lang="fr-FR" sz="1600" dirty="0" smtClean="0"/>
                        <a:t>2.Ens_dep_doc (5)</a:t>
                      </a:r>
                      <a:endParaRPr lang="fr-FR"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600" baseline="0" dirty="0" err="1" smtClean="0"/>
                        <a:t>Uni_dep_acq_conserv</a:t>
                      </a:r>
                      <a:r>
                        <a:rPr lang="fr-FR" sz="1600" baseline="0" dirty="0" smtClean="0"/>
                        <a:t> (17)</a:t>
                      </a:r>
                      <a:endParaRPr lang="fr-FR" sz="1600" dirty="0" smtClean="0"/>
                    </a:p>
                  </a:txBody>
                  <a:tcPr/>
                </a:tc>
                <a:tc>
                  <a:txBody>
                    <a:bodyPr/>
                    <a:lstStyle/>
                    <a:p>
                      <a:r>
                        <a:rPr lang="fr-FR" sz="1600" baseline="0" dirty="0" smtClean="0">
                          <a:latin typeface="Wingdings"/>
                          <a:ea typeface="Wingdings"/>
                          <a:cs typeface="Wingdings"/>
                          <a:sym typeface="Wingdings"/>
                        </a:rPr>
                        <a:t></a:t>
                      </a:r>
                      <a:r>
                        <a:rPr lang="fr-FR" sz="1600" baseline="0" dirty="0" smtClean="0"/>
                        <a:t>Revue et simplification nomenclature</a:t>
                      </a:r>
                    </a:p>
                  </a:txBody>
                  <a:tcPr/>
                </a:tc>
              </a:tr>
              <a:tr h="370840">
                <a:tc>
                  <a:txBody>
                    <a:bodyPr/>
                    <a:lstStyle/>
                    <a:p>
                      <a:r>
                        <a:rPr lang="fr-FR" sz="1600" dirty="0" smtClean="0"/>
                        <a:t>3. </a:t>
                      </a:r>
                      <a:r>
                        <a:rPr lang="fr-FR" sz="1600" dirty="0" err="1" smtClean="0"/>
                        <a:t>Ens_coll_nul</a:t>
                      </a:r>
                      <a:r>
                        <a:rPr lang="fr-FR" sz="1600" dirty="0" smtClean="0"/>
                        <a:t> (10)</a:t>
                      </a:r>
                    </a:p>
                    <a:p>
                      <a:r>
                        <a:rPr lang="fr-FR" sz="1600" dirty="0" smtClean="0"/>
                        <a:t>4. </a:t>
                      </a:r>
                      <a:r>
                        <a:rPr lang="fr-FR" sz="1600" dirty="0" err="1" smtClean="0"/>
                        <a:t>Uni_coll_supp</a:t>
                      </a:r>
                      <a:r>
                        <a:rPr lang="fr-FR" sz="1600" baseline="0" dirty="0" smtClean="0"/>
                        <a:t> (14)</a:t>
                      </a:r>
                      <a:endParaRPr lang="fr-FR" sz="1600" dirty="0"/>
                    </a:p>
                  </a:txBody>
                  <a:tcPr/>
                </a:tc>
                <a:tc>
                  <a:txBody>
                    <a:bodyPr/>
                    <a:lstStyle/>
                    <a:p>
                      <a:r>
                        <a:rPr lang="fr-FR" sz="1600" dirty="0" err="1" smtClean="0"/>
                        <a:t>Uni_collections</a:t>
                      </a:r>
                      <a:r>
                        <a:rPr lang="fr-FR" sz="1600" dirty="0" smtClean="0"/>
                        <a:t> (31)</a:t>
                      </a:r>
                      <a:endParaRPr lang="fr-FR"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600" baseline="0" dirty="0" smtClean="0">
                          <a:latin typeface="Wingdings"/>
                          <a:ea typeface="Wingdings"/>
                          <a:cs typeface="Wingdings"/>
                          <a:sym typeface="Wingdings"/>
                        </a:rPr>
                        <a:t></a:t>
                      </a:r>
                      <a:r>
                        <a:rPr lang="fr-FR" sz="1600" baseline="0" dirty="0" smtClean="0"/>
                        <a:t>Revue et simplification nomenclature</a:t>
                      </a:r>
                    </a:p>
                  </a:txBody>
                  <a:tcPr/>
                </a:tc>
              </a:tr>
              <a:tr h="370840">
                <a:tc>
                  <a:txBody>
                    <a:bodyPr/>
                    <a:lstStyle/>
                    <a:p>
                      <a:r>
                        <a:rPr lang="fr-FR" sz="1600" dirty="0" smtClean="0"/>
                        <a:t>5. </a:t>
                      </a:r>
                      <a:r>
                        <a:rPr lang="fr-FR" sz="1600" dirty="0" err="1" smtClean="0"/>
                        <a:t>Ens_coll_flux</a:t>
                      </a:r>
                      <a:r>
                        <a:rPr lang="fr-FR" sz="1600" dirty="0" smtClean="0"/>
                        <a:t> (27)</a:t>
                      </a:r>
                      <a:endParaRPr lang="fr-FR" sz="1600" dirty="0"/>
                    </a:p>
                  </a:txBody>
                  <a:tcPr/>
                </a:tc>
                <a:tc>
                  <a:txBody>
                    <a:bodyPr/>
                    <a:lstStyle/>
                    <a:p>
                      <a:r>
                        <a:rPr lang="fr-FR" sz="1600" dirty="0" err="1" smtClean="0"/>
                        <a:t>Uni_accroissement</a:t>
                      </a:r>
                      <a:r>
                        <a:rPr lang="fr-FR" sz="1600" dirty="0" smtClean="0"/>
                        <a:t> (64)</a:t>
                      </a:r>
                      <a:endParaRPr lang="fr-FR"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600" baseline="0" dirty="0" smtClean="0">
                          <a:latin typeface="Wingdings"/>
                          <a:ea typeface="Wingdings"/>
                          <a:cs typeface="Wingdings"/>
                          <a:sym typeface="Wingdings"/>
                        </a:rPr>
                        <a:t></a:t>
                      </a:r>
                      <a:r>
                        <a:rPr lang="fr-FR" sz="1600" baseline="0" dirty="0" smtClean="0"/>
                        <a:t>Revue et simplification nomenclature</a:t>
                      </a:r>
                    </a:p>
                  </a:txBody>
                  <a:tcPr/>
                </a:tc>
              </a:tr>
              <a:tr h="370840">
                <a:tc>
                  <a:txBody>
                    <a:bodyPr/>
                    <a:lstStyle/>
                    <a:p>
                      <a:r>
                        <a:rPr lang="fr-FR" sz="1600" dirty="0" smtClean="0"/>
                        <a:t>6. </a:t>
                      </a:r>
                      <a:r>
                        <a:rPr lang="fr-FR" sz="1600" dirty="0" err="1" smtClean="0"/>
                        <a:t>Ens_archiv_ouvertes</a:t>
                      </a:r>
                      <a:r>
                        <a:rPr lang="fr-FR" sz="1600" dirty="0" smtClean="0"/>
                        <a:t> (6)</a:t>
                      </a:r>
                      <a:endParaRPr lang="fr-FR"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600" dirty="0" err="1" smtClean="0"/>
                        <a:t>Ens_archives</a:t>
                      </a:r>
                      <a:r>
                        <a:rPr lang="fr-FR" sz="1600" baseline="0" dirty="0" smtClean="0"/>
                        <a:t> </a:t>
                      </a:r>
                      <a:r>
                        <a:rPr lang="fr-FR" sz="1600" dirty="0" smtClean="0"/>
                        <a:t>ouvertes (5)</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600" baseline="0" dirty="0" smtClean="0">
                          <a:latin typeface="Wingdings"/>
                          <a:ea typeface="Wingdings"/>
                          <a:cs typeface="Wingdings"/>
                          <a:sym typeface="Wingdings"/>
                        </a:rPr>
                        <a:t></a:t>
                      </a:r>
                      <a:r>
                        <a:rPr lang="fr-FR" sz="1600" baseline="0" dirty="0" smtClean="0"/>
                        <a:t>Revue nomenclature</a:t>
                      </a:r>
                    </a:p>
                  </a:txBody>
                  <a:tcPr/>
                </a:tc>
              </a:tr>
              <a:tr h="370840">
                <a:tc>
                  <a:txBody>
                    <a:bodyPr/>
                    <a:lstStyle/>
                    <a:p>
                      <a:r>
                        <a:rPr lang="fr-FR" sz="1600" dirty="0" smtClean="0"/>
                        <a:t>7.Ens_public (4)</a:t>
                      </a:r>
                      <a:endParaRPr lang="fr-FR" sz="1600" dirty="0"/>
                    </a:p>
                  </a:txBody>
                  <a:tcPr/>
                </a:tc>
                <a:tc>
                  <a:txBody>
                    <a:bodyPr/>
                    <a:lstStyle/>
                    <a:p>
                      <a:r>
                        <a:rPr lang="fr-FR" sz="1600" dirty="0" err="1" smtClean="0"/>
                        <a:t>Uni_public</a:t>
                      </a:r>
                      <a:r>
                        <a:rPr lang="fr-FR" sz="1600" dirty="0" smtClean="0"/>
                        <a:t> (19)</a:t>
                      </a:r>
                      <a:endParaRPr lang="fr-FR"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600" baseline="0" dirty="0" smtClean="0">
                          <a:latin typeface="Wingdings"/>
                          <a:ea typeface="Wingdings"/>
                          <a:cs typeface="Wingdings"/>
                          <a:sym typeface="Wingdings"/>
                        </a:rPr>
                        <a:t></a:t>
                      </a:r>
                      <a:r>
                        <a:rPr lang="fr-FR" sz="1600" baseline="0" dirty="0" smtClean="0"/>
                        <a:t>Revue et simplification nomenclature</a:t>
                      </a:r>
                    </a:p>
                  </a:txBody>
                  <a:tcPr/>
                </a:tc>
              </a:tr>
              <a:tr h="370840">
                <a:tc>
                  <a:txBody>
                    <a:bodyPr/>
                    <a:lstStyle/>
                    <a:p>
                      <a:r>
                        <a:rPr lang="fr-FR" sz="1600" dirty="0" smtClean="0"/>
                        <a:t>8.Ens_usages (25)</a:t>
                      </a:r>
                    </a:p>
                    <a:p>
                      <a:r>
                        <a:rPr lang="fr-FR" sz="1600" dirty="0" smtClean="0"/>
                        <a:t>9.Uni_usages (18)</a:t>
                      </a:r>
                      <a:endParaRPr lang="fr-FR" sz="1600" dirty="0"/>
                    </a:p>
                  </a:txBody>
                  <a:tcPr/>
                </a:tc>
                <a:tc>
                  <a:txBody>
                    <a:bodyPr/>
                    <a:lstStyle/>
                    <a:p>
                      <a:r>
                        <a:rPr lang="fr-FR" sz="1600" dirty="0" err="1" smtClean="0"/>
                        <a:t>Ens_PEB</a:t>
                      </a:r>
                      <a:r>
                        <a:rPr lang="fr-FR" sz="1600" dirty="0" smtClean="0"/>
                        <a:t>,</a:t>
                      </a:r>
                      <a:r>
                        <a:rPr lang="fr-FR" sz="1600" baseline="0" dirty="0" smtClean="0"/>
                        <a:t> </a:t>
                      </a:r>
                      <a:r>
                        <a:rPr lang="fr-FR" sz="1600" baseline="0" dirty="0" err="1" smtClean="0"/>
                        <a:t>Uni_activité</a:t>
                      </a:r>
                      <a:r>
                        <a:rPr lang="fr-FR" sz="1600" baseline="0" dirty="0" smtClean="0"/>
                        <a:t>, </a:t>
                      </a:r>
                      <a:r>
                        <a:rPr lang="fr-FR" sz="1600" baseline="0" dirty="0" err="1" smtClean="0"/>
                        <a:t>Uni_locaux_postes</a:t>
                      </a:r>
                      <a:r>
                        <a:rPr lang="fr-FR" sz="1600" baseline="0" dirty="0" smtClean="0"/>
                        <a:t> (51)</a:t>
                      </a:r>
                    </a:p>
                    <a:p>
                      <a:pPr marL="0" marR="0" indent="0" algn="l" defTabSz="914400" rtl="0" eaLnBrk="1" fontAlgn="auto" latinLnBrk="0" hangingPunct="1">
                        <a:lnSpc>
                          <a:spcPct val="100000"/>
                        </a:lnSpc>
                        <a:spcBef>
                          <a:spcPts val="0"/>
                        </a:spcBef>
                        <a:spcAft>
                          <a:spcPts val="0"/>
                        </a:spcAft>
                        <a:buClrTx/>
                        <a:buSzTx/>
                        <a:buFontTx/>
                        <a:buNone/>
                        <a:tabLst/>
                        <a:defRPr/>
                      </a:pPr>
                      <a:r>
                        <a:rPr lang="fr-FR" sz="1600" dirty="0" err="1" smtClean="0"/>
                        <a:t>Ens_usage_reselec</a:t>
                      </a:r>
                      <a:r>
                        <a:rPr lang="fr-FR" sz="1600" dirty="0" smtClean="0"/>
                        <a:t> (8) </a:t>
                      </a:r>
                      <a:r>
                        <a:rPr lang="fr-FR" sz="1600" dirty="0" err="1" smtClean="0"/>
                        <a:t>Uni_form_usagers</a:t>
                      </a:r>
                      <a:r>
                        <a:rPr lang="fr-FR" sz="1600" dirty="0" smtClean="0"/>
                        <a:t> (10)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600" baseline="0" dirty="0" smtClean="0">
                          <a:latin typeface="Wingdings"/>
                          <a:ea typeface="Wingdings"/>
                          <a:cs typeface="Wingdings"/>
                          <a:sym typeface="Wingdings"/>
                        </a:rPr>
                        <a:t></a:t>
                      </a:r>
                      <a:r>
                        <a:rPr lang="fr-FR" sz="1600" baseline="0" dirty="0" smtClean="0"/>
                        <a:t>Revue et simplification voire enrichissement nomenclature</a:t>
                      </a:r>
                    </a:p>
                  </a:txBody>
                  <a:tcPr/>
                </a:tc>
              </a:tr>
              <a:tr h="370840">
                <a:tc>
                  <a:txBody>
                    <a:bodyPr/>
                    <a:lstStyle/>
                    <a:p>
                      <a:r>
                        <a:rPr lang="fr-FR" sz="1600" dirty="0" smtClean="0"/>
                        <a:t>10.Uni_personnels</a:t>
                      </a:r>
                      <a:r>
                        <a:rPr lang="fr-FR" sz="1600" baseline="0" dirty="0" smtClean="0"/>
                        <a:t> (24)</a:t>
                      </a:r>
                      <a:endParaRPr lang="fr-FR" sz="1600" dirty="0"/>
                    </a:p>
                  </a:txBody>
                  <a:tcPr/>
                </a:tc>
                <a:tc>
                  <a:txBody>
                    <a:bodyPr/>
                    <a:lstStyle/>
                    <a:p>
                      <a:r>
                        <a:rPr lang="fr-FR" sz="1600" dirty="0" err="1" smtClean="0"/>
                        <a:t>Uni_personnels</a:t>
                      </a:r>
                      <a:r>
                        <a:rPr lang="fr-FR" sz="1600" dirty="0" smtClean="0"/>
                        <a:t> (31)</a:t>
                      </a:r>
                      <a:endParaRPr lang="fr-FR"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600" baseline="0" dirty="0" smtClean="0">
                          <a:latin typeface="Wingdings"/>
                          <a:ea typeface="Wingdings"/>
                          <a:cs typeface="Wingdings"/>
                          <a:sym typeface="Wingdings"/>
                        </a:rPr>
                        <a:t></a:t>
                      </a:r>
                      <a:r>
                        <a:rPr lang="fr-FR" sz="1600" baseline="0" dirty="0" smtClean="0"/>
                        <a:t>Revue et simplification nomenclature</a:t>
                      </a: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600" dirty="0" smtClean="0"/>
                        <a:t>11. </a:t>
                      </a:r>
                      <a:r>
                        <a:rPr lang="fr-FR" sz="1600" dirty="0" err="1" smtClean="0"/>
                        <a:t>Bib_associées</a:t>
                      </a:r>
                      <a:r>
                        <a:rPr lang="fr-FR" sz="1600" dirty="0" smtClean="0"/>
                        <a:t> (18)</a:t>
                      </a:r>
                    </a:p>
                  </a:txBody>
                  <a:tcPr/>
                </a:tc>
                <a:tc>
                  <a:txBody>
                    <a:bodyPr/>
                    <a:lstStyle/>
                    <a:p>
                      <a:r>
                        <a:rPr lang="fr-FR" sz="1600" dirty="0" err="1" smtClean="0"/>
                        <a:t>Bib_associées</a:t>
                      </a:r>
                      <a:r>
                        <a:rPr lang="fr-FR" sz="1600" dirty="0" smtClean="0"/>
                        <a:t> (13)</a:t>
                      </a:r>
                      <a:endParaRPr lang="fr-FR"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600" baseline="0" dirty="0" smtClean="0">
                          <a:latin typeface="Wingdings"/>
                          <a:ea typeface="Wingdings"/>
                          <a:cs typeface="Wingdings"/>
                          <a:sym typeface="Wingdings"/>
                        </a:rPr>
                        <a:t></a:t>
                      </a:r>
                      <a:r>
                        <a:rPr lang="fr-FR" sz="1600" baseline="0" dirty="0" smtClean="0"/>
                        <a:t>Revue et enrichissement nomenclature</a:t>
                      </a:r>
                    </a:p>
                  </a:txBody>
                  <a:tcPr/>
                </a:tc>
              </a:tr>
            </a:tbl>
          </a:graphicData>
        </a:graphic>
      </p:graphicFrame>
      <p:sp>
        <p:nvSpPr>
          <p:cNvPr id="4" name="Espace réservé de la date 3"/>
          <p:cNvSpPr>
            <a:spLocks noGrp="1"/>
          </p:cNvSpPr>
          <p:nvPr>
            <p:ph type="dt" sz="half" idx="10"/>
          </p:nvPr>
        </p:nvSpPr>
        <p:spPr/>
        <p:txBody>
          <a:bodyPr/>
          <a:lstStyle/>
          <a:p>
            <a:pPr>
              <a:defRPr/>
            </a:pPr>
            <a:r>
              <a:rPr lang="fr-FR" smtClean="0"/>
              <a:t>23/05/2013</a:t>
            </a:r>
            <a:endParaRPr lang="fr-FR"/>
          </a:p>
        </p:txBody>
      </p:sp>
      <p:sp>
        <p:nvSpPr>
          <p:cNvPr id="5" name="Espace réservé du pied de page 4"/>
          <p:cNvSpPr>
            <a:spLocks noGrp="1"/>
          </p:cNvSpPr>
          <p:nvPr>
            <p:ph type="ftr" sz="quarter" idx="11"/>
          </p:nvPr>
        </p:nvSpPr>
        <p:spPr/>
        <p:txBody>
          <a:bodyPr/>
          <a:lstStyle/>
          <a:p>
            <a:pPr>
              <a:defRPr/>
            </a:pPr>
            <a:r>
              <a:rPr lang="fr-FR" smtClean="0"/>
              <a:t>Six &amp; Dix</a:t>
            </a:r>
            <a:endParaRPr lang="fr-FR"/>
          </a:p>
        </p:txBody>
      </p:sp>
      <p:sp>
        <p:nvSpPr>
          <p:cNvPr id="6" name="Espace réservé du numéro de diapositive 5"/>
          <p:cNvSpPr>
            <a:spLocks noGrp="1"/>
          </p:cNvSpPr>
          <p:nvPr>
            <p:ph type="sldNum" sz="quarter" idx="12"/>
          </p:nvPr>
        </p:nvSpPr>
        <p:spPr/>
        <p:txBody>
          <a:bodyPr/>
          <a:lstStyle/>
          <a:p>
            <a:pPr>
              <a:defRPr/>
            </a:pPr>
            <a:fld id="{4B979815-352A-F34F-B23F-D2E1A66C7D5C}" type="slidenum">
              <a:rPr lang="fr-FR" smtClean="0"/>
              <a:pPr>
                <a:defRPr/>
              </a:pPr>
              <a:t>41</a:t>
            </a:fld>
            <a:endParaRPr lang="fr-FR"/>
          </a:p>
        </p:txBody>
      </p:sp>
    </p:spTree>
    <p:extLst>
      <p:ext uri="{BB962C8B-B14F-4D97-AF65-F5344CB8AC3E}">
        <p14:creationId xmlns:p14="http://schemas.microsoft.com/office/powerpoint/2010/main" val="4031180559"/>
      </p:ext>
    </p:extLst>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Plan d’action</a:t>
            </a:r>
            <a:endParaRPr lang="fr-FR" dirty="0"/>
          </a:p>
        </p:txBody>
      </p:sp>
      <p:sp>
        <p:nvSpPr>
          <p:cNvPr id="3" name="Espace réservé du texte 2"/>
          <p:cNvSpPr>
            <a:spLocks noGrp="1"/>
          </p:cNvSpPr>
          <p:nvPr>
            <p:ph type="body" idx="1"/>
          </p:nvPr>
        </p:nvSpPr>
        <p:spPr/>
        <p:txBody>
          <a:bodyPr/>
          <a:lstStyle/>
          <a:p>
            <a:endParaRPr lang="fr-FR"/>
          </a:p>
        </p:txBody>
      </p:sp>
      <p:sp>
        <p:nvSpPr>
          <p:cNvPr id="4" name="Espace réservé de la date 3"/>
          <p:cNvSpPr>
            <a:spLocks noGrp="1"/>
          </p:cNvSpPr>
          <p:nvPr>
            <p:ph type="dt" sz="half" idx="10"/>
          </p:nvPr>
        </p:nvSpPr>
        <p:spPr/>
        <p:txBody>
          <a:bodyPr/>
          <a:lstStyle/>
          <a:p>
            <a:pPr>
              <a:defRPr/>
            </a:pPr>
            <a:r>
              <a:rPr lang="fr-FR" smtClean="0"/>
              <a:t>23/05/2013</a:t>
            </a:r>
            <a:endParaRPr lang="fr-FR"/>
          </a:p>
        </p:txBody>
      </p:sp>
      <p:sp>
        <p:nvSpPr>
          <p:cNvPr id="5" name="Espace réservé du pied de page 4"/>
          <p:cNvSpPr>
            <a:spLocks noGrp="1"/>
          </p:cNvSpPr>
          <p:nvPr>
            <p:ph type="ftr" sz="quarter" idx="11"/>
          </p:nvPr>
        </p:nvSpPr>
        <p:spPr/>
        <p:txBody>
          <a:bodyPr/>
          <a:lstStyle/>
          <a:p>
            <a:pPr>
              <a:defRPr/>
            </a:pPr>
            <a:r>
              <a:rPr lang="fr-FR" smtClean="0"/>
              <a:t>Six &amp; Dix</a:t>
            </a:r>
            <a:endParaRPr lang="fr-FR"/>
          </a:p>
        </p:txBody>
      </p:sp>
      <p:sp>
        <p:nvSpPr>
          <p:cNvPr id="6" name="Espace réservé du numéro de diapositive 5"/>
          <p:cNvSpPr>
            <a:spLocks noGrp="1"/>
          </p:cNvSpPr>
          <p:nvPr>
            <p:ph type="sldNum" sz="quarter" idx="12"/>
          </p:nvPr>
        </p:nvSpPr>
        <p:spPr/>
        <p:txBody>
          <a:bodyPr/>
          <a:lstStyle/>
          <a:p>
            <a:pPr>
              <a:defRPr/>
            </a:pPr>
            <a:fld id="{95EEA516-6529-7A49-A2E4-4995FB25EBED}" type="slidenum">
              <a:rPr lang="fr-FR" smtClean="0"/>
              <a:pPr>
                <a:defRPr/>
              </a:pPr>
              <a:t>42</a:t>
            </a:fld>
            <a:endParaRPr lang="fr-FR"/>
          </a:p>
        </p:txBody>
      </p:sp>
    </p:spTree>
    <p:extLst>
      <p:ext uri="{BB962C8B-B14F-4D97-AF65-F5344CB8AC3E}">
        <p14:creationId xmlns:p14="http://schemas.microsoft.com/office/powerpoint/2010/main" val="1035829870"/>
      </p:ext>
    </p:extLst>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Plan d’action</a:t>
            </a:r>
            <a:endParaRPr lang="fr-FR" dirty="0"/>
          </a:p>
        </p:txBody>
      </p:sp>
      <p:sp>
        <p:nvSpPr>
          <p:cNvPr id="3" name="Espace réservé du contenu 2"/>
          <p:cNvSpPr>
            <a:spLocks noGrp="1"/>
          </p:cNvSpPr>
          <p:nvPr>
            <p:ph sz="quarter" idx="1"/>
          </p:nvPr>
        </p:nvSpPr>
        <p:spPr/>
        <p:txBody>
          <a:bodyPr/>
          <a:lstStyle/>
          <a:p>
            <a:r>
              <a:rPr lang="fr-FR" sz="2400" dirty="0" smtClean="0"/>
              <a:t>Juin</a:t>
            </a:r>
            <a:r>
              <a:rPr lang="fr-FR" sz="2400" dirty="0" smtClean="0"/>
              <a:t>-Juillet : A l’occasion de l’ESGBU 2013, tester la proposition auprès des personnes chargées de la collecte des données </a:t>
            </a:r>
            <a:r>
              <a:rPr lang="fr-FR" sz="2400" dirty="0"/>
              <a:t>– puis établir un bilan et adapter les </a:t>
            </a:r>
            <a:r>
              <a:rPr lang="fr-FR" sz="2400" dirty="0" smtClean="0"/>
              <a:t>propositions</a:t>
            </a:r>
          </a:p>
          <a:p>
            <a:r>
              <a:rPr lang="fr-FR" sz="2400" dirty="0" smtClean="0"/>
              <a:t>A partir de septembre : contribuer au groupe de travail MISTRD sur l’ESGBU 2014 en associant des représentants de la MISTRD, du SIES, de l’IGB, de la commission pilotage de l’ADBU, du groupe EPRIST, du réseau des BGE, des représentants français des normes ISO, du groupe IFLA du groupe LIBER (pour UMultirank</a:t>
            </a:r>
            <a:r>
              <a:rPr lang="fr-FR" sz="2400" dirty="0" smtClean="0"/>
              <a:t>)</a:t>
            </a:r>
          </a:p>
          <a:p>
            <a:r>
              <a:rPr lang="fr-FR" sz="2400" dirty="0" smtClean="0"/>
              <a:t>Mener des études détaillées pour les données « difficiles à obtenir » (satisfaction des usagers, fréquentation numérique, téléchargement des ressources numériques)</a:t>
            </a:r>
            <a:endParaRPr lang="fr-FR" sz="2400" dirty="0"/>
          </a:p>
          <a:p>
            <a:endParaRPr lang="fr-FR" sz="2400" dirty="0"/>
          </a:p>
        </p:txBody>
      </p:sp>
      <p:sp>
        <p:nvSpPr>
          <p:cNvPr id="4" name="Espace réservé de la date 3"/>
          <p:cNvSpPr>
            <a:spLocks noGrp="1"/>
          </p:cNvSpPr>
          <p:nvPr>
            <p:ph type="dt" sz="half" idx="10"/>
          </p:nvPr>
        </p:nvSpPr>
        <p:spPr/>
        <p:txBody>
          <a:bodyPr/>
          <a:lstStyle/>
          <a:p>
            <a:pPr>
              <a:defRPr/>
            </a:pPr>
            <a:r>
              <a:rPr lang="fr-FR" smtClean="0"/>
              <a:t>23/05/2013</a:t>
            </a:r>
            <a:endParaRPr lang="fr-FR"/>
          </a:p>
        </p:txBody>
      </p:sp>
      <p:sp>
        <p:nvSpPr>
          <p:cNvPr id="5" name="Espace réservé du pied de page 4"/>
          <p:cNvSpPr>
            <a:spLocks noGrp="1"/>
          </p:cNvSpPr>
          <p:nvPr>
            <p:ph type="ftr" sz="quarter" idx="11"/>
          </p:nvPr>
        </p:nvSpPr>
        <p:spPr/>
        <p:txBody>
          <a:bodyPr/>
          <a:lstStyle/>
          <a:p>
            <a:pPr>
              <a:defRPr/>
            </a:pPr>
            <a:r>
              <a:rPr lang="fr-FR" smtClean="0"/>
              <a:t>Six &amp; Dix</a:t>
            </a:r>
            <a:endParaRPr lang="fr-FR"/>
          </a:p>
        </p:txBody>
      </p:sp>
      <p:sp>
        <p:nvSpPr>
          <p:cNvPr id="6" name="Espace réservé du numéro de diapositive 5"/>
          <p:cNvSpPr>
            <a:spLocks noGrp="1"/>
          </p:cNvSpPr>
          <p:nvPr>
            <p:ph type="sldNum" sz="quarter" idx="12"/>
          </p:nvPr>
        </p:nvSpPr>
        <p:spPr/>
        <p:txBody>
          <a:bodyPr/>
          <a:lstStyle/>
          <a:p>
            <a:pPr>
              <a:defRPr/>
            </a:pPr>
            <a:fld id="{4B979815-352A-F34F-B23F-D2E1A66C7D5C}" type="slidenum">
              <a:rPr lang="fr-FR" smtClean="0"/>
              <a:pPr>
                <a:defRPr/>
              </a:pPr>
              <a:t>43</a:t>
            </a:fld>
            <a:endParaRPr lang="fr-FR"/>
          </a:p>
        </p:txBody>
      </p:sp>
    </p:spTree>
    <p:extLst>
      <p:ext uri="{BB962C8B-B14F-4D97-AF65-F5344CB8AC3E}">
        <p14:creationId xmlns:p14="http://schemas.microsoft.com/office/powerpoint/2010/main" val="132976502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Sources d’information</a:t>
            </a:r>
            <a:endParaRPr lang="fr-FR" dirty="0"/>
          </a:p>
        </p:txBody>
      </p:sp>
      <p:sp>
        <p:nvSpPr>
          <p:cNvPr id="3" name="Espace réservé du texte 2"/>
          <p:cNvSpPr>
            <a:spLocks noGrp="1"/>
          </p:cNvSpPr>
          <p:nvPr>
            <p:ph type="body" idx="1"/>
          </p:nvPr>
        </p:nvSpPr>
        <p:spPr/>
        <p:txBody>
          <a:bodyPr/>
          <a:lstStyle/>
          <a:p>
            <a:endParaRPr lang="fr-FR"/>
          </a:p>
        </p:txBody>
      </p:sp>
      <p:sp>
        <p:nvSpPr>
          <p:cNvPr id="4" name="Espace réservé de la date 3"/>
          <p:cNvSpPr>
            <a:spLocks noGrp="1"/>
          </p:cNvSpPr>
          <p:nvPr>
            <p:ph type="dt" sz="half" idx="10"/>
          </p:nvPr>
        </p:nvSpPr>
        <p:spPr/>
        <p:txBody>
          <a:bodyPr/>
          <a:lstStyle/>
          <a:p>
            <a:pPr>
              <a:defRPr/>
            </a:pPr>
            <a:r>
              <a:rPr lang="fr-FR" smtClean="0"/>
              <a:t>23/05/2013</a:t>
            </a:r>
            <a:endParaRPr lang="fr-FR"/>
          </a:p>
        </p:txBody>
      </p:sp>
      <p:sp>
        <p:nvSpPr>
          <p:cNvPr id="5" name="Espace réservé du pied de page 4"/>
          <p:cNvSpPr>
            <a:spLocks noGrp="1"/>
          </p:cNvSpPr>
          <p:nvPr>
            <p:ph type="ftr" sz="quarter" idx="11"/>
          </p:nvPr>
        </p:nvSpPr>
        <p:spPr/>
        <p:txBody>
          <a:bodyPr/>
          <a:lstStyle/>
          <a:p>
            <a:pPr>
              <a:defRPr/>
            </a:pPr>
            <a:r>
              <a:rPr lang="fr-FR" smtClean="0"/>
              <a:t>Six &amp; Dix</a:t>
            </a:r>
            <a:endParaRPr lang="fr-FR"/>
          </a:p>
        </p:txBody>
      </p:sp>
      <p:sp>
        <p:nvSpPr>
          <p:cNvPr id="6" name="Espace réservé du numéro de diapositive 5"/>
          <p:cNvSpPr>
            <a:spLocks noGrp="1"/>
          </p:cNvSpPr>
          <p:nvPr>
            <p:ph type="sldNum" sz="quarter" idx="12"/>
          </p:nvPr>
        </p:nvSpPr>
        <p:spPr/>
        <p:txBody>
          <a:bodyPr/>
          <a:lstStyle/>
          <a:p>
            <a:pPr>
              <a:defRPr/>
            </a:pPr>
            <a:fld id="{95EEA516-6529-7A49-A2E4-4995FB25EBED}" type="slidenum">
              <a:rPr lang="fr-FR" smtClean="0"/>
              <a:pPr>
                <a:defRPr/>
              </a:pPr>
              <a:t>44</a:t>
            </a:fld>
            <a:endParaRPr lang="fr-FR"/>
          </a:p>
        </p:txBody>
      </p:sp>
    </p:spTree>
    <p:extLst>
      <p:ext uri="{BB962C8B-B14F-4D97-AF65-F5344CB8AC3E}">
        <p14:creationId xmlns:p14="http://schemas.microsoft.com/office/powerpoint/2010/main" val="1701408456"/>
      </p:ext>
    </p:extLst>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Sources d’information</a:t>
            </a:r>
            <a:endParaRPr lang="fr-FR" dirty="0"/>
          </a:p>
        </p:txBody>
      </p:sp>
      <p:sp>
        <p:nvSpPr>
          <p:cNvPr id="3" name="Espace réservé du contenu 2"/>
          <p:cNvSpPr>
            <a:spLocks noGrp="1"/>
          </p:cNvSpPr>
          <p:nvPr>
            <p:ph sz="quarter" idx="1"/>
          </p:nvPr>
        </p:nvSpPr>
        <p:spPr/>
        <p:txBody>
          <a:bodyPr/>
          <a:lstStyle/>
          <a:p>
            <a:pPr marL="273050" lvl="1">
              <a:spcBef>
                <a:spcPts val="600"/>
              </a:spcBef>
              <a:buClr>
                <a:schemeClr val="accent1"/>
              </a:buClr>
            </a:pPr>
            <a:r>
              <a:rPr lang="fr-FR" sz="1600" dirty="0"/>
              <a:t>Projet de loi de finance 2013 : </a:t>
            </a:r>
            <a:r>
              <a:rPr lang="fr-FR" sz="1600" dirty="0">
                <a:hlinkClick r:id="rId2"/>
              </a:rPr>
              <a:t>http://www.performance-publique.budget.gouv.fr/farandole/2013/pap/pdf/PAP2013_BG_Recherche_enseignement_superieur.pdf</a:t>
            </a:r>
            <a:endParaRPr lang="fr-FR" sz="1600" dirty="0"/>
          </a:p>
          <a:p>
            <a:pPr marL="273050" lvl="1">
              <a:spcBef>
                <a:spcPts val="600"/>
              </a:spcBef>
              <a:buClr>
                <a:schemeClr val="accent1"/>
              </a:buClr>
            </a:pPr>
            <a:r>
              <a:rPr lang="fr-FR" sz="1600" dirty="0"/>
              <a:t>Rapports de l’IGB :</a:t>
            </a:r>
          </a:p>
          <a:p>
            <a:pPr marL="547687" lvl="2">
              <a:spcBef>
                <a:spcPts val="600"/>
              </a:spcBef>
              <a:buClr>
                <a:schemeClr val="accent1"/>
              </a:buClr>
            </a:pPr>
            <a:r>
              <a:rPr lang="fr-FR" sz="1600" dirty="0"/>
              <a:t>Evaluation de l’activité et des services documentaires français dans le cadre européen</a:t>
            </a:r>
            <a:br>
              <a:rPr lang="fr-FR" sz="1600" dirty="0"/>
            </a:br>
            <a:r>
              <a:rPr lang="fr-FR" sz="1600" dirty="0">
                <a:hlinkClick r:id="rId3"/>
              </a:rPr>
              <a:t>http://www.enssib.fr/bibliotheque-numerique/document-1806</a:t>
            </a:r>
            <a:r>
              <a:rPr lang="fr-FR" sz="1600" dirty="0"/>
              <a:t> </a:t>
            </a:r>
          </a:p>
          <a:p>
            <a:pPr marL="547687" lvl="2">
              <a:spcBef>
                <a:spcPts val="600"/>
              </a:spcBef>
              <a:buClr>
                <a:schemeClr val="accent1"/>
              </a:buClr>
            </a:pPr>
            <a:r>
              <a:rPr lang="fr-FR" sz="1600" dirty="0"/>
              <a:t>Comparaison internationale de Bibliothèques universitaires</a:t>
            </a:r>
            <a:br>
              <a:rPr lang="fr-FR" sz="1600" dirty="0"/>
            </a:br>
            <a:r>
              <a:rPr lang="fr-FR" sz="1600" dirty="0">
                <a:hlinkClick r:id="rId4"/>
              </a:rPr>
              <a:t>http://www.enssib.fr/bibliotheque-numerique/document-48213</a:t>
            </a:r>
            <a:r>
              <a:rPr lang="fr-FR" sz="1600" dirty="0"/>
              <a:t> </a:t>
            </a:r>
          </a:p>
          <a:p>
            <a:r>
              <a:rPr lang="fr-FR" sz="1600" dirty="0"/>
              <a:t>Emprunt dans les bibliothèques et réussite en licence </a:t>
            </a:r>
            <a:br>
              <a:rPr lang="fr-FR" sz="1600" dirty="0"/>
            </a:br>
            <a:r>
              <a:rPr lang="fr-FR" sz="1600" dirty="0">
                <a:hlinkClick r:id="rId5"/>
              </a:rPr>
              <a:t>http://www.univ-toulouse.fr/sites/default/files/Etude%20lecture_%20V%2021%20décembre%202012.pdf</a:t>
            </a:r>
            <a:r>
              <a:rPr lang="fr-FR" sz="1600" dirty="0"/>
              <a:t> </a:t>
            </a:r>
          </a:p>
          <a:p>
            <a:r>
              <a:rPr lang="fr-FR" sz="1600" dirty="0"/>
              <a:t>EPRIST : </a:t>
            </a:r>
            <a:r>
              <a:rPr lang="fr-FR" sz="1600" dirty="0">
                <a:hlinkClick r:id="rId6"/>
              </a:rPr>
              <a:t>http ://adbu.fr/activites_opinions/indicateurs-de-list-groupe-de-travail-eprist/</a:t>
            </a:r>
            <a:r>
              <a:rPr lang="fr-FR" sz="1600" dirty="0"/>
              <a:t> </a:t>
            </a:r>
          </a:p>
          <a:p>
            <a:pPr marL="273050" lvl="1">
              <a:spcBef>
                <a:spcPts val="600"/>
              </a:spcBef>
              <a:buClr>
                <a:schemeClr val="accent1"/>
              </a:buClr>
            </a:pPr>
            <a:r>
              <a:rPr lang="fr-FR" sz="1600" dirty="0"/>
              <a:t>IFLA </a:t>
            </a:r>
            <a:r>
              <a:rPr lang="fr-FR" sz="1600" dirty="0" smtClean="0"/>
              <a:t>: «</a:t>
            </a:r>
            <a:r>
              <a:rPr lang="fr-FR" sz="1600" dirty="0"/>
              <a:t> Library </a:t>
            </a:r>
            <a:r>
              <a:rPr lang="fr-FR" sz="1600" dirty="0" err="1" smtClean="0"/>
              <a:t>Statistics</a:t>
            </a:r>
            <a:r>
              <a:rPr lang="fr-FR" sz="1600" dirty="0" smtClean="0"/>
              <a:t> </a:t>
            </a:r>
            <a:r>
              <a:rPr lang="fr-FR" sz="1600" dirty="0"/>
              <a:t>for the 21st Century World » (2009) : </a:t>
            </a:r>
            <a:r>
              <a:rPr lang="fr-FR" sz="1600" dirty="0">
                <a:hlinkClick r:id="rId7"/>
              </a:rPr>
              <a:t>http://www.degruyter.com/view/supplement/</a:t>
            </a:r>
            <a:r>
              <a:rPr lang="fr-FR" sz="1600" dirty="0" smtClean="0">
                <a:hlinkClick r:id="rId7"/>
              </a:rPr>
              <a:t>9783598220432_Contents.pdf</a:t>
            </a:r>
            <a:r>
              <a:rPr lang="fr-FR" sz="1600" dirty="0" smtClean="0"/>
              <a:t> </a:t>
            </a:r>
            <a:endParaRPr lang="fr-FR" sz="1600" dirty="0"/>
          </a:p>
          <a:p>
            <a:r>
              <a:rPr lang="fr-FR" sz="1600" dirty="0"/>
              <a:t>U-MULTIRANK </a:t>
            </a:r>
            <a:r>
              <a:rPr lang="fr-FR" sz="1600" dirty="0">
                <a:hlinkClick r:id="rId8"/>
              </a:rPr>
              <a:t>http://www.umultirank.org</a:t>
            </a:r>
            <a:r>
              <a:rPr lang="fr-FR" sz="1600" dirty="0"/>
              <a:t> </a:t>
            </a:r>
          </a:p>
        </p:txBody>
      </p:sp>
      <p:sp>
        <p:nvSpPr>
          <p:cNvPr id="4" name="Espace réservé de la date 3"/>
          <p:cNvSpPr>
            <a:spLocks noGrp="1"/>
          </p:cNvSpPr>
          <p:nvPr>
            <p:ph type="dt" sz="half" idx="10"/>
          </p:nvPr>
        </p:nvSpPr>
        <p:spPr/>
        <p:txBody>
          <a:bodyPr/>
          <a:lstStyle/>
          <a:p>
            <a:pPr>
              <a:defRPr/>
            </a:pPr>
            <a:r>
              <a:rPr lang="fr-FR" smtClean="0"/>
              <a:t>23/05/2013</a:t>
            </a:r>
            <a:endParaRPr lang="fr-FR"/>
          </a:p>
        </p:txBody>
      </p:sp>
      <p:sp>
        <p:nvSpPr>
          <p:cNvPr id="5" name="Espace réservé du pied de page 4"/>
          <p:cNvSpPr>
            <a:spLocks noGrp="1"/>
          </p:cNvSpPr>
          <p:nvPr>
            <p:ph type="ftr" sz="quarter" idx="11"/>
          </p:nvPr>
        </p:nvSpPr>
        <p:spPr/>
        <p:txBody>
          <a:bodyPr/>
          <a:lstStyle/>
          <a:p>
            <a:pPr>
              <a:defRPr/>
            </a:pPr>
            <a:r>
              <a:rPr lang="fr-FR" smtClean="0"/>
              <a:t>Six &amp; Dix</a:t>
            </a:r>
            <a:endParaRPr lang="fr-FR"/>
          </a:p>
        </p:txBody>
      </p:sp>
      <p:sp>
        <p:nvSpPr>
          <p:cNvPr id="6" name="Espace réservé du numéro de diapositive 5"/>
          <p:cNvSpPr>
            <a:spLocks noGrp="1"/>
          </p:cNvSpPr>
          <p:nvPr>
            <p:ph type="sldNum" sz="quarter" idx="12"/>
          </p:nvPr>
        </p:nvSpPr>
        <p:spPr/>
        <p:txBody>
          <a:bodyPr/>
          <a:lstStyle/>
          <a:p>
            <a:pPr>
              <a:defRPr/>
            </a:pPr>
            <a:fld id="{4B979815-352A-F34F-B23F-D2E1A66C7D5C}" type="slidenum">
              <a:rPr lang="fr-FR" smtClean="0"/>
              <a:pPr>
                <a:defRPr/>
              </a:pPr>
              <a:t>45</a:t>
            </a:fld>
            <a:endParaRPr lang="fr-FR"/>
          </a:p>
        </p:txBody>
      </p:sp>
      <p:sp>
        <p:nvSpPr>
          <p:cNvPr id="7" name="ZoneTexte 6"/>
          <p:cNvSpPr txBox="1"/>
          <p:nvPr/>
        </p:nvSpPr>
        <p:spPr>
          <a:xfrm>
            <a:off x="11295728" y="5147300"/>
            <a:ext cx="184666" cy="369332"/>
          </a:xfrm>
          <a:prstGeom prst="rect">
            <a:avLst/>
          </a:prstGeom>
          <a:noFill/>
        </p:spPr>
        <p:txBody>
          <a:bodyPr wrap="none" rtlCol="0">
            <a:spAutoFit/>
          </a:bodyPr>
          <a:lstStyle/>
          <a:p>
            <a:endParaRPr lang="fr-FR"/>
          </a:p>
        </p:txBody>
      </p:sp>
    </p:spTree>
    <p:extLst>
      <p:ext uri="{BB962C8B-B14F-4D97-AF65-F5344CB8AC3E}">
        <p14:creationId xmlns:p14="http://schemas.microsoft.com/office/powerpoint/2010/main" val="284550883"/>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re 1"/>
          <p:cNvSpPr>
            <a:spLocks noGrp="1"/>
          </p:cNvSpPr>
          <p:nvPr>
            <p:ph type="title"/>
          </p:nvPr>
        </p:nvSpPr>
        <p:spPr/>
        <p:txBody>
          <a:bodyPr/>
          <a:lstStyle/>
          <a:p>
            <a:r>
              <a:rPr lang="fr-FR" dirty="0" smtClean="0">
                <a:latin typeface="Bookman Old Style" charset="0"/>
              </a:rPr>
              <a:t>Les enjeux </a:t>
            </a:r>
            <a:r>
              <a:rPr lang="fr-FR" dirty="0">
                <a:latin typeface="Bookman Old Style" charset="0"/>
              </a:rPr>
              <a:t>de l</a:t>
            </a:r>
            <a:r>
              <a:rPr lang="ja-JP" altLang="fr-FR" dirty="0">
                <a:latin typeface="Bookman Old Style" charset="0"/>
              </a:rPr>
              <a:t>’</a:t>
            </a:r>
            <a:r>
              <a:rPr lang="fr-FR" altLang="ja-JP" dirty="0">
                <a:latin typeface="Bookman Old Style" charset="0"/>
              </a:rPr>
              <a:t>étude</a:t>
            </a:r>
            <a:endParaRPr lang="fr-FR" dirty="0">
              <a:latin typeface="Bookman Old Style" charset="0"/>
            </a:endParaRPr>
          </a:p>
        </p:txBody>
      </p:sp>
      <p:sp>
        <p:nvSpPr>
          <p:cNvPr id="17410" name="Espace réservé du contenu 2"/>
          <p:cNvSpPr>
            <a:spLocks noGrp="1"/>
          </p:cNvSpPr>
          <p:nvPr>
            <p:ph sz="quarter" idx="1"/>
          </p:nvPr>
        </p:nvSpPr>
        <p:spPr>
          <a:xfrm>
            <a:off x="457200" y="1219200"/>
            <a:ext cx="8229600" cy="4937125"/>
          </a:xfrm>
        </p:spPr>
        <p:txBody>
          <a:bodyPr/>
          <a:lstStyle/>
          <a:p>
            <a:r>
              <a:rPr lang="fr-FR" sz="2000" b="1" dirty="0" smtClean="0"/>
              <a:t>Améliorer </a:t>
            </a:r>
            <a:r>
              <a:rPr lang="fr-FR" sz="2000" b="1" dirty="0"/>
              <a:t>le pilotage de la documentation</a:t>
            </a:r>
          </a:p>
          <a:p>
            <a:pPr lvl="1"/>
            <a:r>
              <a:rPr lang="fr-FR" sz="1800" dirty="0"/>
              <a:t>Au niveau du </a:t>
            </a:r>
            <a:r>
              <a:rPr lang="fr-FR" sz="1800" dirty="0" smtClean="0"/>
              <a:t>SCD ou SICD d’</a:t>
            </a:r>
            <a:r>
              <a:rPr lang="fr-FR" altLang="ja-JP" sz="1800" dirty="0" smtClean="0"/>
              <a:t>un </a:t>
            </a:r>
            <a:r>
              <a:rPr lang="fr-FR" altLang="ja-JP" sz="1800" dirty="0"/>
              <a:t>établissement </a:t>
            </a:r>
            <a:r>
              <a:rPr lang="fr-FR" altLang="ja-JP" sz="1800" dirty="0" smtClean="0"/>
              <a:t> d’enseignement </a:t>
            </a:r>
            <a:r>
              <a:rPr lang="fr-FR" altLang="ja-JP" sz="1800" dirty="0"/>
              <a:t>supérieur (Université, Grande </a:t>
            </a:r>
            <a:r>
              <a:rPr lang="fr-FR" altLang="ja-JP" sz="1800" dirty="0" smtClean="0"/>
              <a:t>Ecole, PRES…)</a:t>
            </a:r>
            <a:r>
              <a:rPr lang="fr-FR" altLang="ja-JP" sz="1800" dirty="0"/>
              <a:t> </a:t>
            </a:r>
            <a:r>
              <a:rPr lang="fr-FR" altLang="ja-JP" sz="1800" dirty="0" smtClean="0"/>
              <a:t>en </a:t>
            </a:r>
            <a:r>
              <a:rPr lang="fr-FR" altLang="ja-JP" sz="1800" dirty="0"/>
              <a:t>lui permettant de </a:t>
            </a:r>
            <a:r>
              <a:rPr lang="fr-FR" altLang="ja-JP" sz="1800" dirty="0" smtClean="0"/>
              <a:t>se </a:t>
            </a:r>
            <a:r>
              <a:rPr lang="fr-FR" altLang="ja-JP" sz="1800" dirty="0"/>
              <a:t>positionner dans un cadre national ou international</a:t>
            </a:r>
          </a:p>
          <a:p>
            <a:pPr lvl="1"/>
            <a:r>
              <a:rPr lang="fr-FR" sz="1800" dirty="0"/>
              <a:t>Au niveau national, avec les acteurs multiples de l</a:t>
            </a:r>
            <a:r>
              <a:rPr lang="ja-JP" altLang="fr-FR" sz="1800" dirty="0"/>
              <a:t>’</a:t>
            </a:r>
            <a:r>
              <a:rPr lang="fr-FR" altLang="ja-JP" sz="1800" dirty="0"/>
              <a:t>Enseignement supérieur et de la </a:t>
            </a:r>
            <a:r>
              <a:rPr lang="fr-FR" altLang="ja-JP" sz="1800" dirty="0" smtClean="0"/>
              <a:t>Recherche (grâce au travail du groupe EPRIST)</a:t>
            </a:r>
            <a:endParaRPr lang="fr-FR" altLang="ja-JP" sz="1800" dirty="0"/>
          </a:p>
          <a:p>
            <a:r>
              <a:rPr lang="fr-FR" sz="2000" b="1" dirty="0"/>
              <a:t>S</a:t>
            </a:r>
            <a:r>
              <a:rPr lang="ja-JP" altLang="fr-FR" sz="2000" b="1" dirty="0"/>
              <a:t>’</a:t>
            </a:r>
            <a:r>
              <a:rPr lang="fr-FR" altLang="ja-JP" sz="2000" b="1" dirty="0"/>
              <a:t>inscrire dans une perspective européenne </a:t>
            </a:r>
            <a:r>
              <a:rPr lang="fr-FR" altLang="ja-JP" sz="2000" dirty="0"/>
              <a:t>et faciliter la prise en compte de la documentation dans les critères d</a:t>
            </a:r>
            <a:r>
              <a:rPr lang="ja-JP" altLang="fr-FR" sz="2000" dirty="0"/>
              <a:t>’</a:t>
            </a:r>
            <a:r>
              <a:rPr lang="fr-FR" altLang="ja-JP" sz="2000" dirty="0"/>
              <a:t>évaluation des universités </a:t>
            </a:r>
            <a:r>
              <a:rPr lang="fr-FR" altLang="ja-JP" sz="2000" dirty="0" smtClean="0"/>
              <a:t>(groupe LIBER pour le projet </a:t>
            </a:r>
            <a:r>
              <a:rPr lang="fr-FR" altLang="ja-JP" sz="2000" dirty="0"/>
              <a:t>UMultirank)</a:t>
            </a:r>
          </a:p>
          <a:p>
            <a:r>
              <a:rPr lang="fr-FR" sz="2000" b="1" dirty="0" smtClean="0"/>
              <a:t>Identifier un ensemble réduit d’indicateurs (entre 20 et 30) </a:t>
            </a:r>
            <a:r>
              <a:rPr lang="fr-FR" sz="2000" dirty="0" smtClean="0"/>
              <a:t>pouvant être largement partagés et plus facilement produits (ex. du système d’indicateurs allemands BIX)</a:t>
            </a:r>
          </a:p>
          <a:p>
            <a:endParaRPr lang="fr-FR" sz="2000" dirty="0"/>
          </a:p>
        </p:txBody>
      </p:sp>
      <p:sp>
        <p:nvSpPr>
          <p:cNvPr id="4" name="Espace réservé de la date 3"/>
          <p:cNvSpPr>
            <a:spLocks noGrp="1"/>
          </p:cNvSpPr>
          <p:nvPr>
            <p:ph type="dt" sz="quarter" idx="10"/>
          </p:nvPr>
        </p:nvSpPr>
        <p:spPr/>
        <p:txBody>
          <a:bodyPr/>
          <a:lstStyle/>
          <a:p>
            <a:pPr>
              <a:defRPr/>
            </a:pPr>
            <a:r>
              <a:rPr lang="fr-FR" smtClean="0"/>
              <a:t>23/05/2013</a:t>
            </a:r>
            <a:endParaRPr lang="fr-FR"/>
          </a:p>
        </p:txBody>
      </p:sp>
      <p:sp>
        <p:nvSpPr>
          <p:cNvPr id="5" name="Espace réservé du pied de page 4"/>
          <p:cNvSpPr>
            <a:spLocks noGrp="1"/>
          </p:cNvSpPr>
          <p:nvPr>
            <p:ph type="ftr" sz="quarter" idx="11"/>
          </p:nvPr>
        </p:nvSpPr>
        <p:spPr/>
        <p:txBody>
          <a:bodyPr/>
          <a:lstStyle/>
          <a:p>
            <a:pPr>
              <a:defRPr/>
            </a:pPr>
            <a:r>
              <a:rPr lang="fr-FR" smtClean="0"/>
              <a:t>Six &amp; Dix</a:t>
            </a:r>
            <a:endParaRPr lang="fr-FR"/>
          </a:p>
        </p:txBody>
      </p:sp>
      <p:sp>
        <p:nvSpPr>
          <p:cNvPr id="17413" name="Espace réservé du numéro de diapositive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2AC087F5-891C-CC46-B88D-4A6D36D2BCCB}" type="slidenum">
              <a:rPr lang="fr-FR" sz="1400">
                <a:solidFill>
                  <a:schemeClr val="tx2"/>
                </a:solidFill>
                <a:latin typeface="Gill Sans MT" charset="0"/>
              </a:rPr>
              <a:pPr eaLnBrk="1" hangingPunct="1"/>
              <a:t>5</a:t>
            </a:fld>
            <a:endParaRPr lang="fr-FR" sz="1400">
              <a:solidFill>
                <a:schemeClr val="tx2"/>
              </a:solidFill>
              <a:latin typeface="Gill Sans MT" charset="0"/>
            </a:endParaRP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re 1"/>
          <p:cNvSpPr>
            <a:spLocks noGrp="1"/>
          </p:cNvSpPr>
          <p:nvPr>
            <p:ph type="title"/>
          </p:nvPr>
        </p:nvSpPr>
        <p:spPr/>
        <p:txBody>
          <a:bodyPr/>
          <a:lstStyle/>
          <a:p>
            <a:r>
              <a:rPr lang="fr-FR" dirty="0" smtClean="0">
                <a:latin typeface="Bookman Old Style" charset="0"/>
              </a:rPr>
              <a:t>Deux approches à concilier dans l’étude</a:t>
            </a:r>
            <a:endParaRPr lang="fr-FR" dirty="0">
              <a:latin typeface="Bookman Old Style" charset="0"/>
            </a:endParaRPr>
          </a:p>
        </p:txBody>
      </p:sp>
      <p:sp>
        <p:nvSpPr>
          <p:cNvPr id="22530" name="Espace réservé du contenu 2"/>
          <p:cNvSpPr>
            <a:spLocks noGrp="1"/>
          </p:cNvSpPr>
          <p:nvPr>
            <p:ph sz="quarter" idx="1"/>
          </p:nvPr>
        </p:nvSpPr>
        <p:spPr>
          <a:xfrm>
            <a:off x="457200" y="1219200"/>
            <a:ext cx="8229600" cy="4937125"/>
          </a:xfrm>
        </p:spPr>
        <p:txBody>
          <a:bodyPr/>
          <a:lstStyle/>
          <a:p>
            <a:r>
              <a:rPr lang="fr-FR" sz="2000" b="1" dirty="0"/>
              <a:t>L’approche conceptuelle</a:t>
            </a:r>
            <a:r>
              <a:rPr lang="fr-FR" sz="2000" dirty="0"/>
              <a:t> : quels seraient les nouveaux indicateurs réellement opportuns, indépendamment de la faisabilité à court terme de collecter les données associées ?</a:t>
            </a:r>
          </a:p>
          <a:p>
            <a:pPr lvl="1"/>
            <a:r>
              <a:rPr lang="fr-FR" sz="1800" dirty="0"/>
              <a:t>Prioriser les indicateurs (indispensables / souhaitables)</a:t>
            </a:r>
          </a:p>
          <a:p>
            <a:r>
              <a:rPr lang="fr-FR" sz="2000" b="1" dirty="0"/>
              <a:t>L’approche pratique </a:t>
            </a:r>
            <a:r>
              <a:rPr lang="fr-FR" sz="2000" dirty="0"/>
              <a:t>: quelles seraient les </a:t>
            </a:r>
            <a:r>
              <a:rPr lang="fr-FR" sz="2000" dirty="0" smtClean="0"/>
              <a:t>adaptations souhaitables </a:t>
            </a:r>
            <a:r>
              <a:rPr lang="fr-FR" sz="2000" dirty="0"/>
              <a:t>et faisables des indicateurs </a:t>
            </a:r>
            <a:r>
              <a:rPr lang="fr-FR" sz="2000" dirty="0" smtClean="0"/>
              <a:t>du </a:t>
            </a:r>
            <a:r>
              <a:rPr lang="fr-FR" sz="2000" dirty="0"/>
              <a:t>dispositif actuel ESGBU/</a:t>
            </a:r>
            <a:r>
              <a:rPr lang="fr-FR" sz="2000" dirty="0" smtClean="0"/>
              <a:t>PAPESR </a:t>
            </a:r>
            <a:r>
              <a:rPr lang="fr-FR" sz="2000" dirty="0"/>
              <a:t>?</a:t>
            </a:r>
          </a:p>
          <a:p>
            <a:pPr lvl="1"/>
            <a:r>
              <a:rPr lang="fr-FR" sz="1800" dirty="0"/>
              <a:t>Caractériser les indicateurs et les données par rapport à leur présence dans ESGBU/ASIBU</a:t>
            </a:r>
          </a:p>
        </p:txBody>
      </p:sp>
      <p:sp>
        <p:nvSpPr>
          <p:cNvPr id="4" name="Espace réservé de la date 3"/>
          <p:cNvSpPr>
            <a:spLocks noGrp="1"/>
          </p:cNvSpPr>
          <p:nvPr>
            <p:ph type="dt" sz="quarter" idx="10"/>
          </p:nvPr>
        </p:nvSpPr>
        <p:spPr/>
        <p:txBody>
          <a:bodyPr/>
          <a:lstStyle/>
          <a:p>
            <a:pPr>
              <a:defRPr/>
            </a:pPr>
            <a:r>
              <a:rPr lang="fr-FR" smtClean="0"/>
              <a:t>23/05/2013</a:t>
            </a:r>
            <a:endParaRPr lang="fr-FR"/>
          </a:p>
        </p:txBody>
      </p:sp>
      <p:sp>
        <p:nvSpPr>
          <p:cNvPr id="5" name="Espace réservé du pied de page 4"/>
          <p:cNvSpPr>
            <a:spLocks noGrp="1"/>
          </p:cNvSpPr>
          <p:nvPr>
            <p:ph type="ftr" sz="quarter" idx="11"/>
          </p:nvPr>
        </p:nvSpPr>
        <p:spPr/>
        <p:txBody>
          <a:bodyPr/>
          <a:lstStyle/>
          <a:p>
            <a:pPr>
              <a:defRPr/>
            </a:pPr>
            <a:r>
              <a:rPr lang="fr-FR" smtClean="0"/>
              <a:t>Six &amp; Dix</a:t>
            </a:r>
            <a:endParaRPr lang="fr-FR"/>
          </a:p>
        </p:txBody>
      </p:sp>
      <p:sp>
        <p:nvSpPr>
          <p:cNvPr id="22533" name="Espace réservé du numéro de diapositive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B17D39D7-F273-384C-AAAE-69111AEC30A2}" type="slidenum">
              <a:rPr lang="fr-FR" sz="1400">
                <a:solidFill>
                  <a:schemeClr val="tx2"/>
                </a:solidFill>
                <a:latin typeface="Gill Sans MT" charset="0"/>
              </a:rPr>
              <a:pPr eaLnBrk="1" hangingPunct="1"/>
              <a:t>6</a:t>
            </a:fld>
            <a:endParaRPr lang="fr-FR" sz="1400">
              <a:solidFill>
                <a:schemeClr val="tx2"/>
              </a:solidFill>
              <a:latin typeface="Gill Sans MT" charset="0"/>
            </a:endParaRPr>
          </a:p>
        </p:txBody>
      </p:sp>
    </p:spTree>
    <p:extLst>
      <p:ext uri="{BB962C8B-B14F-4D97-AF65-F5344CB8AC3E}">
        <p14:creationId xmlns:p14="http://schemas.microsoft.com/office/powerpoint/2010/main" val="416094723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re 1"/>
          <p:cNvSpPr>
            <a:spLocks noGrp="1"/>
          </p:cNvSpPr>
          <p:nvPr>
            <p:ph type="title"/>
          </p:nvPr>
        </p:nvSpPr>
        <p:spPr/>
        <p:txBody>
          <a:bodyPr/>
          <a:lstStyle/>
          <a:p>
            <a:r>
              <a:rPr lang="fr-FR" dirty="0">
                <a:latin typeface="Bookman Old Style" charset="0"/>
              </a:rPr>
              <a:t>Les </a:t>
            </a:r>
            <a:r>
              <a:rPr lang="fr-FR" dirty="0" smtClean="0">
                <a:latin typeface="Bookman Old Style" charset="0"/>
              </a:rPr>
              <a:t>acteurs de </a:t>
            </a:r>
            <a:r>
              <a:rPr lang="fr-FR" dirty="0">
                <a:latin typeface="Bookman Old Style" charset="0"/>
              </a:rPr>
              <a:t>l’étude</a:t>
            </a:r>
          </a:p>
        </p:txBody>
      </p:sp>
      <p:sp>
        <p:nvSpPr>
          <p:cNvPr id="18434" name="Espace réservé du contenu 2"/>
          <p:cNvSpPr>
            <a:spLocks noGrp="1"/>
          </p:cNvSpPr>
          <p:nvPr>
            <p:ph sz="quarter" idx="1"/>
          </p:nvPr>
        </p:nvSpPr>
        <p:spPr>
          <a:xfrm>
            <a:off x="457200" y="1191478"/>
            <a:ext cx="8229600" cy="4937125"/>
          </a:xfrm>
        </p:spPr>
        <p:txBody>
          <a:bodyPr/>
          <a:lstStyle/>
          <a:p>
            <a:r>
              <a:rPr lang="fr-FR" sz="2000" b="1" dirty="0"/>
              <a:t>Commission </a:t>
            </a:r>
            <a:r>
              <a:rPr lang="fr-FR" sz="2000" b="1" dirty="0" smtClean="0"/>
              <a:t>pilotage </a:t>
            </a:r>
            <a:r>
              <a:rPr lang="fr-FR" sz="2000" b="1" dirty="0"/>
              <a:t>et </a:t>
            </a:r>
            <a:r>
              <a:rPr lang="fr-FR" sz="2000" b="1" dirty="0" smtClean="0"/>
              <a:t>évaluation </a:t>
            </a:r>
            <a:r>
              <a:rPr lang="fr-FR" sz="2000" b="1" dirty="0"/>
              <a:t>ADBU </a:t>
            </a:r>
          </a:p>
          <a:p>
            <a:pPr lvl="1"/>
            <a:r>
              <a:rPr lang="fr-FR" sz="1800" dirty="0"/>
              <a:t>Réunion de lancement le 04/05/12</a:t>
            </a:r>
          </a:p>
          <a:p>
            <a:pPr lvl="1"/>
            <a:r>
              <a:rPr lang="fr-FR" sz="1800" dirty="0"/>
              <a:t>Réunion </a:t>
            </a:r>
            <a:r>
              <a:rPr lang="fr-FR" sz="1800" dirty="0" smtClean="0"/>
              <a:t>état </a:t>
            </a:r>
            <a:r>
              <a:rPr lang="fr-FR" sz="1800" dirty="0"/>
              <a:t>des lieux et de définition des besoins le 08/06/12</a:t>
            </a:r>
          </a:p>
          <a:p>
            <a:pPr lvl="1"/>
            <a:r>
              <a:rPr lang="fr-FR" sz="1800" dirty="0"/>
              <a:t>Réunion d’avancement le 07/10/12</a:t>
            </a:r>
          </a:p>
          <a:p>
            <a:pPr lvl="1"/>
            <a:r>
              <a:rPr lang="fr-FR" sz="1800" dirty="0"/>
              <a:t>Réunion avec le SICD de Grenoble 2/3 (Etat des lieux et besoins 23/10/12)</a:t>
            </a:r>
          </a:p>
          <a:p>
            <a:pPr lvl="1"/>
            <a:r>
              <a:rPr lang="fr-FR" sz="1800" dirty="0"/>
              <a:t>Journée de travail (commission élargie) le 13/12/12 – 40 participants (4 ateliers : efficience, formation / insertion professionnelle, recherche, internationalisation / diffusion culturelle)</a:t>
            </a:r>
          </a:p>
          <a:p>
            <a:pPr lvl="1"/>
            <a:r>
              <a:rPr lang="fr-FR" sz="1800" dirty="0" smtClean="0"/>
              <a:t>Journées </a:t>
            </a:r>
            <a:r>
              <a:rPr lang="fr-FR" sz="1800" dirty="0"/>
              <a:t>de travail </a:t>
            </a:r>
            <a:r>
              <a:rPr lang="fr-FR" sz="1800" dirty="0" smtClean="0"/>
              <a:t>(23</a:t>
            </a:r>
            <a:r>
              <a:rPr lang="fr-FR" sz="1800" dirty="0"/>
              <a:t>/01/13 – 14 </a:t>
            </a:r>
            <a:r>
              <a:rPr lang="fr-FR" sz="1800" dirty="0" smtClean="0"/>
              <a:t>participants, 11/04/</a:t>
            </a:r>
            <a:r>
              <a:rPr lang="fr-FR" sz="1800" dirty="0"/>
              <a:t>13 – </a:t>
            </a:r>
            <a:r>
              <a:rPr lang="fr-FR" sz="1800" dirty="0" smtClean="0"/>
              <a:t>18 participants)</a:t>
            </a:r>
          </a:p>
          <a:p>
            <a:r>
              <a:rPr lang="fr-FR" sz="2000" b="1" dirty="0" smtClean="0"/>
              <a:t>MISTRD </a:t>
            </a:r>
            <a:r>
              <a:rPr lang="fr-FR" sz="2000" b="1" dirty="0"/>
              <a:t>et SIES</a:t>
            </a:r>
          </a:p>
          <a:p>
            <a:pPr lvl="1"/>
            <a:r>
              <a:rPr lang="fr-FR" sz="1800" dirty="0"/>
              <a:t>Etat des lieux et besoins le 18/10/12 (avec M. Marian)</a:t>
            </a:r>
          </a:p>
          <a:p>
            <a:pPr lvl="1"/>
            <a:r>
              <a:rPr lang="fr-FR" sz="1800" dirty="0"/>
              <a:t>Retour sur les propositions le 21/02/13 (avec M. Colas)</a:t>
            </a:r>
          </a:p>
          <a:p>
            <a:r>
              <a:rPr lang="fr-FR" sz="2000" b="1" dirty="0"/>
              <a:t>IGB</a:t>
            </a:r>
          </a:p>
          <a:p>
            <a:pPr lvl="1"/>
            <a:r>
              <a:rPr lang="fr-FR" sz="1800" dirty="0"/>
              <a:t>Etat des lieux et besoins 08/10/12 (avec MM</a:t>
            </a:r>
            <a:r>
              <a:rPr lang="fr-FR" sz="1800" dirty="0" smtClean="0"/>
              <a:t>. Arot </a:t>
            </a:r>
            <a:r>
              <a:rPr lang="fr-FR" sz="1800" dirty="0"/>
              <a:t>et Carbone)</a:t>
            </a:r>
          </a:p>
          <a:p>
            <a:pPr lvl="1"/>
            <a:r>
              <a:rPr lang="fr-FR" sz="1800" dirty="0"/>
              <a:t>Avancement 28/01/13 (avec M. Carbone)</a:t>
            </a:r>
          </a:p>
          <a:p>
            <a:endParaRPr lang="fr-FR" sz="2000" dirty="0"/>
          </a:p>
        </p:txBody>
      </p:sp>
      <p:sp>
        <p:nvSpPr>
          <p:cNvPr id="4" name="Espace réservé de la date 3"/>
          <p:cNvSpPr>
            <a:spLocks noGrp="1"/>
          </p:cNvSpPr>
          <p:nvPr>
            <p:ph type="dt" sz="quarter" idx="10"/>
          </p:nvPr>
        </p:nvSpPr>
        <p:spPr/>
        <p:txBody>
          <a:bodyPr/>
          <a:lstStyle/>
          <a:p>
            <a:pPr>
              <a:defRPr/>
            </a:pPr>
            <a:r>
              <a:rPr lang="fr-FR" smtClean="0"/>
              <a:t>23/05/2013</a:t>
            </a:r>
            <a:endParaRPr lang="fr-FR"/>
          </a:p>
        </p:txBody>
      </p:sp>
      <p:sp>
        <p:nvSpPr>
          <p:cNvPr id="5" name="Espace réservé du pied de page 4"/>
          <p:cNvSpPr>
            <a:spLocks noGrp="1"/>
          </p:cNvSpPr>
          <p:nvPr>
            <p:ph type="ftr" sz="quarter" idx="11"/>
          </p:nvPr>
        </p:nvSpPr>
        <p:spPr/>
        <p:txBody>
          <a:bodyPr/>
          <a:lstStyle/>
          <a:p>
            <a:pPr>
              <a:defRPr/>
            </a:pPr>
            <a:r>
              <a:rPr lang="fr-FR" smtClean="0"/>
              <a:t>Six &amp; Dix</a:t>
            </a:r>
            <a:endParaRPr lang="fr-FR"/>
          </a:p>
        </p:txBody>
      </p:sp>
      <p:sp>
        <p:nvSpPr>
          <p:cNvPr id="18437" name="Espace réservé du numéro de diapositive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122B819A-A675-2844-A77D-194EBBE5C0A8}" type="slidenum">
              <a:rPr lang="fr-FR" sz="1400">
                <a:solidFill>
                  <a:schemeClr val="tx2"/>
                </a:solidFill>
                <a:latin typeface="Gill Sans MT" charset="0"/>
              </a:rPr>
              <a:pPr eaLnBrk="1" hangingPunct="1"/>
              <a:t>7</a:t>
            </a:fld>
            <a:endParaRPr lang="fr-FR" sz="1400">
              <a:solidFill>
                <a:schemeClr val="tx2"/>
              </a:solidFill>
              <a:latin typeface="Gill Sans MT" charset="0"/>
            </a:endParaRP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re 1"/>
          <p:cNvSpPr>
            <a:spLocks noGrp="1"/>
          </p:cNvSpPr>
          <p:nvPr>
            <p:ph type="title"/>
          </p:nvPr>
        </p:nvSpPr>
        <p:spPr/>
        <p:txBody>
          <a:bodyPr/>
          <a:lstStyle/>
          <a:p>
            <a:r>
              <a:rPr lang="fr-FR" dirty="0">
                <a:latin typeface="Bookman Old Style" charset="0"/>
              </a:rPr>
              <a:t>Les </a:t>
            </a:r>
            <a:r>
              <a:rPr lang="fr-FR" dirty="0" smtClean="0">
                <a:latin typeface="Bookman Old Style" charset="0"/>
              </a:rPr>
              <a:t>référentiels pris en compte</a:t>
            </a:r>
            <a:endParaRPr lang="fr-FR" dirty="0">
              <a:latin typeface="Bookman Old Style" charset="0"/>
            </a:endParaRPr>
          </a:p>
        </p:txBody>
      </p:sp>
      <p:sp>
        <p:nvSpPr>
          <p:cNvPr id="18434" name="Espace réservé du contenu 2"/>
          <p:cNvSpPr>
            <a:spLocks noGrp="1"/>
          </p:cNvSpPr>
          <p:nvPr>
            <p:ph sz="quarter" idx="1"/>
          </p:nvPr>
        </p:nvSpPr>
        <p:spPr>
          <a:xfrm>
            <a:off x="457200" y="1167725"/>
            <a:ext cx="8229600" cy="4937125"/>
          </a:xfrm>
        </p:spPr>
        <p:txBody>
          <a:bodyPr/>
          <a:lstStyle/>
          <a:p>
            <a:r>
              <a:rPr lang="fr-FR" sz="2400" b="1" dirty="0" smtClean="0"/>
              <a:t>Français</a:t>
            </a:r>
            <a:r>
              <a:rPr lang="fr-FR" sz="2400" dirty="0" smtClean="0"/>
              <a:t> </a:t>
            </a:r>
            <a:r>
              <a:rPr lang="fr-FR" sz="2400" dirty="0"/>
              <a:t>: </a:t>
            </a:r>
            <a:endParaRPr lang="fr-FR" sz="2400" dirty="0" smtClean="0"/>
          </a:p>
          <a:p>
            <a:pPr lvl="1"/>
            <a:r>
              <a:rPr lang="fr-FR" sz="2000" dirty="0" smtClean="0"/>
              <a:t>ESGBU – ERE 2012 (MESR / MISTRD)</a:t>
            </a:r>
          </a:p>
          <a:p>
            <a:pPr lvl="1"/>
            <a:r>
              <a:rPr lang="fr-FR" sz="2000" dirty="0" smtClean="0"/>
              <a:t>Rapports de l’IGB (Evaluation de l’activité et des services documentaires français dans le cadre européen – 2008, Comparaison internationale de Bibliothèques universitaires – 2010)</a:t>
            </a:r>
          </a:p>
          <a:p>
            <a:pPr lvl="1"/>
            <a:r>
              <a:rPr lang="fr-FR" sz="2000" dirty="0" smtClean="0"/>
              <a:t>Indicateurs du Groupe EPRIST</a:t>
            </a:r>
          </a:p>
          <a:p>
            <a:pPr lvl="1"/>
            <a:r>
              <a:rPr lang="fr-FR" sz="2000" dirty="0" smtClean="0"/>
              <a:t>Indicateurs des Bibliothèques des Grandes Ecoles</a:t>
            </a:r>
          </a:p>
          <a:p>
            <a:r>
              <a:rPr lang="fr-FR" sz="2400" b="1" dirty="0" smtClean="0"/>
              <a:t>Européens</a:t>
            </a:r>
            <a:r>
              <a:rPr lang="fr-FR" sz="2400" dirty="0" smtClean="0"/>
              <a:t> :</a:t>
            </a:r>
          </a:p>
          <a:p>
            <a:pPr lvl="1"/>
            <a:r>
              <a:rPr lang="fr-FR" sz="2000" dirty="0" smtClean="0"/>
              <a:t>BIX </a:t>
            </a:r>
            <a:r>
              <a:rPr lang="fr-FR" sz="2000" dirty="0"/>
              <a:t>(</a:t>
            </a:r>
            <a:r>
              <a:rPr lang="fr-FR" sz="2000" dirty="0" smtClean="0"/>
              <a:t>Allemagne)</a:t>
            </a:r>
          </a:p>
          <a:p>
            <a:pPr lvl="1"/>
            <a:r>
              <a:rPr lang="fr-FR" sz="2000" dirty="0"/>
              <a:t>P</a:t>
            </a:r>
            <a:r>
              <a:rPr lang="fr-FR" sz="2000" dirty="0" smtClean="0"/>
              <a:t>ropositions LIBER pour U-MULTIRANK </a:t>
            </a:r>
            <a:r>
              <a:rPr lang="fr-FR" sz="2000" dirty="0"/>
              <a:t>(UE</a:t>
            </a:r>
            <a:r>
              <a:rPr lang="fr-FR" sz="2000" dirty="0" smtClean="0"/>
              <a:t>) (Jan 2013)</a:t>
            </a:r>
          </a:p>
          <a:p>
            <a:r>
              <a:rPr lang="fr-FR" sz="2400" b="1" dirty="0" smtClean="0"/>
              <a:t>Internationaux</a:t>
            </a:r>
            <a:r>
              <a:rPr lang="fr-FR" sz="2400" dirty="0" smtClean="0"/>
              <a:t> : </a:t>
            </a:r>
          </a:p>
          <a:p>
            <a:pPr lvl="1"/>
            <a:r>
              <a:rPr lang="fr-FR" sz="2000" dirty="0" smtClean="0"/>
              <a:t>Normes ISO 2789 (statistiques de bibliothèques), ISO 11620 (indicateurs de performance), ISO 16439 (impact des bibliothèques)</a:t>
            </a:r>
          </a:p>
          <a:p>
            <a:pPr lvl="1"/>
            <a:r>
              <a:rPr lang="fr-FR" sz="2000" dirty="0" smtClean="0"/>
              <a:t>IFLA : travaux de la section Statistiques et Evaluation</a:t>
            </a:r>
            <a:endParaRPr lang="fr-FR" sz="2400" dirty="0"/>
          </a:p>
          <a:p>
            <a:endParaRPr lang="fr-FR" sz="2400" dirty="0"/>
          </a:p>
        </p:txBody>
      </p:sp>
      <p:sp>
        <p:nvSpPr>
          <p:cNvPr id="4" name="Espace réservé de la date 3"/>
          <p:cNvSpPr>
            <a:spLocks noGrp="1"/>
          </p:cNvSpPr>
          <p:nvPr>
            <p:ph type="dt" sz="quarter" idx="10"/>
          </p:nvPr>
        </p:nvSpPr>
        <p:spPr/>
        <p:txBody>
          <a:bodyPr/>
          <a:lstStyle/>
          <a:p>
            <a:pPr>
              <a:defRPr/>
            </a:pPr>
            <a:r>
              <a:rPr lang="fr-FR" smtClean="0"/>
              <a:t>23/05/2013</a:t>
            </a:r>
            <a:endParaRPr lang="fr-FR"/>
          </a:p>
        </p:txBody>
      </p:sp>
      <p:sp>
        <p:nvSpPr>
          <p:cNvPr id="5" name="Espace réservé du pied de page 4"/>
          <p:cNvSpPr>
            <a:spLocks noGrp="1"/>
          </p:cNvSpPr>
          <p:nvPr>
            <p:ph type="ftr" sz="quarter" idx="11"/>
          </p:nvPr>
        </p:nvSpPr>
        <p:spPr/>
        <p:txBody>
          <a:bodyPr/>
          <a:lstStyle/>
          <a:p>
            <a:pPr>
              <a:defRPr/>
            </a:pPr>
            <a:r>
              <a:rPr lang="fr-FR" smtClean="0"/>
              <a:t>Six &amp; Dix</a:t>
            </a:r>
            <a:endParaRPr lang="fr-FR"/>
          </a:p>
        </p:txBody>
      </p:sp>
      <p:sp>
        <p:nvSpPr>
          <p:cNvPr id="18437" name="Espace réservé du numéro de diapositive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122B819A-A675-2844-A77D-194EBBE5C0A8}" type="slidenum">
              <a:rPr lang="fr-FR" sz="1400">
                <a:solidFill>
                  <a:schemeClr val="tx2"/>
                </a:solidFill>
                <a:latin typeface="Gill Sans MT" charset="0"/>
              </a:rPr>
              <a:pPr eaLnBrk="1" hangingPunct="1"/>
              <a:t>8</a:t>
            </a:fld>
            <a:endParaRPr lang="fr-FR" sz="1400">
              <a:solidFill>
                <a:schemeClr val="tx2"/>
              </a:solidFill>
              <a:latin typeface="Gill Sans MT" charset="0"/>
            </a:endParaRPr>
          </a:p>
        </p:txBody>
      </p:sp>
    </p:spTree>
    <p:extLst>
      <p:ext uri="{BB962C8B-B14F-4D97-AF65-F5344CB8AC3E}">
        <p14:creationId xmlns:p14="http://schemas.microsoft.com/office/powerpoint/2010/main" val="3926404721"/>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Quelques concepts utiles</a:t>
            </a:r>
            <a:endParaRPr lang="fr-FR" dirty="0"/>
          </a:p>
        </p:txBody>
      </p:sp>
      <p:sp>
        <p:nvSpPr>
          <p:cNvPr id="3" name="Espace réservé du texte 2"/>
          <p:cNvSpPr>
            <a:spLocks noGrp="1"/>
          </p:cNvSpPr>
          <p:nvPr>
            <p:ph type="body" idx="1"/>
          </p:nvPr>
        </p:nvSpPr>
        <p:spPr/>
        <p:txBody>
          <a:bodyPr/>
          <a:lstStyle/>
          <a:p>
            <a:endParaRPr lang="fr-FR"/>
          </a:p>
        </p:txBody>
      </p:sp>
      <p:sp>
        <p:nvSpPr>
          <p:cNvPr id="4" name="Espace réservé de la date 3"/>
          <p:cNvSpPr>
            <a:spLocks noGrp="1"/>
          </p:cNvSpPr>
          <p:nvPr>
            <p:ph type="dt" sz="half" idx="10"/>
          </p:nvPr>
        </p:nvSpPr>
        <p:spPr/>
        <p:txBody>
          <a:bodyPr/>
          <a:lstStyle/>
          <a:p>
            <a:pPr>
              <a:defRPr/>
            </a:pPr>
            <a:r>
              <a:rPr lang="fr-FR" smtClean="0"/>
              <a:t>23/05/2013</a:t>
            </a:r>
            <a:endParaRPr lang="fr-FR"/>
          </a:p>
        </p:txBody>
      </p:sp>
      <p:sp>
        <p:nvSpPr>
          <p:cNvPr id="5" name="Espace réservé du pied de page 4"/>
          <p:cNvSpPr>
            <a:spLocks noGrp="1"/>
          </p:cNvSpPr>
          <p:nvPr>
            <p:ph type="ftr" sz="quarter" idx="11"/>
          </p:nvPr>
        </p:nvSpPr>
        <p:spPr/>
        <p:txBody>
          <a:bodyPr/>
          <a:lstStyle/>
          <a:p>
            <a:pPr>
              <a:defRPr/>
            </a:pPr>
            <a:r>
              <a:rPr lang="fr-FR" smtClean="0"/>
              <a:t>Six &amp; Dix</a:t>
            </a:r>
            <a:endParaRPr lang="fr-FR"/>
          </a:p>
        </p:txBody>
      </p:sp>
      <p:sp>
        <p:nvSpPr>
          <p:cNvPr id="6" name="Espace réservé du numéro de diapositive 5"/>
          <p:cNvSpPr>
            <a:spLocks noGrp="1"/>
          </p:cNvSpPr>
          <p:nvPr>
            <p:ph type="sldNum" sz="quarter" idx="12"/>
          </p:nvPr>
        </p:nvSpPr>
        <p:spPr/>
        <p:txBody>
          <a:bodyPr/>
          <a:lstStyle/>
          <a:p>
            <a:pPr>
              <a:defRPr/>
            </a:pPr>
            <a:fld id="{95EEA516-6529-7A49-A2E4-4995FB25EBED}" type="slidenum">
              <a:rPr lang="fr-FR" smtClean="0"/>
              <a:pPr>
                <a:defRPr/>
              </a:pPr>
              <a:t>9</a:t>
            </a:fld>
            <a:endParaRPr lang="fr-FR"/>
          </a:p>
        </p:txBody>
      </p:sp>
    </p:spTree>
    <p:extLst>
      <p:ext uri="{BB962C8B-B14F-4D97-AF65-F5344CB8AC3E}">
        <p14:creationId xmlns:p14="http://schemas.microsoft.com/office/powerpoint/2010/main" val="409101757"/>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e">
  <a:themeElements>
    <a:clrScheme name="Origine">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e">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e">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rigine">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ppt/theme/themeOverride2.xml><?xml version="1.0" encoding="utf-8"?>
<a:themeOverride xmlns:a="http://schemas.openxmlformats.org/drawingml/2006/main">
  <a:clrScheme name="Origine">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docProps/app.xml><?xml version="1.0" encoding="utf-8"?>
<Properties xmlns="http://schemas.openxmlformats.org/officeDocument/2006/extended-properties" xmlns:vt="http://schemas.openxmlformats.org/officeDocument/2006/docPropsVTypes">
  <Template>Austin.thmx</Template>
  <TotalTime>3805</TotalTime>
  <Words>4719</Words>
  <Application>Microsoft Macintosh PowerPoint</Application>
  <PresentationFormat>Présentation à l'écran (4:3)</PresentationFormat>
  <Paragraphs>641</Paragraphs>
  <Slides>45</Slides>
  <Notes>0</Notes>
  <HiddenSlides>0</HiddenSlides>
  <MMClips>0</MMClips>
  <ScaleCrop>false</ScaleCrop>
  <HeadingPairs>
    <vt:vector size="4" baseType="variant">
      <vt:variant>
        <vt:lpstr>Thème</vt:lpstr>
      </vt:variant>
      <vt:variant>
        <vt:i4>1</vt:i4>
      </vt:variant>
      <vt:variant>
        <vt:lpstr>Titres des diapositives</vt:lpstr>
      </vt:variant>
      <vt:variant>
        <vt:i4>45</vt:i4>
      </vt:variant>
    </vt:vector>
  </HeadingPairs>
  <TitlesOfParts>
    <vt:vector size="46" baseType="lpstr">
      <vt:lpstr>Origine</vt:lpstr>
      <vt:lpstr>Etude sur les hypothèses d’évolution  des indicateurs nationaux de l’IST</vt:lpstr>
      <vt:lpstr>Sommaire</vt:lpstr>
      <vt:lpstr>Introduction</vt:lpstr>
      <vt:lpstr>Les objectifs de l’étude</vt:lpstr>
      <vt:lpstr>Les enjeux de l’étude</vt:lpstr>
      <vt:lpstr>Deux approches à concilier dans l’étude</vt:lpstr>
      <vt:lpstr>Les acteurs de l’étude</vt:lpstr>
      <vt:lpstr>Les référentiels pris en compte</vt:lpstr>
      <vt:lpstr>Quelques concepts utiles</vt:lpstr>
      <vt:lpstr>Quelques concepts utiles (1/2)</vt:lpstr>
      <vt:lpstr>Quelques concepts utiles (2/2)</vt:lpstr>
      <vt:lpstr>Un exemple de modélisation des données « en étoile »</vt:lpstr>
      <vt:lpstr>Etat des lieux : cadre national, européen et international</vt:lpstr>
      <vt:lpstr>La cadre national : le MESR</vt:lpstr>
      <vt:lpstr>Le cadre national : la MISTRD (ESGBU et ASIBU)</vt:lpstr>
      <vt:lpstr>Le cadre national : l’IGB</vt:lpstr>
      <vt:lpstr>Le cadre national : organismes de recherche et grandes écoles</vt:lpstr>
      <vt:lpstr>Le cadre européen</vt:lpstr>
      <vt:lpstr>Le cadre international</vt:lpstr>
      <vt:lpstr>Diagnostic et besoins d’évolution exprimés par les Bibliothèques</vt:lpstr>
      <vt:lpstr>Les principales attentes des bibliothèques</vt:lpstr>
      <vt:lpstr>Maintenir un cadre normatif et temporel</vt:lpstr>
      <vt:lpstr>Simplifier les données de l’ESGBU</vt:lpstr>
      <vt:lpstr>Des attentes vis à vis de l’outil de collecte</vt:lpstr>
      <vt:lpstr>ensemble vs. unités ; bibliothèques associées</vt:lpstr>
      <vt:lpstr>Valoriser les services rendus par les bibliothèques</vt:lpstr>
      <vt:lpstr>Compléter le quantitatif par du qualitatif</vt:lpstr>
      <vt:lpstr>Une proposition pour les indicateurs nationaux de l’IST</vt:lpstr>
      <vt:lpstr>Méthodologie d’identification</vt:lpstr>
      <vt:lpstr>Les indicateurs clés (1/2)</vt:lpstr>
      <vt:lpstr>Les indicateurs clés (2/2)</vt:lpstr>
      <vt:lpstr>Le profilage des indicateurs clés</vt:lpstr>
      <vt:lpstr>Les données pour ces indicateurs clés</vt:lpstr>
      <vt:lpstr>Les données déjà disponibles dans l’ESGBU actuelle</vt:lpstr>
      <vt:lpstr>Les données difficiles à obtenir</vt:lpstr>
      <vt:lpstr>Synthèse</vt:lpstr>
      <vt:lpstr>Une proposition pour la simplification de l’ESGBU</vt:lpstr>
      <vt:lpstr>Propositions d’évolution des données ESGBU</vt:lpstr>
      <vt:lpstr>Principales évolutions proposées (ressources)</vt:lpstr>
      <vt:lpstr>Principales évolutions proposées (publics, usages, personnels)</vt:lpstr>
      <vt:lpstr>Principales évolutions quantitatives (impact sur le nombre de données)</vt:lpstr>
      <vt:lpstr>Plan d’action</vt:lpstr>
      <vt:lpstr>Plan d’action</vt:lpstr>
      <vt:lpstr>Sources d’information</vt:lpstr>
      <vt:lpstr>Sources d’information</vt:lpstr>
    </vt:vector>
  </TitlesOfParts>
  <Manager/>
  <Company>Six &amp; Dix</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ADBU Synthèse de l'étude sur les indicateurs nationaux de l'IST</dc:title>
  <dc:subject/>
  <dc:creator>Eric Anjeaux</dc:creator>
  <cp:keywords/>
  <dc:description/>
  <cp:lastModifiedBy>Eric Anjeaux</cp:lastModifiedBy>
  <cp:revision>544</cp:revision>
  <cp:lastPrinted>2013-04-12T15:32:08Z</cp:lastPrinted>
  <dcterms:created xsi:type="dcterms:W3CDTF">2011-05-31T10:29:09Z</dcterms:created>
  <dcterms:modified xsi:type="dcterms:W3CDTF">2013-05-23T16:56:11Z</dcterms:modified>
  <cp:category/>
</cp:coreProperties>
</file>